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Layouts/slideLayout40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Layouts/slideLayout58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50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Layouts/slideLayout44.xml" ContentType="application/vnd.openxmlformats-officedocument.presentationml.slideLayout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theme/theme8.xml" ContentType="application/vnd.openxmlformats-officedocument.them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55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9" r:id="rId3"/>
    <p:sldMasterId id="2147483703" r:id="rId4"/>
    <p:sldMasterId id="2147483715" r:id="rId5"/>
    <p:sldMasterId id="2147483727" r:id="rId6"/>
    <p:sldMasterId id="2147483754" r:id="rId7"/>
  </p:sldMasterIdLst>
  <p:notesMasterIdLst>
    <p:notesMasterId r:id="rId207"/>
  </p:notesMasterIdLst>
  <p:sldIdLst>
    <p:sldId id="256" r:id="rId8"/>
    <p:sldId id="257" r:id="rId9"/>
    <p:sldId id="259" r:id="rId10"/>
    <p:sldId id="260" r:id="rId11"/>
    <p:sldId id="261" r:id="rId12"/>
    <p:sldId id="262" r:id="rId13"/>
    <p:sldId id="263" r:id="rId14"/>
    <p:sldId id="258" r:id="rId15"/>
    <p:sldId id="264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67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7" r:id="rId38"/>
    <p:sldId id="286" r:id="rId39"/>
    <p:sldId id="288" r:id="rId40"/>
    <p:sldId id="289" r:id="rId41"/>
    <p:sldId id="290" r:id="rId42"/>
    <p:sldId id="292" r:id="rId43"/>
    <p:sldId id="291" r:id="rId44"/>
    <p:sldId id="293" r:id="rId45"/>
    <p:sldId id="294" r:id="rId46"/>
    <p:sldId id="417" r:id="rId47"/>
    <p:sldId id="418" r:id="rId48"/>
    <p:sldId id="313" r:id="rId49"/>
    <p:sldId id="31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9" r:id="rId101"/>
    <p:sldId id="350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98" r:id="rId110"/>
    <p:sldId id="399" r:id="rId111"/>
    <p:sldId id="400" r:id="rId112"/>
    <p:sldId id="401" r:id="rId113"/>
    <p:sldId id="402" r:id="rId114"/>
    <p:sldId id="365" r:id="rId115"/>
    <p:sldId id="366" r:id="rId116"/>
    <p:sldId id="367" r:id="rId117"/>
    <p:sldId id="403" r:id="rId118"/>
    <p:sldId id="404" r:id="rId119"/>
    <p:sldId id="405" r:id="rId120"/>
    <p:sldId id="406" r:id="rId121"/>
    <p:sldId id="407" r:id="rId122"/>
    <p:sldId id="408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2" r:id="rId131"/>
    <p:sldId id="386" r:id="rId132"/>
    <p:sldId id="387" r:id="rId133"/>
    <p:sldId id="388" r:id="rId134"/>
    <p:sldId id="389" r:id="rId135"/>
    <p:sldId id="390" r:id="rId136"/>
    <p:sldId id="392" r:id="rId137"/>
    <p:sldId id="409" r:id="rId138"/>
    <p:sldId id="393" r:id="rId139"/>
    <p:sldId id="395" r:id="rId140"/>
    <p:sldId id="397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20" r:id="rId149"/>
    <p:sldId id="421" r:id="rId150"/>
    <p:sldId id="419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81" r:id="rId159"/>
    <p:sldId id="482" r:id="rId160"/>
    <p:sldId id="483" r:id="rId161"/>
    <p:sldId id="430" r:id="rId162"/>
    <p:sldId id="431" r:id="rId163"/>
    <p:sldId id="433" r:id="rId164"/>
    <p:sldId id="434" r:id="rId165"/>
    <p:sldId id="435" r:id="rId166"/>
    <p:sldId id="436" r:id="rId167"/>
    <p:sldId id="437" r:id="rId168"/>
    <p:sldId id="439" r:id="rId169"/>
    <p:sldId id="444" r:id="rId170"/>
    <p:sldId id="445" r:id="rId171"/>
    <p:sldId id="446" r:id="rId172"/>
    <p:sldId id="447" r:id="rId173"/>
    <p:sldId id="448" r:id="rId174"/>
    <p:sldId id="449" r:id="rId175"/>
    <p:sldId id="450" r:id="rId176"/>
    <p:sldId id="452" r:id="rId177"/>
    <p:sldId id="453" r:id="rId178"/>
    <p:sldId id="454" r:id="rId179"/>
    <p:sldId id="455" r:id="rId180"/>
    <p:sldId id="456" r:id="rId181"/>
    <p:sldId id="457" r:id="rId182"/>
    <p:sldId id="458" r:id="rId183"/>
    <p:sldId id="459" r:id="rId184"/>
    <p:sldId id="460" r:id="rId185"/>
    <p:sldId id="461" r:id="rId186"/>
    <p:sldId id="463" r:id="rId187"/>
    <p:sldId id="462" r:id="rId188"/>
    <p:sldId id="432" r:id="rId189"/>
    <p:sldId id="429" r:id="rId190"/>
    <p:sldId id="464" r:id="rId191"/>
    <p:sldId id="465" r:id="rId192"/>
    <p:sldId id="475" r:id="rId193"/>
    <p:sldId id="467" r:id="rId194"/>
    <p:sldId id="468" r:id="rId195"/>
    <p:sldId id="469" r:id="rId196"/>
    <p:sldId id="470" r:id="rId197"/>
    <p:sldId id="477" r:id="rId198"/>
    <p:sldId id="478" r:id="rId199"/>
    <p:sldId id="476" r:id="rId200"/>
    <p:sldId id="479" r:id="rId201"/>
    <p:sldId id="471" r:id="rId202"/>
    <p:sldId id="472" r:id="rId203"/>
    <p:sldId id="473" r:id="rId204"/>
    <p:sldId id="474" r:id="rId205"/>
    <p:sldId id="480" r:id="rId2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30" autoAdjust="0"/>
  </p:normalViewPr>
  <p:slideViewPr>
    <p:cSldViewPr>
      <p:cViewPr varScale="1">
        <p:scale>
          <a:sx n="108" d="100"/>
          <a:sy n="108" d="100"/>
        </p:scale>
        <p:origin x="-16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144" Type="http://schemas.openxmlformats.org/officeDocument/2006/relationships/slide" Target="slides/slide137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65" Type="http://schemas.openxmlformats.org/officeDocument/2006/relationships/slide" Target="slides/slide158.xml"/><Relationship Id="rId181" Type="http://schemas.openxmlformats.org/officeDocument/2006/relationships/slide" Target="slides/slide174.xml"/><Relationship Id="rId186" Type="http://schemas.openxmlformats.org/officeDocument/2006/relationships/slide" Target="slides/slide179.xml"/><Relationship Id="rId211" Type="http://schemas.openxmlformats.org/officeDocument/2006/relationships/tableStyles" Target="tableStyle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55" Type="http://schemas.openxmlformats.org/officeDocument/2006/relationships/slide" Target="slides/slide148.xml"/><Relationship Id="rId171" Type="http://schemas.openxmlformats.org/officeDocument/2006/relationships/slide" Target="slides/slide164.xml"/><Relationship Id="rId176" Type="http://schemas.openxmlformats.org/officeDocument/2006/relationships/slide" Target="slides/slide169.xml"/><Relationship Id="rId192" Type="http://schemas.openxmlformats.org/officeDocument/2006/relationships/slide" Target="slides/slide185.xml"/><Relationship Id="rId197" Type="http://schemas.openxmlformats.org/officeDocument/2006/relationships/slide" Target="slides/slide190.xml"/><Relationship Id="rId206" Type="http://schemas.openxmlformats.org/officeDocument/2006/relationships/slide" Target="slides/slide199.xml"/><Relationship Id="rId201" Type="http://schemas.openxmlformats.org/officeDocument/2006/relationships/slide" Target="slides/slide19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slide" Target="slides/slide138.xml"/><Relationship Id="rId161" Type="http://schemas.openxmlformats.org/officeDocument/2006/relationships/slide" Target="slides/slide154.xml"/><Relationship Id="rId166" Type="http://schemas.openxmlformats.org/officeDocument/2006/relationships/slide" Target="slides/slide159.xml"/><Relationship Id="rId182" Type="http://schemas.openxmlformats.org/officeDocument/2006/relationships/slide" Target="slides/slide175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2" Type="http://schemas.openxmlformats.org/officeDocument/2006/relationships/slide" Target="slides/slide195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208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viewProps" Target="viewProps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theme" Target="theme/theme1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25.wmf"/><Relationship Id="rId7" Type="http://schemas.openxmlformats.org/officeDocument/2006/relationships/image" Target="../media/image74.wmf"/><Relationship Id="rId2" Type="http://schemas.openxmlformats.org/officeDocument/2006/relationships/image" Target="../media/image27.wmf"/><Relationship Id="rId1" Type="http://schemas.openxmlformats.org/officeDocument/2006/relationships/image" Target="../media/image70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1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88440A5-97C1-4EB0-825A-6442D53BACF4}" type="datetimeFigureOut">
              <a:rPr lang="en-US"/>
              <a:pPr>
                <a:defRPr/>
              </a:pPr>
              <a:t>9/13/2011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B073C8F-7C1C-4A54-BB31-0243CA419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Firmware: small programs and data structures that internally control electronic devices</a:t>
            </a:r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04FB8B-BA79-49E8-BB92-7CB58B6BF26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>
                <a:solidFill>
                  <a:srgbClr val="FF0000"/>
                </a:solidFill>
              </a:rPr>
              <a:t>TDMA: time division multiple access</a:t>
            </a:r>
            <a:endParaRPr lang="en-US" altLang="zh-CN" smtClean="0"/>
          </a:p>
        </p:txBody>
      </p:sp>
      <p:sp>
        <p:nvSpPr>
          <p:cNvPr id="2529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39D10D-05B4-4CA4-8067-EFE94F8BF91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>
                <a:solidFill>
                  <a:srgbClr val="FF0000"/>
                </a:solidFill>
              </a:rPr>
              <a:t>FDMA: frequency division multiple access</a:t>
            </a:r>
            <a:endParaRPr lang="en-US" altLang="zh-CN" smtClean="0"/>
          </a:p>
        </p:txBody>
      </p:sp>
      <p:sp>
        <p:nvSpPr>
          <p:cNvPr id="1505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D6BCD1-BCB9-4729-A637-FC2FDC3250A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421F63-D05B-411D-87B0-AC84BF9E42B7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zh-CN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无线网络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398922-7001-4969-8370-7A59C8A62DA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zh-CN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smtClean="0"/>
              <a:t>T</a:t>
            </a:r>
            <a:r>
              <a:rPr lang="en-US" altLang="zh-CN" b="1" baseline="-25000" smtClean="0"/>
              <a:t>0</a:t>
            </a:r>
            <a:r>
              <a:rPr lang="en-US" altLang="zh-CN" b="1" smtClean="0"/>
              <a:t> – </a:t>
            </a:r>
            <a:r>
              <a:rPr lang="zh-CN" altLang="en-US" b="1" smtClean="0"/>
              <a:t>传输</a:t>
            </a:r>
            <a:r>
              <a:rPr lang="en-US" altLang="zh-CN" b="1" smtClean="0"/>
              <a:t>+</a:t>
            </a:r>
            <a:r>
              <a:rPr lang="zh-CN" altLang="en-US" b="1" smtClean="0"/>
              <a:t>传播时间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2158A8-57CB-46EA-9CD7-71ABED3BF52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altLang="zh-CN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发送时空闲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发送时不空闲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冲突处理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EA8B35-A58E-4322-B95E-5AC40F29B04E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altLang="zh-CN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阻止新帧的发送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AFD9DE4-F41F-48C1-8B1E-0553A24DC31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zh-CN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集线</a:t>
            </a:r>
            <a:r>
              <a:rPr lang="en-US" altLang="zh-CN" smtClean="0"/>
              <a:t>hub</a:t>
            </a:r>
            <a:r>
              <a:rPr lang="zh-CN" altLang="en-US" smtClean="0"/>
              <a:t>：两个以上端口有数据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交换</a:t>
            </a:r>
            <a:r>
              <a:rPr lang="en-US" altLang="zh-CN" smtClean="0"/>
              <a:t>hub</a:t>
            </a:r>
            <a:r>
              <a:rPr lang="zh-CN" altLang="en-US" smtClean="0"/>
              <a:t>：数据发向同一端口、其中某个需要广播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Network Interface Card</a:t>
            </a:r>
          </a:p>
        </p:txBody>
      </p:sp>
      <p:sp>
        <p:nvSpPr>
          <p:cNvPr id="1884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79BE06-23D6-4AB3-A6A1-A4AD326AE17E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Protocol Data Unit</a:t>
            </a:r>
          </a:p>
        </p:txBody>
      </p:sp>
      <p:sp>
        <p:nvSpPr>
          <p:cNvPr id="1914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60F8C9-1C95-4F13-95FB-85EB48136D8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Unshielded/Shielded Twisted Pair</a:t>
            </a:r>
          </a:p>
        </p:txBody>
      </p:sp>
      <p:sp>
        <p:nvSpPr>
          <p:cNvPr id="1986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00AFBF-67CD-4613-8C40-62F31D3D906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生成多项式</a:t>
            </a:r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AA65353-79E7-4069-8DB3-6F5D592BC61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光波的波长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LX4: 4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个不同波长光波通过单个光纤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单模和多模：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光模式是指光线传输横截面和纵截面的电磁场结构图形。每个模在光纤轴附近以不同的传播常数和群速度传播，拥有独立的横向模场分布和偏振态。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当光纤纤芯直径很小时，光纤内对给定工作波长只能传播一个模式，称为单模光纤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纤芯直径较大的光纤可传输多个模式，称为多模光纤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CCITT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建议单模光纤与多模光纤的外径（包层直径）均为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125μm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，多模光纤芯径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50μm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，单模光纤芯径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8~10μm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mtClean="0">
              <a:cs typeface="Times New Roman" pitchFamily="18" charset="0"/>
            </a:endParaRPr>
          </a:p>
        </p:txBody>
      </p:sp>
      <p:sp>
        <p:nvSpPr>
          <p:cNvPr id="2048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BDA339-3065-45AB-BEA0-2B70F6A8CA3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E6A8EC-D146-44BE-AA73-314E213ABF37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altLang="zh-CN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或标注有帧需要发送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识别到错误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9675EB3-06A4-461E-B61B-84679C1917F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altLang="zh-CN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SOF: Start of Frame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07E9F5-F5D9-4EDE-8313-FD7433212F7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altLang="zh-CN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内环平时闲置，用于容错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7AB89E-0711-4230-8E50-5B02FCE7047B}" type="slidenum">
              <a:rPr lang="en-US" altLang="zh-CN" b="1">
                <a:solidFill>
                  <a:srgbClr val="000000"/>
                </a:solidFill>
                <a:latin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altLang="zh-CN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控制帧：令牌生成</a:t>
            </a:r>
            <a:r>
              <a:rPr lang="en-US" altLang="zh-CN" b="1" smtClean="0"/>
              <a:t>/</a:t>
            </a:r>
            <a:r>
              <a:rPr lang="zh-CN" altLang="en-US" b="1" smtClean="0"/>
              <a:t>恢复、无主帧识别、同步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7832B4-7341-4FE5-9888-A5AFA90B3A41}" type="slidenum">
              <a:rPr lang="en-US" altLang="zh-CN" b="1">
                <a:solidFill>
                  <a:srgbClr val="000000"/>
                </a:solidFill>
                <a:latin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altLang="zh-CN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bit length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FF4136-7265-4E22-B516-C9429DD84FB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altLang="zh-CN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LAN</a:t>
            </a:r>
            <a:r>
              <a:rPr lang="zh-CN" altLang="en-US" smtClean="0"/>
              <a:t>在主机数量和地域范围方面有限制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多台主机构成不同的团体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安全、布线等方面的考虑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F7E6D2-A261-4605-B2B3-F1BFFCFFABC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altLang="zh-CN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Wide Area Network</a:t>
            </a:r>
            <a:endParaRPr lang="zh-CN" altLang="en-US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Frame Relay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1</a:t>
            </a:r>
            <a:r>
              <a:rPr lang="zh-CN" altLang="en-US" smtClean="0"/>
              <a:t>、网桥无法达到负载均衡等的要求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2</a:t>
            </a:r>
            <a:r>
              <a:rPr lang="zh-CN" altLang="en-US" smtClean="0"/>
              <a:t>、固定路由不甚可行</a:t>
            </a:r>
            <a:r>
              <a:rPr lang="zh-CN" altLang="en-US" smtClean="0">
                <a:sym typeface="Wingdings" pitchFamily="2" charset="2"/>
              </a:rPr>
              <a:t>：</a:t>
            </a:r>
            <a:r>
              <a:rPr lang="en-US" altLang="zh-CN" smtClean="0">
                <a:sym typeface="Wingdings" pitchFamily="2" charset="2"/>
              </a:rPr>
              <a:t>a. MAC</a:t>
            </a:r>
            <a:r>
              <a:rPr lang="zh-CN" altLang="en-US" smtClean="0">
                <a:sym typeface="Wingdings" pitchFamily="2" charset="2"/>
              </a:rPr>
              <a:t>地址不能识别网段；</a:t>
            </a:r>
            <a:r>
              <a:rPr lang="en-US" altLang="zh-CN" smtClean="0">
                <a:sym typeface="Wingdings" pitchFamily="2" charset="2"/>
              </a:rPr>
              <a:t>b. MAC</a:t>
            </a:r>
            <a:r>
              <a:rPr lang="zh-CN" altLang="en-US" smtClean="0">
                <a:sym typeface="Wingdings" pitchFamily="2" charset="2"/>
              </a:rPr>
              <a:t>地址不应和网段绑定</a:t>
            </a:r>
            <a:endParaRPr lang="en-US" altLang="zh-CN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4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74F5E92-66D7-4E2B-AFC2-ACF2E99A775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C8C0D8-A1F1-4698-8AAC-15CFF0B7A0D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Max sequence No = swind + rwind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Go back N: receive window (rwind) = 1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Selective reject: rwind = swind</a:t>
            </a:r>
          </a:p>
        </p:txBody>
      </p:sp>
      <p:sp>
        <p:nvSpPr>
          <p:cNvPr id="11776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55B1C62-0BB4-4796-963C-B08BE69612C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243283-4942-4086-90FC-1C42ED1F4B68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25F814-12C7-4684-AAA2-5885CD65FA00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DF53E2-2FE1-4E22-8E4F-7801FD91E3D1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0A4BA4-28B6-4306-A98A-9CAAF66E3038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C48B22-954C-4FC7-98F0-2F2FF3E8378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US" altLang="zh-CN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绕圈子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转发</a:t>
            </a:r>
            <a:r>
              <a:rPr lang="en-US" altLang="zh-CN" smtClean="0"/>
              <a:t>(</a:t>
            </a:r>
            <a:r>
              <a:rPr lang="zh-CN" altLang="en-US" smtClean="0"/>
              <a:t>路由</a:t>
            </a:r>
            <a:r>
              <a:rPr lang="en-US" altLang="zh-CN" smtClean="0"/>
              <a:t>)</a:t>
            </a:r>
            <a:r>
              <a:rPr lang="zh-CN" altLang="en-US" smtClean="0"/>
              <a:t>表抖动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BA5893-399A-4FB7-85F9-1D4F459C359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DFCC450-FC9D-4815-801F-D532BC53929D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D132E69-8BBB-4EEC-807C-545714A78D8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CBA734-543E-49A8-90AB-41B5C01F983A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CC4BEA-6FD1-489C-B79D-8934B58A6D9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试证明为什么该算法不会产生环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STS-1 (Synchronous Transport Signal): 8k</a:t>
            </a:r>
            <a:r>
              <a:rPr lang="en-US" altLang="zh-CN" smtClean="0">
                <a:sym typeface="Symbol" pitchFamily="18" charset="2"/>
              </a:rPr>
              <a:t>9908 = 51.84 Mbps</a:t>
            </a:r>
            <a:endParaRPr lang="en-US" altLang="zh-CN" smtClean="0"/>
          </a:p>
        </p:txBody>
      </p:sp>
      <p:sp>
        <p:nvSpPr>
          <p:cNvPr id="1198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20C6B5-E707-4AD1-9F09-CEE4C47FC85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全路径广播帧不知道</a:t>
            </a:r>
            <a:r>
              <a:rPr lang="en-US" altLang="zh-CN" smtClean="0"/>
              <a:t>S1</a:t>
            </a:r>
            <a:r>
              <a:rPr lang="zh-CN" altLang="en-US" smtClean="0"/>
              <a:t>在</a:t>
            </a:r>
            <a:r>
              <a:rPr lang="en-US" altLang="zh-CN" smtClean="0"/>
              <a:t>LAN1</a:t>
            </a:r>
          </a:p>
        </p:txBody>
      </p:sp>
      <p:sp>
        <p:nvSpPr>
          <p:cNvPr id="2775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780CF4-E9E8-4F4E-947F-78CCF83C2F6C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2822F61-A9CB-4E4B-9CB8-1634ED9507B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128</a:t>
            </a:fld>
            <a:endParaRPr lang="en-US" altLang="zh-CN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smtClean="0"/>
              <a:t>or number of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8E7B8C-0BDB-4681-B3D0-B21908BF4A3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130</a:t>
            </a:fld>
            <a:endParaRPr lang="en-US" altLang="zh-CN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IP</a:t>
            </a:r>
            <a:r>
              <a:rPr lang="zh-CN" altLang="en-US" smtClean="0"/>
              <a:t>许多协议利用广播，如</a:t>
            </a:r>
            <a:r>
              <a:rPr lang="en-US" altLang="zh-CN" smtClean="0"/>
              <a:t>ARP</a:t>
            </a:r>
            <a:r>
              <a:rPr lang="zh-CN" altLang="en-US" smtClean="0"/>
              <a:t>、组管理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网桥广播转发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0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Address Resolution Protocol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Dynamic Host Configuration Protocol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Internet Group Management Protocol</a:t>
            </a:r>
          </a:p>
        </p:txBody>
      </p:sp>
      <p:sp>
        <p:nvSpPr>
          <p:cNvPr id="2908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81212AA-9EA1-4F92-9C4B-8DD1EAC554D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BFA0774-7566-403B-830F-5366CFF1BD6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smtClean="0"/>
              <a:t>Spanning Tree</a:t>
            </a:r>
            <a:r>
              <a:rPr lang="zh-CN" altLang="en-US" b="1" smtClean="0"/>
              <a:t>完全依照静态信息</a:t>
            </a:r>
          </a:p>
          <a:p>
            <a:pPr>
              <a:spcBef>
                <a:spcPct val="0"/>
              </a:spcBef>
            </a:pPr>
            <a:r>
              <a:rPr lang="zh-CN" altLang="en-US" b="1" smtClean="0"/>
              <a:t>不能根据拥塞等动态选路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501A6B-B0D8-4FD9-AA0B-90D83BEC103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en-US" altLang="zh-CN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提供“面向连接”的服务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由初始转发</a:t>
            </a:r>
            <a:r>
              <a:rPr lang="en-US" altLang="zh-CN" smtClean="0"/>
              <a:t>IP</a:t>
            </a:r>
            <a:r>
              <a:rPr lang="zh-CN" altLang="en-US" smtClean="0"/>
              <a:t>数据报的</a:t>
            </a:r>
            <a:r>
              <a:rPr lang="en-US" altLang="zh-CN" smtClean="0"/>
              <a:t>3</a:t>
            </a:r>
            <a:r>
              <a:rPr lang="zh-CN" altLang="en-US" smtClean="0"/>
              <a:t>级交换机识别并标注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>
                <a:solidFill>
                  <a:schemeClr val="hlink"/>
                </a:solidFill>
              </a:rPr>
              <a:t>MAC service data units</a:t>
            </a:r>
            <a:endParaRPr lang="en-US" altLang="zh-CN" smtClean="0"/>
          </a:p>
        </p:txBody>
      </p:sp>
      <p:sp>
        <p:nvSpPr>
          <p:cNvPr id="3112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52EAE-B29E-4A38-B312-13F0FEE6F2FD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355CA4B-333F-409B-AD20-670747D9596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节能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A2F44A0-B6C3-4173-AF8E-541ECA46B29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2525" y="692150"/>
            <a:ext cx="455453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1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扩频技术：浪费频谱以抗干扰和侦听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Wi-Fi</a:t>
            </a:r>
            <a:r>
              <a:rPr lang="zh-CN" altLang="en-US" smtClean="0"/>
              <a:t>联盟：从</a:t>
            </a:r>
            <a:r>
              <a:rPr lang="en-US" altLang="zh-CN" smtClean="0"/>
              <a:t>802.11b</a:t>
            </a:r>
            <a:r>
              <a:rPr lang="zh-CN" altLang="en-US" smtClean="0"/>
              <a:t>开始，包括</a:t>
            </a:r>
            <a:r>
              <a:rPr lang="en-US" altLang="zh-CN" smtClean="0"/>
              <a:t>802.11g</a:t>
            </a:r>
            <a:r>
              <a:rPr lang="zh-CN" altLang="en-US" smtClean="0"/>
              <a:t>和</a:t>
            </a:r>
            <a:r>
              <a:rPr lang="en-US" altLang="zh-CN" smtClean="0"/>
              <a:t>802.11n</a:t>
            </a:r>
          </a:p>
        </p:txBody>
      </p:sp>
      <p:sp>
        <p:nvSpPr>
          <p:cNvPr id="3911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1B9C8B0-DCDE-40C4-9C00-875EE796E43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SABME: Set asynchronous balanced extended mode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UA: Unnumbered Acknowledgment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DISC: Disconnect</a:t>
            </a:r>
          </a:p>
        </p:txBody>
      </p:sp>
      <p:sp>
        <p:nvSpPr>
          <p:cNvPr id="1259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D479181-3D66-4EF5-B7EC-A445749F763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AAC010-5034-4948-83D1-7A52FD71C99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156</a:t>
            </a:fld>
            <a:endParaRPr lang="en-US" altLang="zh-CN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分布式协同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点协同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8AFBAF1-145C-4CBB-AF77-B01F2A97FC8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158</a:t>
            </a:fld>
            <a:endParaRPr lang="en-US" altLang="zh-CN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仅</a:t>
            </a:r>
            <a:r>
              <a:rPr lang="en-US" altLang="zh-CN" b="1" smtClean="0"/>
              <a:t>DIFS</a:t>
            </a:r>
            <a:r>
              <a:rPr lang="zh-CN" altLang="en-US" b="1" smtClean="0"/>
              <a:t>需要</a:t>
            </a:r>
            <a:r>
              <a:rPr lang="en-US" altLang="zh-CN" b="1" smtClean="0"/>
              <a:t>backoff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0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SIFS</a:t>
            </a:r>
            <a:r>
              <a:rPr lang="zh-CN" altLang="en-US" smtClean="0"/>
              <a:t>必须：需要信号传输（衰减）完毕</a:t>
            </a:r>
          </a:p>
        </p:txBody>
      </p:sp>
      <p:sp>
        <p:nvSpPr>
          <p:cNvPr id="400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83600C-3F7C-4BAE-98FC-0B9398194624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24AD2C-F9C5-4E4D-B063-7D7A31223DE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162</a:t>
            </a:fld>
            <a:endParaRPr lang="en-US" altLang="zh-CN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smtClean="0"/>
              <a:t>IFS: Inter-Frame Space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3A308BA-8580-4C67-9C3F-41A517A6B86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DCF – distributed coordination function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09C181-A1BD-4C1C-BE4C-62C45225ADD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NAV: Source stations informs other stations of transmission time (in </a:t>
            </a:r>
            <a:r>
              <a:rPr lang="en-US" altLang="zh-CN" smtClean="0">
                <a:latin typeface="Symbol" pitchFamily="18" charset="2"/>
              </a:rPr>
              <a:t>u</a:t>
            </a:r>
            <a:r>
              <a:rPr lang="en-US" altLang="zh-CN" smtClean="0"/>
              <a:t>sec) for an MPDU (a field in it)</a:t>
            </a:r>
          </a:p>
          <a:p>
            <a:pPr>
              <a:spcBef>
                <a:spcPct val="0"/>
              </a:spcBef>
            </a:pPr>
            <a:r>
              <a:rPr lang="zh-CN" altLang="en-US" smtClean="0"/>
              <a:t>节电：不用再监听信道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FA58D9-D16C-46DA-BE77-9B8A9C45443E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i="1" smtClean="0"/>
              <a:t>2</a:t>
            </a:r>
            <a:r>
              <a:rPr lang="en-US" altLang="zh-CN" b="1" i="1" smtClean="0">
                <a:sym typeface="Symbol" pitchFamily="18" charset="2"/>
              </a:rPr>
              <a:t></a:t>
            </a:r>
            <a:r>
              <a:rPr lang="en-US" altLang="zh-CN" b="1" i="1" smtClean="0"/>
              <a:t>+SIFS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516998-DC95-4E47-8C0A-CF9D58EE1029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尽量保证“实时”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3C2EB4D-522F-48D4-8CC4-9CB81441910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Network Allocation Vector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beacon</a:t>
            </a:r>
            <a:r>
              <a:rPr lang="zh-CN" altLang="en-US" smtClean="0"/>
              <a:t>：灯塔，帧里标识</a:t>
            </a:r>
            <a:r>
              <a:rPr lang="en-US" altLang="zh-CN" smtClean="0"/>
              <a:t>TBTT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C97DF9-8731-4B2E-81DD-610C01F112B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172</a:t>
            </a:fld>
            <a:endParaRPr lang="en-US" altLang="zh-CN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从节电状态恢复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Error detection only (checksum)</a:t>
            </a:r>
          </a:p>
        </p:txBody>
      </p:sp>
      <p:sp>
        <p:nvSpPr>
          <p:cNvPr id="1290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8E0647-E4C4-4DB6-904E-041925D80CB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0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CF-ACK + CF-Poll</a:t>
            </a:r>
            <a:r>
              <a:rPr lang="zh-CN" altLang="en-US" smtClean="0"/>
              <a:t>：还有时间再发送数据</a:t>
            </a:r>
          </a:p>
        </p:txBody>
      </p:sp>
      <p:sp>
        <p:nvSpPr>
          <p:cNvPr id="420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5C28F3-6EF5-41C0-8488-1E481C24C855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DE4BF29-383C-4CE7-A6A7-B7A4E4755C6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176</a:t>
            </a:fld>
            <a:endParaRPr lang="en-US" altLang="zh-CN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WDS: Wireless DS?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E31910-D6F7-4D4D-AEB0-4B6B1261942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177</a:t>
            </a:fld>
            <a:endParaRPr lang="en-US" altLang="zh-CN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b="1" smtClean="0"/>
              <a:t>WEP: Wired Equivalent Privacy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2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IEEE 802.11n, 2009</a:t>
            </a:r>
          </a:p>
        </p:txBody>
      </p:sp>
      <p:sp>
        <p:nvSpPr>
          <p:cNvPr id="432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21AE834-FCD2-4AB3-919A-FD7D5A7A50C0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181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871E07-3CAB-4A63-B8C1-B34E00C54C3F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190</a:t>
            </a:fld>
            <a:endParaRPr lang="en-US" altLang="zh-CN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Try calculate U for FDDI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C37278-53DC-4AE4-9554-7FFA9AA2EF8B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196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/>
              <a:t>冲突或空闲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B5A3C91-E184-4410-AEB5-FD64F063CA39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198</a:t>
            </a:fld>
            <a:endParaRPr lang="en-US" altLang="zh-CN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Simulation result for CSMA/CD: U=1/(1+5a)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LCP: Link Control Protocol for PPP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IPCP: Internet Protocol Control Protocol, a special LCP for IP</a:t>
            </a:r>
          </a:p>
        </p:txBody>
      </p:sp>
      <p:sp>
        <p:nvSpPr>
          <p:cNvPr id="1310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B54C9A-642B-4952-8EFC-13829A9065D2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SONET: STS-1</a:t>
            </a:r>
          </a:p>
          <a:p>
            <a:pPr>
              <a:spcBef>
                <a:spcPct val="0"/>
              </a:spcBef>
            </a:pPr>
            <a:r>
              <a:rPr lang="en-US" altLang="zh-CN" smtClean="0"/>
              <a:t>SDH: STM-1</a:t>
            </a:r>
          </a:p>
        </p:txBody>
      </p:sp>
      <p:sp>
        <p:nvSpPr>
          <p:cNvPr id="2764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9CA884-2CA0-49FD-8AB4-F84C5530E468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Out-dated</a:t>
            </a:r>
          </a:p>
        </p:txBody>
      </p:sp>
      <p:sp>
        <p:nvSpPr>
          <p:cNvPr id="24064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0B6BB8-7578-4586-8654-A8DBA78177DA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R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685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713" y="1676400"/>
            <a:ext cx="72009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84438" y="3886200"/>
            <a:ext cx="568801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26E5D77E-CCCA-420A-B6E8-61A42613FF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95E4BFF7-EB75-41DF-92C9-2CB5B6301D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8013" y="331788"/>
            <a:ext cx="2185987" cy="59769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331788"/>
            <a:ext cx="6410325" cy="59769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9B1B126-D567-4A31-B864-F7BA93BD2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8FE2C13-42B0-463F-AEB1-6DBA86A194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569325" cy="4895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23953D2-A7B4-4BA3-8205-B27F0AEC2C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3A58042C-A60B-4A02-9D61-9033CCADD2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3622136-9A07-402B-85D1-FFD8E37A06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R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685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713" y="1676400"/>
            <a:ext cx="72009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84438" y="3886200"/>
            <a:ext cx="568801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B6F20-8FA5-4992-9448-630D2F4B67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415C568-AAA0-4458-9377-A910B736C4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6022C4B-4D2A-4D3B-B18F-DE362E7309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FA35336-9A2B-47BA-AFB0-A6B9DF867E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DB39E32-0E04-4B89-B1AA-7829B43664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2F70A31-5D55-4DD7-84B8-AFBDB73240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DFC9E49-B1C9-4BB4-8545-486DC89E2C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210A4-7B8B-4DF8-901D-FB388130A2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ADDCB-5709-4063-AE3E-B3CF244BF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C7891-1925-45AF-8037-8EE7F5CCE9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286B2-B160-4E49-90D8-7B5B34F878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8013" y="331788"/>
            <a:ext cx="2185987" cy="59769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331788"/>
            <a:ext cx="6410325" cy="59769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9211C-1A1B-4EED-B803-B29F0F7C5F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68A83-90B1-416E-8F4C-4C61F8811C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57C0A-C650-4D4E-9FD4-F08636EA10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R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685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713" y="1676400"/>
            <a:ext cx="72009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84438" y="3886200"/>
            <a:ext cx="568801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AE0-2173-425C-B2E6-A3C8C18C36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3263DCE1-B9CF-48A2-9995-C73124339B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031D5-A4EC-4344-B671-8BAE16DC3E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707DE-BF41-4DF4-AFC7-A85F40669D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0173A-4A65-4341-A793-66E0EA6708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6F052-75E6-4678-8F99-2560827D51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EF510-FD9A-4C13-8265-BC6AC92118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317E1-3126-4949-9C4F-1504D94DE8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CC224-CD71-4474-9C27-0E2F4378DD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7B08C-0622-4898-BC08-808102E61D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4D57E-F8A1-4A20-971E-F1EBBDCBA4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8013" y="331788"/>
            <a:ext cx="2185987" cy="59769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331788"/>
            <a:ext cx="6410325" cy="59769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0511E-EE11-42C3-984F-14690F23A5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A5F502E-CFA2-4D89-A3F4-BF0E6FDBAF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EF5F9-1FD2-4706-9025-F6067F0C0E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D68A7-4771-4634-8B59-635CA7F6C6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26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 anchor="t"/>
          <a:lstStyle>
            <a:lvl1pPr fontAlgn="auto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>
              <a:defRPr/>
            </a:pPr>
            <a:fld id="{8FE45326-5E88-4EED-8166-8B24F6CCE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CCD6E314-6C49-4B14-B42C-9D1D73F9EB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99BC3032-4DE9-475C-A636-971E148C0F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ED32B473-B922-48D3-A65C-179ED9C53D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F9763249-C23C-43D2-90F7-97C9B26279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7D38F831-FE75-4190-984A-DB8E4455F7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CCA1DE74-0E7D-4B74-B57B-624C0F7E79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B992222A-2249-4860-8328-67658B63B7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CB9DD073-568D-46AC-A137-DB5C9DB188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B56A8B4E-51BF-4F37-BB16-EC0E5C76F9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6A175263-25E1-40CE-92C9-73C2A92365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C540FE3F-DDA8-4DC4-90C9-9996D31C66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600" b="1">
                <a:solidFill>
                  <a:srgbClr val="000000"/>
                </a:solidFill>
                <a:latin typeface="Tahoma" pitchFamily="34" charset="0"/>
                <a:ea typeface="+mn-ea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+mn-ea"/>
            </a:endParaRP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 anchor="t"/>
          <a:lstStyle>
            <a:lvl1pPr fontAlgn="auto">
              <a:spcBef>
                <a:spcPts val="0"/>
              </a:spcBef>
              <a:spcAft>
                <a:spcPts val="0"/>
              </a:spcAft>
              <a:defRPr sz="1000" b="0">
                <a:latin typeface="+mn-lt"/>
              </a:defRPr>
            </a:lvl1pPr>
          </a:lstStyle>
          <a:p>
            <a:pPr>
              <a:defRPr/>
            </a:pPr>
            <a:fld id="{0AAA6B28-19BD-4D5D-8D5E-5A3E3A1E8D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1CB99143-765E-4687-B648-E8BD459FDE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A3BF3AF6-4D03-495F-BA0C-AB0D0FB435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476FBB99-1AB3-4F17-A842-74CD2548FA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7BF81F74-A7BE-4618-A57C-615C836B6D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CC5B69CA-0A76-45E8-B83C-5B256DF030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A4E0B2D0-2468-4C72-98C7-3DFD5F3ACC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E5E741D6-1F53-4A6D-9135-1FE9A0F5DF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43EFEAFA-5BCC-4756-B1C8-E484F2F19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9E77E762-6CFC-4C35-A1D5-742D720294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9F531F7E-A1A3-46CD-A7F0-174C76B0B3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latin typeface="+mn-lt"/>
              </a:defRPr>
            </a:lvl1pPr>
          </a:lstStyle>
          <a:p>
            <a:pPr>
              <a:defRPr/>
            </a:pPr>
            <a:fld id="{ACAE0C57-91A3-4EE0-B89D-5D5CF0597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R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685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713" y="1676400"/>
            <a:ext cx="72009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84438" y="3886200"/>
            <a:ext cx="568801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7F4E1187-5E05-4286-9BEB-27DE9889B1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B0BE8205-56F4-49F3-A017-BC66981F6F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92AA278D-44F1-46CF-B57C-D70F433CAA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D82291DA-4A8A-4965-835D-A41714F565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EC6E3D64-1501-4D12-AF83-A3516215EB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61436D74-5DA3-4389-BF75-F2459BA007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3DAFFFF5-8327-4CC0-B3A3-E0280D849D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14084AAD-2E20-43C0-A3B5-476DC7B59E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EE1CA78D-140E-4E6B-A54A-90CD1F8B71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69ECCC73-B9F5-497B-A104-4F411E25E7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F8FE441F-9E30-4478-AF78-9928A120BF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8013" y="331788"/>
            <a:ext cx="2185987" cy="59769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331788"/>
            <a:ext cx="6410325" cy="59769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34CCFA66-CC8A-47EF-8231-58BE07C1D5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3937000"/>
            <a:ext cx="8569325" cy="2371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155685B2-278B-4B26-B4C2-88C31D067F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6B5BADF3-C96A-4662-9D93-1EFAFA2D0D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ow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R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685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713" y="1676400"/>
            <a:ext cx="72009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84438" y="3886200"/>
            <a:ext cx="5688012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877994CA-EAA6-4A9C-92F9-F09F8BD532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C28942C8-EC03-46D0-B30D-254926C528E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940C8E54-3E41-4C82-AA11-BFBABA12D8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6E2EA3D5-5BBC-4996-8684-06FBD8FEE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16DC0453-7C95-4D45-BFA8-BF87E61F05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83BB747E-98F6-446A-AB3E-2666C02F38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755F57B6-8BFE-49FE-9C3E-8408C8255A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AD1CF72E-713B-46BF-8519-BAB1323B0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243AF42F-596B-42D1-B309-BB4FBBE37B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9F0085C3-4EAF-4743-8516-BCE2C03092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1CE54187-318F-4FD1-B2C3-7EE22EFC4F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8013" y="331788"/>
            <a:ext cx="2185987" cy="59769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331788"/>
            <a:ext cx="6410325" cy="59769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BDD151B0-65BB-49B4-B84C-0C1F48A145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1788"/>
            <a:ext cx="8459787" cy="865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412875"/>
            <a:ext cx="8569325" cy="48958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/>
            </a:lvl1pPr>
          </a:lstStyle>
          <a:p>
            <a:pPr>
              <a:defRPr/>
            </a:pPr>
            <a:fld id="{2DEFEA07-B626-4000-B5FC-5FC2D798CE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7F2D2474-6084-4326-A0CF-E0A54731ED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tower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3" descr="R0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1788"/>
            <a:ext cx="84597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234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569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08725"/>
            <a:ext cx="19050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3938" y="6308725"/>
            <a:ext cx="28956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0" smtClean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822893-BD04-430D-9F65-EFCCB6147D8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71438"/>
          </a:xfrm>
          <a:prstGeom prst="rect">
            <a:avLst/>
          </a:prstGeom>
          <a:gradFill rotWithShape="1">
            <a:gsLst>
              <a:gs pos="0">
                <a:srgbClr val="2F7676"/>
              </a:gs>
              <a:gs pos="50000">
                <a:srgbClr val="CCCCFF"/>
              </a:gs>
              <a:gs pos="100000">
                <a:srgbClr val="2F76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42346" name="图片 10" descr="校徽.gif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0" y="0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owe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R0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1788"/>
            <a:ext cx="84597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569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08725"/>
            <a:ext cx="19050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3938" y="6308725"/>
            <a:ext cx="28956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4B77C13-AD4C-4E19-8384-E962FEB3CD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71438"/>
          </a:xfrm>
          <a:prstGeom prst="rect">
            <a:avLst/>
          </a:prstGeom>
          <a:gradFill rotWithShape="1">
            <a:gsLst>
              <a:gs pos="0">
                <a:srgbClr val="2F7676"/>
              </a:gs>
              <a:gs pos="50000">
                <a:srgbClr val="CCCCFF"/>
              </a:gs>
              <a:gs pos="100000">
                <a:srgbClr val="2F76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7418" name="图片 10" descr="校徽.g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30" r:id="rId7"/>
    <p:sldLayoutId id="2147483829" r:id="rId8"/>
    <p:sldLayoutId id="2147483828" r:id="rId9"/>
    <p:sldLayoutId id="2147483827" r:id="rId10"/>
    <p:sldLayoutId id="2147483826" r:id="rId11"/>
    <p:sldLayoutId id="2147483825" r:id="rId12"/>
    <p:sldLayoutId id="214748382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towe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 descr="R0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1788"/>
            <a:ext cx="84597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569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08725"/>
            <a:ext cx="19050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3938" y="6308725"/>
            <a:ext cx="28956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69295E4-D7C2-4FAB-9E0C-E45F7D3138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71438"/>
          </a:xfrm>
          <a:prstGeom prst="rect">
            <a:avLst/>
          </a:prstGeom>
          <a:gradFill rotWithShape="1">
            <a:gsLst>
              <a:gs pos="0">
                <a:srgbClr val="2F7676"/>
              </a:gs>
              <a:gs pos="50000">
                <a:srgbClr val="CCCCFF"/>
              </a:gs>
              <a:gs pos="100000">
                <a:srgbClr val="2F76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31754" name="图片 10" descr="校徽.g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42" r:id="rId2"/>
    <p:sldLayoutId id="2147483841" r:id="rId3"/>
    <p:sldLayoutId id="2147483840" r:id="rId4"/>
    <p:sldLayoutId id="2147483839" r:id="rId5"/>
    <p:sldLayoutId id="2147483838" r:id="rId6"/>
    <p:sldLayoutId id="2147483837" r:id="rId7"/>
    <p:sldLayoutId id="2147483836" r:id="rId8"/>
    <p:sldLayoutId id="2147483835" r:id="rId9"/>
    <p:sldLayoutId id="2147483834" r:id="rId10"/>
    <p:sldLayoutId id="2147483833" r:id="rId11"/>
    <p:sldLayoutId id="2147483832" r:id="rId12"/>
    <p:sldLayoutId id="214748383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Layered Architectures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15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515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46086" name="Picture 40" descr="tower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625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97040C7A-C667-45E8-8EE3-CAFA5722B3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Layered Architectures</a:t>
            </a:r>
          </a:p>
        </p:txBody>
      </p:sp>
      <p:sp>
        <p:nvSpPr>
          <p:cNvPr id="1546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6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7514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7514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54630" name="Picture 40" descr="tower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517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C35FD29D-894F-4EF4-AEC4-567F462780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towe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 descr="R0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1788"/>
            <a:ext cx="84597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569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08725"/>
            <a:ext cx="19050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3938" y="6308725"/>
            <a:ext cx="28956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D47FA64-BCA4-4144-828D-9F8BA00DD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71438"/>
          </a:xfrm>
          <a:prstGeom prst="rect">
            <a:avLst/>
          </a:prstGeom>
          <a:gradFill rotWithShape="1">
            <a:gsLst>
              <a:gs pos="0">
                <a:srgbClr val="2F7676"/>
              </a:gs>
              <a:gs pos="50000">
                <a:srgbClr val="CCCCFF"/>
              </a:gs>
              <a:gs pos="100000">
                <a:srgbClr val="2F76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70666" name="图片 10" descr="校徽.g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tower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18350" y="30163"/>
            <a:ext cx="19907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587" name="Picture 3" descr="R0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8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331788"/>
            <a:ext cx="8459787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12875"/>
            <a:ext cx="8569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08725"/>
            <a:ext cx="190500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63938" y="6308725"/>
            <a:ext cx="28956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29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2769E7B-21E5-4A2D-AAD4-643F0EC2FE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71438"/>
          </a:xfrm>
          <a:prstGeom prst="rect">
            <a:avLst/>
          </a:prstGeom>
          <a:gradFill rotWithShape="1">
            <a:gsLst>
              <a:gs pos="0">
                <a:srgbClr val="2F7676"/>
              </a:gs>
              <a:gs pos="50000">
                <a:srgbClr val="CCCCFF"/>
              </a:gs>
              <a:gs pos="100000">
                <a:srgbClr val="2F7676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600" b="1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195594" name="图片 10" descr="校徽.gif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4" Type="http://schemas.openxmlformats.org/officeDocument/2006/relationships/oleObject" Target="../embeddings/oleObject46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3.bin"/><Relationship Id="rId5" Type="http://schemas.openxmlformats.org/officeDocument/2006/relationships/oleObject" Target="../embeddings/oleObject52.bin"/><Relationship Id="rId4" Type="http://schemas.openxmlformats.org/officeDocument/2006/relationships/oleObject" Target="../embeddings/oleObject5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4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5" Type="http://schemas.openxmlformats.org/officeDocument/2006/relationships/oleObject" Target="../embeddings/oleObject57.bin"/><Relationship Id="rId4" Type="http://schemas.openxmlformats.org/officeDocument/2006/relationships/oleObject" Target="../embeddings/oleObject56.bin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6.bin"/><Relationship Id="rId5" Type="http://schemas.openxmlformats.org/officeDocument/2006/relationships/oleObject" Target="../embeddings/oleObject65.bin"/><Relationship Id="rId4" Type="http://schemas.openxmlformats.org/officeDocument/2006/relationships/oleObject" Target="../embeddings/oleObject64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71.bin"/><Relationship Id="rId12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80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70.bin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9.bin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68.bin"/><Relationship Id="rId9" Type="http://schemas.openxmlformats.org/officeDocument/2006/relationships/oleObject" Target="../embeddings/oleObject73.bin"/><Relationship Id="rId14" Type="http://schemas.openxmlformats.org/officeDocument/2006/relationships/oleObject" Target="../embeddings/oleObject78.bin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oleObject" Target="../embeddings/oleObject90.bin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84.bin"/><Relationship Id="rId12" Type="http://schemas.openxmlformats.org/officeDocument/2006/relationships/oleObject" Target="../embeddings/oleObject89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92.bin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1.bin"/><Relationship Id="rId9" Type="http://schemas.openxmlformats.org/officeDocument/2006/relationships/oleObject" Target="../embeddings/oleObject86.bin"/><Relationship Id="rId14" Type="http://schemas.openxmlformats.org/officeDocument/2006/relationships/oleObject" Target="../embeddings/oleObject91.bin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oleObject" Target="../embeddings/oleObject102.bin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96.bin"/><Relationship Id="rId12" Type="http://schemas.openxmlformats.org/officeDocument/2006/relationships/oleObject" Target="../embeddings/oleObject101.bin"/><Relationship Id="rId2" Type="http://schemas.openxmlformats.org/officeDocument/2006/relationships/slideLayout" Target="../slideLayouts/slideLayout6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5.bin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4.bin"/><Relationship Id="rId15" Type="http://schemas.openxmlformats.org/officeDocument/2006/relationships/oleObject" Target="../embeddings/oleObject104.bin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3.bin"/><Relationship Id="rId9" Type="http://schemas.openxmlformats.org/officeDocument/2006/relationships/oleObject" Target="../embeddings/oleObject98.bin"/><Relationship Id="rId14" Type="http://schemas.openxmlformats.org/officeDocument/2006/relationships/oleObject" Target="../embeddings/oleObject103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8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8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8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06.bin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110.bin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113.bin"/><Relationship Id="rId4" Type="http://schemas.openxmlformats.org/officeDocument/2006/relationships/oleObject" Target="../embeddings/oleObject112.bin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7.bin"/><Relationship Id="rId5" Type="http://schemas.openxmlformats.org/officeDocument/2006/relationships/oleObject" Target="../embeddings/oleObject116.bin"/><Relationship Id="rId4" Type="http://schemas.openxmlformats.org/officeDocument/2006/relationships/oleObject" Target="../embeddings/oleObject115.bin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119.bin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122.bin"/><Relationship Id="rId4" Type="http://schemas.openxmlformats.org/officeDocument/2006/relationships/oleObject" Target="../embeddings/oleObject121.bin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124.bin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126.bin"/><Relationship Id="rId4" Type="http://schemas.openxmlformats.org/officeDocument/2006/relationships/oleObject" Target="../embeddings/oleObject125.bin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9.bin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Relationship Id="rId1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25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smtClean="0">
                <a:solidFill>
                  <a:srgbClr val="333399"/>
                </a:solidFill>
              </a:rPr>
              <a:t>Computer Networks</a:t>
            </a:r>
            <a:endParaRPr lang="en-US" altLang="zh-CN" smtClean="0"/>
          </a:p>
        </p:txBody>
      </p:sp>
      <p:sp>
        <p:nvSpPr>
          <p:cNvPr id="99330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/>
              <a:t>Gu Qing, Xia Nai</a:t>
            </a:r>
          </a:p>
          <a:p>
            <a:pPr eaLnBrk="1" hangingPunct="1"/>
            <a:r>
              <a:rPr lang="en-US" altLang="zh-CN" sz="2800" smtClean="0"/>
              <a:t>Nanjing University</a:t>
            </a:r>
          </a:p>
          <a:p>
            <a:pPr eaLnBrk="1" hangingPunct="1"/>
            <a:fld id="{ED6D0546-CD8F-4B87-9B3F-E6E3E2D2BC2B}" type="datetime1">
              <a:rPr lang="zh-CN" altLang="en-US" sz="2800" smtClean="0"/>
              <a:pPr eaLnBrk="1" hangingPunct="1"/>
              <a:t>2011-9-13</a:t>
            </a:fld>
            <a:endParaRPr lang="en-US" altLang="zh-CN" sz="2800" smtClean="0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B6F1F67-090E-47CD-A05F-ECCFB186E83F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Cyclic Redundancy Check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2928938"/>
            <a:ext cx="8569325" cy="337978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Widely used in </a:t>
            </a:r>
            <a:r>
              <a:rPr lang="en-US" dirty="0" smtClean="0">
                <a:solidFill>
                  <a:srgbClr val="0000FF"/>
                </a:solidFill>
              </a:rPr>
              <a:t>hardware-based implementation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View data bits, 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, as a binary number</a:t>
            </a:r>
          </a:p>
          <a:p>
            <a:pPr>
              <a:defRPr/>
            </a:pPr>
            <a:r>
              <a:rPr lang="en-US" dirty="0" smtClean="0"/>
              <a:t>Choose r+1 bit pattern (generator or polynomial),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</a:p>
          <a:p>
            <a:pPr lvl="2"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dirty="0" smtClean="0"/>
              <a:t>Calculate r bit CRC bits,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, such that</a:t>
            </a:r>
          </a:p>
          <a:p>
            <a:pPr lvl="1">
              <a:defRPr/>
            </a:pPr>
            <a:r>
              <a:rPr lang="en-US" dirty="0" smtClean="0"/>
              <a:t>&lt;D, R&gt; exactly divisible by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 (modulo 2) </a:t>
            </a:r>
          </a:p>
          <a:p>
            <a:pPr lvl="1">
              <a:defRPr/>
            </a:pPr>
            <a:r>
              <a:rPr lang="en-US" dirty="0" smtClean="0"/>
              <a:t>Receiver knows G, divides &lt;D,R&gt; by G,  if non-zero remainder: error detected!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Can detect </a:t>
            </a:r>
            <a:r>
              <a:rPr lang="en-US" dirty="0" smtClean="0">
                <a:solidFill>
                  <a:srgbClr val="FF0000"/>
                </a:solidFill>
              </a:rPr>
              <a:t>burst errors </a:t>
            </a:r>
            <a:r>
              <a:rPr lang="en-US" dirty="0" smtClean="0"/>
              <a:t>less than r+1 bits</a:t>
            </a:r>
            <a:endParaRPr lang="en-US" dirty="0"/>
          </a:p>
        </p:txBody>
      </p:sp>
      <p:sp>
        <p:nvSpPr>
          <p:cNvPr id="10957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B489CC-D6B2-4F56-946A-207FE9422BDA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pic>
        <p:nvPicPr>
          <p:cNvPr id="109572" name="Picture 4" descr="524 CRC co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285875"/>
            <a:ext cx="50863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2E1B8F-8333-412A-922F-FDA986848265}" type="slidenum">
              <a:rPr lang="en-US" altLang="zh-CN" smtClean="0">
                <a:solidFill>
                  <a:schemeClr val="tx1"/>
                </a:solidFill>
              </a:rPr>
              <a:pPr/>
              <a:t>100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Spanning Tree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Bridge </a:t>
            </a:r>
            <a:r>
              <a:rPr lang="en-US" altLang="zh-CN" smtClean="0">
                <a:solidFill>
                  <a:schemeClr val="hlink"/>
                </a:solidFill>
              </a:rPr>
              <a:t>automatically develops switching</a:t>
            </a:r>
            <a:r>
              <a:rPr lang="en-US" altLang="zh-CN" smtClean="0"/>
              <a:t> table</a:t>
            </a:r>
          </a:p>
          <a:p>
            <a:pPr eaLnBrk="1" hangingPunct="1"/>
            <a:r>
              <a:rPr lang="en-US" altLang="zh-CN" smtClean="0">
                <a:solidFill>
                  <a:schemeClr val="hlink"/>
                </a:solidFill>
              </a:rPr>
              <a:t>Automatically update</a:t>
            </a:r>
            <a:r>
              <a:rPr lang="en-US" altLang="zh-CN" smtClean="0"/>
              <a:t> in response to changes</a:t>
            </a:r>
          </a:p>
          <a:p>
            <a:pPr lvl="2"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Frame forwarding</a:t>
            </a:r>
          </a:p>
          <a:p>
            <a:pPr eaLnBrk="1" hangingPunct="1"/>
            <a:r>
              <a:rPr lang="en-US" altLang="zh-CN" smtClean="0"/>
              <a:t>Address learning</a:t>
            </a:r>
          </a:p>
          <a:p>
            <a:pPr eaLnBrk="1" hangingPunct="1"/>
            <a:r>
              <a:rPr lang="en-US" altLang="zh-CN" smtClean="0"/>
              <a:t>Loop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6C5BD9-AFD0-436D-AD20-708654F5F9CD}" type="slidenum">
              <a:rPr lang="en-US" altLang="zh-CN" smtClean="0">
                <a:solidFill>
                  <a:schemeClr val="tx1"/>
                </a:solidFill>
              </a:rPr>
              <a:pPr/>
              <a:t>101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 forwarding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altLang="zh-CN" sz="2800" dirty="0" smtClean="0"/>
              <a:t>Maintain </a:t>
            </a:r>
            <a:r>
              <a:rPr lang="en-US" altLang="zh-CN" sz="2800" dirty="0" smtClean="0">
                <a:solidFill>
                  <a:srgbClr val="FF0000"/>
                </a:solidFill>
              </a:rPr>
              <a:t>forwarding database for each port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&lt;Mac Address, Port, Timestamp&gt;: station addresses reached through each port</a:t>
            </a:r>
          </a:p>
          <a:p>
            <a:pPr lvl="2" eaLnBrk="1" hangingPunct="1">
              <a:defRPr/>
            </a:pPr>
            <a:endParaRPr lang="en-US" altLang="zh-CN" sz="2000" dirty="0" smtClean="0"/>
          </a:p>
          <a:p>
            <a:pPr eaLnBrk="1" hangingPunct="1">
              <a:defRPr/>
            </a:pPr>
            <a:r>
              <a:rPr lang="en-US" altLang="zh-CN" sz="2800" dirty="0" smtClean="0"/>
              <a:t>For a frame arriving on </a:t>
            </a:r>
            <a:r>
              <a:rPr lang="en-US" altLang="zh-CN" sz="2800" dirty="0" smtClean="0">
                <a:solidFill>
                  <a:schemeClr val="hlink"/>
                </a:solidFill>
              </a:rPr>
              <a:t>port</a:t>
            </a:r>
            <a:r>
              <a:rPr lang="en-US" altLang="zh-CN" sz="2800" dirty="0" smtClean="0">
                <a:solidFill>
                  <a:schemeClr val="hlink"/>
                </a:solidFill>
                <a:latin typeface="Comic Sans MS" pitchFamily="66" charset="0"/>
              </a:rPr>
              <a:t> X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Search forwarding database to see if </a:t>
            </a:r>
            <a:r>
              <a:rPr lang="en-US" altLang="zh-CN" sz="2400" dirty="0" err="1" smtClean="0"/>
              <a:t>dest</a:t>
            </a:r>
            <a:r>
              <a:rPr lang="en-US" altLang="zh-CN" sz="2400" dirty="0" smtClean="0"/>
              <a:t> MAC address is listed for any port: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If address not found, </a:t>
            </a:r>
            <a:r>
              <a:rPr lang="en-US" altLang="zh-CN" sz="2400" dirty="0" smtClean="0">
                <a:solidFill>
                  <a:srgbClr val="0000FF"/>
                </a:solidFill>
              </a:rPr>
              <a:t>forward to all ports </a:t>
            </a:r>
            <a:r>
              <a:rPr lang="en-US" altLang="zh-CN" sz="2400" dirty="0" smtClean="0"/>
              <a:t>(flooding) except </a:t>
            </a:r>
            <a:r>
              <a:rPr lang="en-US" altLang="zh-CN" sz="2400" dirty="0" smtClean="0">
                <a:latin typeface="Comic Sans MS" pitchFamily="66" charset="0"/>
              </a:rPr>
              <a:t>X</a:t>
            </a:r>
          </a:p>
          <a:p>
            <a:pPr lvl="3" eaLnBrk="1" hangingPunct="1">
              <a:defRPr/>
            </a:pPr>
            <a:endParaRPr lang="en-US" altLang="zh-CN" sz="1600" dirty="0" smtClean="0">
              <a:latin typeface="Comic Sans MS" pitchFamily="66" charset="0"/>
            </a:endParaRPr>
          </a:p>
          <a:p>
            <a:pPr lvl="1" eaLnBrk="1" hangingPunct="1">
              <a:defRPr/>
            </a:pPr>
            <a:r>
              <a:rPr lang="en-US" altLang="zh-CN" sz="2400" dirty="0" smtClean="0"/>
              <a:t>If address listed for port </a:t>
            </a:r>
            <a:r>
              <a:rPr lang="en-US" altLang="zh-CN" sz="2400" dirty="0" smtClean="0">
                <a:latin typeface="Comic Sans MS" pitchFamily="66" charset="0"/>
              </a:rPr>
              <a:t>X</a:t>
            </a:r>
            <a:r>
              <a:rPr lang="en-US" altLang="zh-CN" sz="2400" dirty="0" smtClean="0"/>
              <a:t>, drop it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lvl="1" eaLnBrk="1" hangingPunct="1">
              <a:defRPr/>
            </a:pPr>
            <a:r>
              <a:rPr lang="en-US" altLang="zh-CN" sz="2400" dirty="0" smtClean="0"/>
              <a:t>If address listed for port </a:t>
            </a:r>
            <a:r>
              <a:rPr lang="en-US" altLang="zh-CN" sz="2400" dirty="0" smtClean="0">
                <a:latin typeface="Comic Sans MS" pitchFamily="66" charset="0"/>
              </a:rPr>
              <a:t>Y</a:t>
            </a:r>
            <a:r>
              <a:rPr lang="en-US" altLang="zh-CN" sz="2400" dirty="0" smtClean="0"/>
              <a:t>, check port </a:t>
            </a:r>
            <a:r>
              <a:rPr lang="en-US" altLang="zh-CN" sz="2400" dirty="0" smtClean="0">
                <a:latin typeface="Comic Sans MS" pitchFamily="66" charset="0"/>
              </a:rPr>
              <a:t>Y</a:t>
            </a:r>
            <a:r>
              <a:rPr lang="en-US" altLang="zh-CN" sz="2400" dirty="0" smtClean="0"/>
              <a:t> for </a:t>
            </a:r>
            <a:r>
              <a:rPr lang="en-US" altLang="zh-CN" sz="2400" dirty="0" smtClean="0">
                <a:solidFill>
                  <a:srgbClr val="0000FF"/>
                </a:solidFill>
                <a:latin typeface="Comic Sans MS" pitchFamily="66" charset="0"/>
              </a:rPr>
              <a:t>Blocking</a:t>
            </a:r>
            <a:r>
              <a:rPr lang="en-US" altLang="zh-CN" sz="2400" dirty="0" smtClean="0">
                <a:solidFill>
                  <a:srgbClr val="0000FF"/>
                </a:solidFill>
              </a:rPr>
              <a:t> or </a:t>
            </a:r>
            <a:r>
              <a:rPr lang="en-US" altLang="zh-CN" sz="2400" dirty="0" smtClean="0">
                <a:solidFill>
                  <a:srgbClr val="0000FF"/>
                </a:solidFill>
                <a:latin typeface="Comic Sans MS" pitchFamily="66" charset="0"/>
              </a:rPr>
              <a:t>Forwarding</a:t>
            </a:r>
            <a:r>
              <a:rPr lang="en-US" altLang="zh-CN" sz="2400" dirty="0" smtClean="0"/>
              <a:t> state, transmit if </a:t>
            </a:r>
            <a:r>
              <a:rPr lang="en-US" altLang="zh-CN" sz="2400" dirty="0" smtClean="0">
                <a:solidFill>
                  <a:srgbClr val="0000FF"/>
                </a:solidFill>
              </a:rPr>
              <a:t>Forwarding state</a:t>
            </a:r>
          </a:p>
          <a:p>
            <a:pPr lvl="3" eaLnBrk="1" hangingPunct="1">
              <a:defRPr/>
            </a:pPr>
            <a:endParaRPr lang="en-US" altLang="zh-CN" sz="1600" dirty="0" smtClean="0">
              <a:solidFill>
                <a:srgbClr val="FF0000"/>
              </a:solidFill>
            </a:endParaRPr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Comic Sans MS" pitchFamily="66" charset="0"/>
              </a:rPr>
              <a:t>Blocking</a:t>
            </a:r>
            <a:r>
              <a:rPr lang="en-US" altLang="zh-CN" dirty="0" smtClean="0"/>
              <a:t> used to form a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4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4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4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4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170688-0B0D-4C14-A275-8BAE243FFFA7}" type="slidenum">
              <a:rPr lang="en-US" altLang="zh-CN" smtClean="0">
                <a:solidFill>
                  <a:schemeClr val="tx1"/>
                </a:solidFill>
              </a:rPr>
              <a:pPr/>
              <a:t>102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Address Learning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>
                <a:solidFill>
                  <a:schemeClr val="folHlink"/>
                </a:solidFill>
              </a:rPr>
              <a:t>Forwarding database</a:t>
            </a:r>
            <a:r>
              <a:rPr lang="en-US" altLang="zh-CN" sz="2800" dirty="0" smtClean="0"/>
              <a:t> can be </a:t>
            </a:r>
            <a:r>
              <a:rPr lang="en-US" altLang="zh-CN" sz="2800" dirty="0" smtClean="0">
                <a:solidFill>
                  <a:schemeClr val="hlink"/>
                </a:solidFill>
              </a:rPr>
              <a:t>learned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/>
              <a:t>When frame arrives at port </a:t>
            </a:r>
            <a:r>
              <a:rPr lang="en-US" altLang="zh-CN" sz="2800" dirty="0" smtClean="0">
                <a:latin typeface="Comic Sans MS" pitchFamily="66" charset="0"/>
              </a:rPr>
              <a:t>X</a:t>
            </a:r>
            <a:r>
              <a:rPr lang="en-US" altLang="zh-CN" sz="2800" dirty="0" smtClean="0"/>
              <a:t>, it has come from the LAN attached to port </a:t>
            </a:r>
            <a:r>
              <a:rPr lang="en-US" altLang="zh-CN" sz="2800" dirty="0" smtClean="0">
                <a:latin typeface="Comic Sans MS" pitchFamily="66" charset="0"/>
              </a:rPr>
              <a:t>X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sz="16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/>
              <a:t>Use the </a:t>
            </a:r>
            <a:r>
              <a:rPr lang="en-US" altLang="zh-CN" sz="2800" dirty="0" smtClean="0">
                <a:solidFill>
                  <a:schemeClr val="hlink"/>
                </a:solidFill>
              </a:rPr>
              <a:t>source address</a:t>
            </a:r>
            <a:r>
              <a:rPr lang="en-US" altLang="zh-CN" sz="2800" dirty="0" smtClean="0"/>
              <a:t> to update forwarding database for port </a:t>
            </a:r>
            <a:r>
              <a:rPr lang="en-US" altLang="zh-CN" sz="2800" dirty="0" smtClean="0">
                <a:latin typeface="Comic Sans MS" pitchFamily="66" charset="0"/>
              </a:rPr>
              <a:t>X</a:t>
            </a:r>
            <a:r>
              <a:rPr lang="en-US" altLang="zh-CN" sz="2800" dirty="0" smtClean="0"/>
              <a:t> to include that address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>
                <a:solidFill>
                  <a:schemeClr val="folHlink"/>
                </a:solidFill>
                <a:latin typeface="Comic Sans MS" pitchFamily="66" charset="0"/>
              </a:rPr>
              <a:t>Timer</a:t>
            </a:r>
            <a:r>
              <a:rPr lang="en-US" altLang="zh-CN" sz="2800" dirty="0" smtClean="0"/>
              <a:t> on each entry in database, Entry deleted when </a:t>
            </a:r>
            <a:r>
              <a:rPr lang="en-US" altLang="zh-CN" sz="2800" dirty="0" smtClean="0">
                <a:latin typeface="Comic Sans MS" pitchFamily="66" charset="0"/>
              </a:rPr>
              <a:t>timer</a:t>
            </a:r>
            <a:r>
              <a:rPr lang="en-US" altLang="zh-CN" sz="2800" dirty="0" smtClean="0"/>
              <a:t> is off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/>
              <a:t>Each time frame arrives, </a:t>
            </a:r>
            <a:r>
              <a:rPr lang="en-US" altLang="zh-CN" sz="2800" dirty="0" smtClean="0">
                <a:solidFill>
                  <a:schemeClr val="hlink"/>
                </a:solidFill>
              </a:rPr>
              <a:t>source address checked</a:t>
            </a:r>
            <a:r>
              <a:rPr lang="en-US" altLang="zh-CN" sz="2800" dirty="0" smtClean="0"/>
              <a:t> against forwarding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5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1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979E656-CEDA-48BC-8388-7917F172DCCA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44392" name="Line 2"/>
          <p:cNvSpPr>
            <a:spLocks noChangeShapeType="1"/>
          </p:cNvSpPr>
          <p:nvPr/>
        </p:nvSpPr>
        <p:spPr bwMode="auto">
          <a:xfrm>
            <a:off x="574675" y="2862263"/>
            <a:ext cx="1790700" cy="1587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3" name="Rectangle 3"/>
          <p:cNvSpPr>
            <a:spLocks noChangeArrowheads="1"/>
          </p:cNvSpPr>
          <p:nvPr/>
        </p:nvSpPr>
        <p:spPr bwMode="auto">
          <a:xfrm>
            <a:off x="2541588" y="3135313"/>
            <a:ext cx="812800" cy="512762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4394" name="Rectangle 4"/>
          <p:cNvSpPr>
            <a:spLocks noChangeArrowheads="1"/>
          </p:cNvSpPr>
          <p:nvPr/>
        </p:nvSpPr>
        <p:spPr bwMode="auto">
          <a:xfrm>
            <a:off x="2847975" y="3257550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395" name="Rectangle 5"/>
          <p:cNvSpPr>
            <a:spLocks noChangeArrowheads="1"/>
          </p:cNvSpPr>
          <p:nvPr/>
        </p:nvSpPr>
        <p:spPr bwMode="auto">
          <a:xfrm>
            <a:off x="635000" y="1111250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396" name="Line 6"/>
          <p:cNvSpPr>
            <a:spLocks noChangeShapeType="1"/>
          </p:cNvSpPr>
          <p:nvPr/>
        </p:nvSpPr>
        <p:spPr bwMode="auto">
          <a:xfrm>
            <a:off x="3621088" y="2862263"/>
            <a:ext cx="1790700" cy="1587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7" name="Line 7"/>
          <p:cNvSpPr>
            <a:spLocks noChangeShapeType="1"/>
          </p:cNvSpPr>
          <p:nvPr/>
        </p:nvSpPr>
        <p:spPr bwMode="auto">
          <a:xfrm>
            <a:off x="6616700" y="2862263"/>
            <a:ext cx="1770063" cy="1587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8" name="Line 8"/>
          <p:cNvSpPr>
            <a:spLocks noChangeShapeType="1"/>
          </p:cNvSpPr>
          <p:nvPr/>
        </p:nvSpPr>
        <p:spPr bwMode="auto">
          <a:xfrm>
            <a:off x="747713" y="2120900"/>
            <a:ext cx="1587" cy="768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399" name="Rectangle 9"/>
          <p:cNvSpPr>
            <a:spLocks noChangeArrowheads="1"/>
          </p:cNvSpPr>
          <p:nvPr/>
        </p:nvSpPr>
        <p:spPr bwMode="auto">
          <a:xfrm>
            <a:off x="1854200" y="1111250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00" name="Line 10"/>
          <p:cNvSpPr>
            <a:spLocks noChangeShapeType="1"/>
          </p:cNvSpPr>
          <p:nvPr/>
        </p:nvSpPr>
        <p:spPr bwMode="auto">
          <a:xfrm>
            <a:off x="1966913" y="2120900"/>
            <a:ext cx="1587" cy="768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01" name="Rectangle 11"/>
          <p:cNvSpPr>
            <a:spLocks noChangeArrowheads="1"/>
          </p:cNvSpPr>
          <p:nvPr/>
        </p:nvSpPr>
        <p:spPr bwMode="auto">
          <a:xfrm>
            <a:off x="5608638" y="3135313"/>
            <a:ext cx="760412" cy="512762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4402" name="Rectangle 12"/>
          <p:cNvSpPr>
            <a:spLocks noChangeArrowheads="1"/>
          </p:cNvSpPr>
          <p:nvPr/>
        </p:nvSpPr>
        <p:spPr bwMode="auto">
          <a:xfrm>
            <a:off x="5921375" y="3257550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03" name="Rectangle 13"/>
          <p:cNvSpPr>
            <a:spLocks noChangeArrowheads="1"/>
          </p:cNvSpPr>
          <p:nvPr/>
        </p:nvSpPr>
        <p:spPr bwMode="auto">
          <a:xfrm>
            <a:off x="4338638" y="1116013"/>
            <a:ext cx="233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04" name="Line 14"/>
          <p:cNvSpPr>
            <a:spLocks noChangeShapeType="1"/>
          </p:cNvSpPr>
          <p:nvPr/>
        </p:nvSpPr>
        <p:spPr bwMode="auto">
          <a:xfrm>
            <a:off x="4451350" y="2127250"/>
            <a:ext cx="1588" cy="769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05" name="Rectangle 15"/>
          <p:cNvSpPr>
            <a:spLocks noChangeArrowheads="1"/>
          </p:cNvSpPr>
          <p:nvPr/>
        </p:nvSpPr>
        <p:spPr bwMode="auto">
          <a:xfrm>
            <a:off x="6819900" y="1116013"/>
            <a:ext cx="2317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S4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06" name="Line 16"/>
          <p:cNvSpPr>
            <a:spLocks noChangeShapeType="1"/>
          </p:cNvSpPr>
          <p:nvPr/>
        </p:nvSpPr>
        <p:spPr bwMode="auto">
          <a:xfrm>
            <a:off x="6934200" y="2127250"/>
            <a:ext cx="1588" cy="769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07" name="Rectangle 17"/>
          <p:cNvSpPr>
            <a:spLocks noChangeArrowheads="1"/>
          </p:cNvSpPr>
          <p:nvPr/>
        </p:nvSpPr>
        <p:spPr bwMode="auto">
          <a:xfrm>
            <a:off x="8029575" y="1103313"/>
            <a:ext cx="2349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S5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08" name="Line 18"/>
          <p:cNvSpPr>
            <a:spLocks noChangeShapeType="1"/>
          </p:cNvSpPr>
          <p:nvPr/>
        </p:nvSpPr>
        <p:spPr bwMode="auto">
          <a:xfrm>
            <a:off x="8142288" y="2112963"/>
            <a:ext cx="1587" cy="768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09" name="Rectangle 19"/>
          <p:cNvSpPr>
            <a:spLocks noChangeArrowheads="1"/>
          </p:cNvSpPr>
          <p:nvPr/>
        </p:nvSpPr>
        <p:spPr bwMode="auto">
          <a:xfrm>
            <a:off x="2022475" y="3462338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0" name="Rectangle 20"/>
          <p:cNvSpPr>
            <a:spLocks noChangeArrowheads="1"/>
          </p:cNvSpPr>
          <p:nvPr/>
        </p:nvSpPr>
        <p:spPr bwMode="auto">
          <a:xfrm>
            <a:off x="3444875" y="3462338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1" name="Rectangle 21"/>
          <p:cNvSpPr>
            <a:spLocks noChangeArrowheads="1"/>
          </p:cNvSpPr>
          <p:nvPr/>
        </p:nvSpPr>
        <p:spPr bwMode="auto">
          <a:xfrm>
            <a:off x="5059363" y="3462338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2" name="Rectangle 22"/>
          <p:cNvSpPr>
            <a:spLocks noChangeArrowheads="1"/>
          </p:cNvSpPr>
          <p:nvPr/>
        </p:nvSpPr>
        <p:spPr bwMode="auto">
          <a:xfrm>
            <a:off x="6532563" y="3462338"/>
            <a:ext cx="5095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3" name="Rectangle 23"/>
          <p:cNvSpPr>
            <a:spLocks noChangeArrowheads="1"/>
          </p:cNvSpPr>
          <p:nvPr/>
        </p:nvSpPr>
        <p:spPr bwMode="auto">
          <a:xfrm>
            <a:off x="889000" y="2997200"/>
            <a:ext cx="477838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4" name="Rectangle 24"/>
          <p:cNvSpPr>
            <a:spLocks noChangeArrowheads="1"/>
          </p:cNvSpPr>
          <p:nvPr/>
        </p:nvSpPr>
        <p:spPr bwMode="auto">
          <a:xfrm>
            <a:off x="4260850" y="2997200"/>
            <a:ext cx="477838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4415" name="Rectangle 25"/>
          <p:cNvSpPr>
            <a:spLocks noChangeArrowheads="1"/>
          </p:cNvSpPr>
          <p:nvPr/>
        </p:nvSpPr>
        <p:spPr bwMode="auto">
          <a:xfrm>
            <a:off x="7451725" y="2997200"/>
            <a:ext cx="479425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graphicFrame>
        <p:nvGraphicFramePr>
          <p:cNvPr id="144386" name="Object 26"/>
          <p:cNvGraphicFramePr>
            <a:graphicFrameLocks noChangeAspect="1"/>
          </p:cNvGraphicFramePr>
          <p:nvPr/>
        </p:nvGraphicFramePr>
        <p:xfrm>
          <a:off x="457200" y="1470025"/>
          <a:ext cx="654050" cy="650875"/>
        </p:xfrm>
        <a:graphic>
          <a:graphicData uri="http://schemas.openxmlformats.org/presentationml/2006/ole">
            <p:oleObj spid="_x0000_s144386" name="Clip" r:id="rId4" imgW="942840" imgH="838080" progId="">
              <p:embed/>
            </p:oleObj>
          </a:graphicData>
        </a:graphic>
      </p:graphicFrame>
      <p:graphicFrame>
        <p:nvGraphicFramePr>
          <p:cNvPr id="144387" name="Object 27"/>
          <p:cNvGraphicFramePr>
            <a:graphicFrameLocks noChangeAspect="1"/>
          </p:cNvGraphicFramePr>
          <p:nvPr/>
        </p:nvGraphicFramePr>
        <p:xfrm>
          <a:off x="1673225" y="1470025"/>
          <a:ext cx="654050" cy="650875"/>
        </p:xfrm>
        <a:graphic>
          <a:graphicData uri="http://schemas.openxmlformats.org/presentationml/2006/ole">
            <p:oleObj spid="_x0000_s144387" name="Clip" r:id="rId5" imgW="942840" imgH="838080" progId="">
              <p:embed/>
            </p:oleObj>
          </a:graphicData>
        </a:graphic>
      </p:graphicFrame>
      <p:graphicFrame>
        <p:nvGraphicFramePr>
          <p:cNvPr id="144388" name="Object 28"/>
          <p:cNvGraphicFramePr>
            <a:graphicFrameLocks noChangeAspect="1"/>
          </p:cNvGraphicFramePr>
          <p:nvPr/>
        </p:nvGraphicFramePr>
        <p:xfrm>
          <a:off x="4170363" y="1470025"/>
          <a:ext cx="654050" cy="650875"/>
        </p:xfrm>
        <a:graphic>
          <a:graphicData uri="http://schemas.openxmlformats.org/presentationml/2006/ole">
            <p:oleObj spid="_x0000_s144388" name="Clip" r:id="rId6" imgW="942840" imgH="838080" progId="">
              <p:embed/>
            </p:oleObj>
          </a:graphicData>
        </a:graphic>
      </p:graphicFrame>
      <p:graphicFrame>
        <p:nvGraphicFramePr>
          <p:cNvPr id="144389" name="Object 29"/>
          <p:cNvGraphicFramePr>
            <a:graphicFrameLocks noChangeAspect="1"/>
          </p:cNvGraphicFramePr>
          <p:nvPr/>
        </p:nvGraphicFramePr>
        <p:xfrm>
          <a:off x="6615113" y="1470025"/>
          <a:ext cx="654050" cy="650875"/>
        </p:xfrm>
        <a:graphic>
          <a:graphicData uri="http://schemas.openxmlformats.org/presentationml/2006/ole">
            <p:oleObj spid="_x0000_s144389" name="Clip" r:id="rId7" imgW="942840" imgH="838080" progId="">
              <p:embed/>
            </p:oleObj>
          </a:graphicData>
        </a:graphic>
      </p:graphicFrame>
      <p:graphicFrame>
        <p:nvGraphicFramePr>
          <p:cNvPr id="144390" name="Object 30"/>
          <p:cNvGraphicFramePr>
            <a:graphicFrameLocks noChangeAspect="1"/>
          </p:cNvGraphicFramePr>
          <p:nvPr/>
        </p:nvGraphicFramePr>
        <p:xfrm>
          <a:off x="7804150" y="1470025"/>
          <a:ext cx="654050" cy="650875"/>
        </p:xfrm>
        <a:graphic>
          <a:graphicData uri="http://schemas.openxmlformats.org/presentationml/2006/ole">
            <p:oleObj spid="_x0000_s144390" name="Clip" r:id="rId8" imgW="942840" imgH="838080" progId="">
              <p:embed/>
            </p:oleObj>
          </a:graphicData>
        </a:graphic>
      </p:graphicFrame>
      <p:sp>
        <p:nvSpPr>
          <p:cNvPr id="144416" name="Freeform 31"/>
          <p:cNvSpPr>
            <a:spLocks/>
          </p:cNvSpPr>
          <p:nvPr/>
        </p:nvSpPr>
        <p:spPr bwMode="auto">
          <a:xfrm>
            <a:off x="2216150" y="2873375"/>
            <a:ext cx="327025" cy="506413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4417" name="Freeform 32"/>
          <p:cNvSpPr>
            <a:spLocks/>
          </p:cNvSpPr>
          <p:nvPr/>
        </p:nvSpPr>
        <p:spPr bwMode="auto">
          <a:xfrm>
            <a:off x="5287963" y="2857500"/>
            <a:ext cx="327025" cy="5080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4418" name="Freeform 33"/>
          <p:cNvSpPr>
            <a:spLocks/>
          </p:cNvSpPr>
          <p:nvPr/>
        </p:nvSpPr>
        <p:spPr bwMode="auto">
          <a:xfrm flipH="1">
            <a:off x="3365500" y="2843213"/>
            <a:ext cx="327025" cy="506412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4419" name="Freeform 34"/>
          <p:cNvSpPr>
            <a:spLocks/>
          </p:cNvSpPr>
          <p:nvPr/>
        </p:nvSpPr>
        <p:spPr bwMode="auto">
          <a:xfrm flipH="1">
            <a:off x="6386513" y="2857500"/>
            <a:ext cx="327025" cy="5080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grpSp>
        <p:nvGrpSpPr>
          <p:cNvPr id="144420" name="Group 35"/>
          <p:cNvGrpSpPr>
            <a:grpSpLocks/>
          </p:cNvGrpSpPr>
          <p:nvPr/>
        </p:nvGrpSpPr>
        <p:grpSpPr bwMode="auto">
          <a:xfrm>
            <a:off x="2195513" y="4211638"/>
            <a:ext cx="1546225" cy="1935162"/>
            <a:chOff x="1383" y="2653"/>
            <a:chExt cx="974" cy="1219"/>
          </a:xfrm>
        </p:grpSpPr>
        <p:sp>
          <p:nvSpPr>
            <p:cNvPr id="144430" name="Rectangle 36"/>
            <p:cNvSpPr>
              <a:spLocks noChangeArrowheads="1"/>
            </p:cNvSpPr>
            <p:nvPr/>
          </p:nvSpPr>
          <p:spPr bwMode="auto">
            <a:xfrm>
              <a:off x="1383" y="2658"/>
              <a:ext cx="974" cy="276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1" name="Rectangle 37"/>
            <p:cNvSpPr>
              <a:spLocks noChangeArrowheads="1"/>
            </p:cNvSpPr>
            <p:nvPr/>
          </p:nvSpPr>
          <p:spPr bwMode="auto">
            <a:xfrm>
              <a:off x="1389" y="2716"/>
              <a:ext cx="864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</a:rPr>
                <a:t>Address   Port</a:t>
              </a: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144432" name="Rectangle 38"/>
            <p:cNvSpPr>
              <a:spLocks noChangeArrowheads="1"/>
            </p:cNvSpPr>
            <p:nvPr/>
          </p:nvSpPr>
          <p:spPr bwMode="auto">
            <a:xfrm>
              <a:off x="1383" y="2921"/>
              <a:ext cx="974" cy="19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3" name="Rectangle 39"/>
            <p:cNvSpPr>
              <a:spLocks noChangeArrowheads="1"/>
            </p:cNvSpPr>
            <p:nvPr/>
          </p:nvSpPr>
          <p:spPr bwMode="auto">
            <a:xfrm>
              <a:off x="1383" y="3108"/>
              <a:ext cx="974" cy="19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4" name="Rectangle 40"/>
            <p:cNvSpPr>
              <a:spLocks noChangeArrowheads="1"/>
            </p:cNvSpPr>
            <p:nvPr/>
          </p:nvSpPr>
          <p:spPr bwMode="auto">
            <a:xfrm>
              <a:off x="1383" y="3297"/>
              <a:ext cx="974" cy="18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5" name="Rectangle 41"/>
            <p:cNvSpPr>
              <a:spLocks noChangeArrowheads="1"/>
            </p:cNvSpPr>
            <p:nvPr/>
          </p:nvSpPr>
          <p:spPr bwMode="auto">
            <a:xfrm>
              <a:off x="1383" y="3485"/>
              <a:ext cx="974" cy="188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6" name="Rectangle 42"/>
            <p:cNvSpPr>
              <a:spLocks noChangeArrowheads="1"/>
            </p:cNvSpPr>
            <p:nvPr/>
          </p:nvSpPr>
          <p:spPr bwMode="auto">
            <a:xfrm>
              <a:off x="1383" y="3672"/>
              <a:ext cx="974" cy="18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37" name="Line 43"/>
            <p:cNvSpPr>
              <a:spLocks noChangeShapeType="1"/>
            </p:cNvSpPr>
            <p:nvPr/>
          </p:nvSpPr>
          <p:spPr bwMode="auto">
            <a:xfrm flipH="1">
              <a:off x="1896" y="2653"/>
              <a:ext cx="7" cy="12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21" name="Group 44"/>
          <p:cNvGrpSpPr>
            <a:grpSpLocks/>
          </p:cNvGrpSpPr>
          <p:nvPr/>
        </p:nvGrpSpPr>
        <p:grpSpPr bwMode="auto">
          <a:xfrm>
            <a:off x="5230813" y="4198938"/>
            <a:ext cx="1546225" cy="1935162"/>
            <a:chOff x="1383" y="2653"/>
            <a:chExt cx="974" cy="1219"/>
          </a:xfrm>
        </p:grpSpPr>
        <p:sp>
          <p:nvSpPr>
            <p:cNvPr id="144422" name="Rectangle 45"/>
            <p:cNvSpPr>
              <a:spLocks noChangeArrowheads="1"/>
            </p:cNvSpPr>
            <p:nvPr/>
          </p:nvSpPr>
          <p:spPr bwMode="auto">
            <a:xfrm>
              <a:off x="1383" y="2658"/>
              <a:ext cx="974" cy="276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3" name="Rectangle 46"/>
            <p:cNvSpPr>
              <a:spLocks noChangeArrowheads="1"/>
            </p:cNvSpPr>
            <p:nvPr/>
          </p:nvSpPr>
          <p:spPr bwMode="auto">
            <a:xfrm>
              <a:off x="1389" y="2716"/>
              <a:ext cx="864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</a:rPr>
                <a:t>Address   Port</a:t>
              </a: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144424" name="Rectangle 47"/>
            <p:cNvSpPr>
              <a:spLocks noChangeArrowheads="1"/>
            </p:cNvSpPr>
            <p:nvPr/>
          </p:nvSpPr>
          <p:spPr bwMode="auto">
            <a:xfrm>
              <a:off x="1383" y="2921"/>
              <a:ext cx="974" cy="19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5" name="Rectangle 48"/>
            <p:cNvSpPr>
              <a:spLocks noChangeArrowheads="1"/>
            </p:cNvSpPr>
            <p:nvPr/>
          </p:nvSpPr>
          <p:spPr bwMode="auto">
            <a:xfrm>
              <a:off x="1383" y="3108"/>
              <a:ext cx="974" cy="190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6" name="Rectangle 49"/>
            <p:cNvSpPr>
              <a:spLocks noChangeArrowheads="1"/>
            </p:cNvSpPr>
            <p:nvPr/>
          </p:nvSpPr>
          <p:spPr bwMode="auto">
            <a:xfrm>
              <a:off x="1383" y="3297"/>
              <a:ext cx="974" cy="18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7" name="Rectangle 50"/>
            <p:cNvSpPr>
              <a:spLocks noChangeArrowheads="1"/>
            </p:cNvSpPr>
            <p:nvPr/>
          </p:nvSpPr>
          <p:spPr bwMode="auto">
            <a:xfrm>
              <a:off x="1383" y="3485"/>
              <a:ext cx="974" cy="188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8" name="Rectangle 51"/>
            <p:cNvSpPr>
              <a:spLocks noChangeArrowheads="1"/>
            </p:cNvSpPr>
            <p:nvPr/>
          </p:nvSpPr>
          <p:spPr bwMode="auto">
            <a:xfrm>
              <a:off x="1383" y="3672"/>
              <a:ext cx="974" cy="189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4429" name="Line 52"/>
            <p:cNvSpPr>
              <a:spLocks noChangeShapeType="1"/>
            </p:cNvSpPr>
            <p:nvPr/>
          </p:nvSpPr>
          <p:spPr bwMode="auto">
            <a:xfrm flipH="1">
              <a:off x="1896" y="2653"/>
              <a:ext cx="7" cy="12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5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19051A-6D3D-4E5C-9148-7E3456CB8085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45416" name="Line 2"/>
          <p:cNvSpPr>
            <a:spLocks noChangeShapeType="1"/>
          </p:cNvSpPr>
          <p:nvPr/>
        </p:nvSpPr>
        <p:spPr bwMode="auto">
          <a:xfrm>
            <a:off x="501650" y="2781300"/>
            <a:ext cx="1828800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17" name="Rectangle 3"/>
          <p:cNvSpPr>
            <a:spLocks noChangeArrowheads="1"/>
          </p:cNvSpPr>
          <p:nvPr/>
        </p:nvSpPr>
        <p:spPr bwMode="auto">
          <a:xfrm>
            <a:off x="2509838" y="3048000"/>
            <a:ext cx="830262" cy="500063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18" name="Rectangle 4"/>
          <p:cNvSpPr>
            <a:spLocks noChangeArrowheads="1"/>
          </p:cNvSpPr>
          <p:nvPr/>
        </p:nvSpPr>
        <p:spPr bwMode="auto">
          <a:xfrm>
            <a:off x="2825750" y="3167063"/>
            <a:ext cx="2333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19" name="Rectangle 5"/>
          <p:cNvSpPr>
            <a:spLocks noChangeArrowheads="1"/>
          </p:cNvSpPr>
          <p:nvPr/>
        </p:nvSpPr>
        <p:spPr bwMode="auto">
          <a:xfrm>
            <a:off x="565150" y="10715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20" name="Line 6"/>
          <p:cNvSpPr>
            <a:spLocks noChangeShapeType="1"/>
          </p:cNvSpPr>
          <p:nvPr/>
        </p:nvSpPr>
        <p:spPr bwMode="auto">
          <a:xfrm>
            <a:off x="3613150" y="2781300"/>
            <a:ext cx="1828800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21" name="Line 7"/>
          <p:cNvSpPr>
            <a:spLocks noChangeShapeType="1"/>
          </p:cNvSpPr>
          <p:nvPr/>
        </p:nvSpPr>
        <p:spPr bwMode="auto">
          <a:xfrm>
            <a:off x="6672263" y="2781300"/>
            <a:ext cx="1808162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22" name="Line 8"/>
          <p:cNvSpPr>
            <a:spLocks noChangeShapeType="1"/>
          </p:cNvSpPr>
          <p:nvPr/>
        </p:nvSpPr>
        <p:spPr bwMode="auto">
          <a:xfrm>
            <a:off x="677863" y="2057400"/>
            <a:ext cx="1587" cy="750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23" name="Rectangle 9"/>
          <p:cNvSpPr>
            <a:spLocks noChangeArrowheads="1"/>
          </p:cNvSpPr>
          <p:nvPr/>
        </p:nvSpPr>
        <p:spPr bwMode="auto">
          <a:xfrm>
            <a:off x="1809750" y="10715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24" name="Line 10"/>
          <p:cNvSpPr>
            <a:spLocks noChangeShapeType="1"/>
          </p:cNvSpPr>
          <p:nvPr/>
        </p:nvSpPr>
        <p:spPr bwMode="auto">
          <a:xfrm>
            <a:off x="1924050" y="2057400"/>
            <a:ext cx="1588" cy="750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25" name="Rectangle 11"/>
          <p:cNvSpPr>
            <a:spLocks noChangeArrowheads="1"/>
          </p:cNvSpPr>
          <p:nvPr/>
        </p:nvSpPr>
        <p:spPr bwMode="auto">
          <a:xfrm>
            <a:off x="5641975" y="3048000"/>
            <a:ext cx="777875" cy="500063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26" name="Rectangle 12"/>
          <p:cNvSpPr>
            <a:spLocks noChangeArrowheads="1"/>
          </p:cNvSpPr>
          <p:nvPr/>
        </p:nvSpPr>
        <p:spPr bwMode="auto">
          <a:xfrm>
            <a:off x="5965825" y="3167063"/>
            <a:ext cx="23336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27" name="Rectangle 13"/>
          <p:cNvSpPr>
            <a:spLocks noChangeArrowheads="1"/>
          </p:cNvSpPr>
          <p:nvPr/>
        </p:nvSpPr>
        <p:spPr bwMode="auto">
          <a:xfrm>
            <a:off x="4348163" y="1076325"/>
            <a:ext cx="233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28" name="Line 14"/>
          <p:cNvSpPr>
            <a:spLocks noChangeShapeType="1"/>
          </p:cNvSpPr>
          <p:nvPr/>
        </p:nvSpPr>
        <p:spPr bwMode="auto">
          <a:xfrm>
            <a:off x="4460875" y="2063750"/>
            <a:ext cx="1588" cy="750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29" name="Rectangle 15"/>
          <p:cNvSpPr>
            <a:spLocks noChangeArrowheads="1"/>
          </p:cNvSpPr>
          <p:nvPr/>
        </p:nvSpPr>
        <p:spPr bwMode="auto">
          <a:xfrm>
            <a:off x="6881813" y="1076325"/>
            <a:ext cx="2333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S4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0" name="Line 16"/>
          <p:cNvSpPr>
            <a:spLocks noChangeShapeType="1"/>
          </p:cNvSpPr>
          <p:nvPr/>
        </p:nvSpPr>
        <p:spPr bwMode="auto">
          <a:xfrm>
            <a:off x="6996113" y="2063750"/>
            <a:ext cx="1587" cy="7508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31" name="Rectangle 17"/>
          <p:cNvSpPr>
            <a:spLocks noChangeArrowheads="1"/>
          </p:cNvSpPr>
          <p:nvPr/>
        </p:nvSpPr>
        <p:spPr bwMode="auto">
          <a:xfrm>
            <a:off x="8118475" y="1063625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S5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2" name="Line 18"/>
          <p:cNvSpPr>
            <a:spLocks noChangeShapeType="1"/>
          </p:cNvSpPr>
          <p:nvPr/>
        </p:nvSpPr>
        <p:spPr bwMode="auto">
          <a:xfrm>
            <a:off x="8231188" y="2049463"/>
            <a:ext cx="1587" cy="750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33" name="Rectangle 19"/>
          <p:cNvSpPr>
            <a:spLocks noChangeArrowheads="1"/>
          </p:cNvSpPr>
          <p:nvPr/>
        </p:nvSpPr>
        <p:spPr bwMode="auto">
          <a:xfrm>
            <a:off x="1987550" y="3368675"/>
            <a:ext cx="5064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4" name="Rectangle 20"/>
          <p:cNvSpPr>
            <a:spLocks noChangeArrowheads="1"/>
          </p:cNvSpPr>
          <p:nvPr/>
        </p:nvSpPr>
        <p:spPr bwMode="auto">
          <a:xfrm>
            <a:off x="3438525" y="3368675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5" name="Rectangle 21"/>
          <p:cNvSpPr>
            <a:spLocks noChangeArrowheads="1"/>
          </p:cNvSpPr>
          <p:nvPr/>
        </p:nvSpPr>
        <p:spPr bwMode="auto">
          <a:xfrm>
            <a:off x="5087938" y="3368675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6" name="Rectangle 22"/>
          <p:cNvSpPr>
            <a:spLocks noChangeArrowheads="1"/>
          </p:cNvSpPr>
          <p:nvPr/>
        </p:nvSpPr>
        <p:spPr bwMode="auto">
          <a:xfrm>
            <a:off x="6592888" y="3368675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7" name="Rectangle 23"/>
          <p:cNvSpPr>
            <a:spLocks noChangeArrowheads="1"/>
          </p:cNvSpPr>
          <p:nvPr/>
        </p:nvSpPr>
        <p:spPr bwMode="auto">
          <a:xfrm>
            <a:off x="827088" y="2913063"/>
            <a:ext cx="479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8" name="Rectangle 24"/>
          <p:cNvSpPr>
            <a:spLocks noChangeArrowheads="1"/>
          </p:cNvSpPr>
          <p:nvPr/>
        </p:nvSpPr>
        <p:spPr bwMode="auto">
          <a:xfrm>
            <a:off x="4271963" y="2913063"/>
            <a:ext cx="4778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5439" name="Rectangle 25"/>
          <p:cNvSpPr>
            <a:spLocks noChangeArrowheads="1"/>
          </p:cNvSpPr>
          <p:nvPr/>
        </p:nvSpPr>
        <p:spPr bwMode="auto">
          <a:xfrm>
            <a:off x="7532688" y="2913063"/>
            <a:ext cx="4762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graphicFrame>
        <p:nvGraphicFramePr>
          <p:cNvPr id="145410" name="Object 26"/>
          <p:cNvGraphicFramePr>
            <a:graphicFrameLocks noChangeAspect="1"/>
          </p:cNvGraphicFramePr>
          <p:nvPr/>
        </p:nvGraphicFramePr>
        <p:xfrm>
          <a:off x="381000" y="1422400"/>
          <a:ext cx="668338" cy="635000"/>
        </p:xfrm>
        <a:graphic>
          <a:graphicData uri="http://schemas.openxmlformats.org/presentationml/2006/ole">
            <p:oleObj spid="_x0000_s145410" name="Clip" r:id="rId4" imgW="942840" imgH="838080" progId="">
              <p:embed/>
            </p:oleObj>
          </a:graphicData>
        </a:graphic>
      </p:graphicFrame>
      <p:graphicFrame>
        <p:nvGraphicFramePr>
          <p:cNvPr id="145411" name="Object 27"/>
          <p:cNvGraphicFramePr>
            <a:graphicFrameLocks noChangeAspect="1"/>
          </p:cNvGraphicFramePr>
          <p:nvPr/>
        </p:nvGraphicFramePr>
        <p:xfrm>
          <a:off x="1622425" y="1422400"/>
          <a:ext cx="668338" cy="635000"/>
        </p:xfrm>
        <a:graphic>
          <a:graphicData uri="http://schemas.openxmlformats.org/presentationml/2006/ole">
            <p:oleObj spid="_x0000_s145411" name="Clip" r:id="rId5" imgW="942840" imgH="838080" progId="">
              <p:embed/>
            </p:oleObj>
          </a:graphicData>
        </a:graphic>
      </p:graphicFrame>
      <p:graphicFrame>
        <p:nvGraphicFramePr>
          <p:cNvPr id="145412" name="Object 28"/>
          <p:cNvGraphicFramePr>
            <a:graphicFrameLocks noChangeAspect="1"/>
          </p:cNvGraphicFramePr>
          <p:nvPr/>
        </p:nvGraphicFramePr>
        <p:xfrm>
          <a:off x="4173538" y="1422400"/>
          <a:ext cx="668337" cy="635000"/>
        </p:xfrm>
        <a:graphic>
          <a:graphicData uri="http://schemas.openxmlformats.org/presentationml/2006/ole">
            <p:oleObj spid="_x0000_s145412" name="Clip" r:id="rId6" imgW="942840" imgH="838080" progId="">
              <p:embed/>
            </p:oleObj>
          </a:graphicData>
        </a:graphic>
      </p:graphicFrame>
      <p:graphicFrame>
        <p:nvGraphicFramePr>
          <p:cNvPr id="145413" name="Object 29"/>
          <p:cNvGraphicFramePr>
            <a:graphicFrameLocks noChangeAspect="1"/>
          </p:cNvGraphicFramePr>
          <p:nvPr/>
        </p:nvGraphicFramePr>
        <p:xfrm>
          <a:off x="6670675" y="1422400"/>
          <a:ext cx="668338" cy="635000"/>
        </p:xfrm>
        <a:graphic>
          <a:graphicData uri="http://schemas.openxmlformats.org/presentationml/2006/ole">
            <p:oleObj spid="_x0000_s145413" name="Clip" r:id="rId7" imgW="942840" imgH="838080" progId="">
              <p:embed/>
            </p:oleObj>
          </a:graphicData>
        </a:graphic>
      </p:graphicFrame>
      <p:graphicFrame>
        <p:nvGraphicFramePr>
          <p:cNvPr id="145414" name="Object 30"/>
          <p:cNvGraphicFramePr>
            <a:graphicFrameLocks noChangeAspect="1"/>
          </p:cNvGraphicFramePr>
          <p:nvPr/>
        </p:nvGraphicFramePr>
        <p:xfrm>
          <a:off x="7885113" y="1422400"/>
          <a:ext cx="668337" cy="635000"/>
        </p:xfrm>
        <a:graphic>
          <a:graphicData uri="http://schemas.openxmlformats.org/presentationml/2006/ole">
            <p:oleObj spid="_x0000_s145414" name="Clip" r:id="rId8" imgW="942840" imgH="838080" progId="">
              <p:embed/>
            </p:oleObj>
          </a:graphicData>
        </a:graphic>
      </p:graphicFrame>
      <p:sp>
        <p:nvSpPr>
          <p:cNvPr id="145440" name="Freeform 31"/>
          <p:cNvSpPr>
            <a:spLocks/>
          </p:cNvSpPr>
          <p:nvPr/>
        </p:nvSpPr>
        <p:spPr bwMode="auto">
          <a:xfrm>
            <a:off x="2176463" y="2792413"/>
            <a:ext cx="334962" cy="4953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5441" name="Freeform 32"/>
          <p:cNvSpPr>
            <a:spLocks/>
          </p:cNvSpPr>
          <p:nvPr/>
        </p:nvSpPr>
        <p:spPr bwMode="auto">
          <a:xfrm>
            <a:off x="5314950" y="2778125"/>
            <a:ext cx="333375" cy="4953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5442" name="Freeform 33"/>
          <p:cNvSpPr>
            <a:spLocks/>
          </p:cNvSpPr>
          <p:nvPr/>
        </p:nvSpPr>
        <p:spPr bwMode="auto">
          <a:xfrm flipH="1">
            <a:off x="3352800" y="2762250"/>
            <a:ext cx="333375" cy="4953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5443" name="Freeform 34"/>
          <p:cNvSpPr>
            <a:spLocks/>
          </p:cNvSpPr>
          <p:nvPr/>
        </p:nvSpPr>
        <p:spPr bwMode="auto">
          <a:xfrm flipH="1">
            <a:off x="6437313" y="2778125"/>
            <a:ext cx="333375" cy="49530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5444" name="Rectangle 35"/>
          <p:cNvSpPr>
            <a:spLocks noChangeArrowheads="1"/>
          </p:cNvSpPr>
          <p:nvPr/>
        </p:nvSpPr>
        <p:spPr bwMode="auto">
          <a:xfrm>
            <a:off x="52562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45" name="Rectangle 36"/>
          <p:cNvSpPr>
            <a:spLocks noChangeArrowheads="1"/>
          </p:cNvSpPr>
          <p:nvPr/>
        </p:nvSpPr>
        <p:spPr bwMode="auto">
          <a:xfrm>
            <a:off x="52657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46" name="Rectangle 37"/>
          <p:cNvSpPr>
            <a:spLocks noChangeArrowheads="1"/>
          </p:cNvSpPr>
          <p:nvPr/>
        </p:nvSpPr>
        <p:spPr bwMode="auto">
          <a:xfrm>
            <a:off x="52562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47" name="Rectangle 38"/>
          <p:cNvSpPr>
            <a:spLocks noChangeArrowheads="1"/>
          </p:cNvSpPr>
          <p:nvPr/>
        </p:nvSpPr>
        <p:spPr bwMode="auto">
          <a:xfrm>
            <a:off x="52562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48" name="Rectangle 39"/>
          <p:cNvSpPr>
            <a:spLocks noChangeArrowheads="1"/>
          </p:cNvSpPr>
          <p:nvPr/>
        </p:nvSpPr>
        <p:spPr bwMode="auto">
          <a:xfrm>
            <a:off x="52562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49" name="Rectangle 40"/>
          <p:cNvSpPr>
            <a:spLocks noChangeArrowheads="1"/>
          </p:cNvSpPr>
          <p:nvPr/>
        </p:nvSpPr>
        <p:spPr bwMode="auto">
          <a:xfrm>
            <a:off x="52562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50" name="Rectangle 41"/>
          <p:cNvSpPr>
            <a:spLocks noChangeArrowheads="1"/>
          </p:cNvSpPr>
          <p:nvPr/>
        </p:nvSpPr>
        <p:spPr bwMode="auto">
          <a:xfrm>
            <a:off x="52562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51" name="Line 42"/>
          <p:cNvSpPr>
            <a:spLocks noChangeShapeType="1"/>
          </p:cNvSpPr>
          <p:nvPr/>
        </p:nvSpPr>
        <p:spPr bwMode="auto">
          <a:xfrm flipH="1">
            <a:off x="60706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5723" name="Rectangle 43"/>
          <p:cNvSpPr>
            <a:spLocks noChangeArrowheads="1"/>
          </p:cNvSpPr>
          <p:nvPr/>
        </p:nvSpPr>
        <p:spPr bwMode="auto">
          <a:xfrm>
            <a:off x="55245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5724" name="Rectangle 44"/>
          <p:cNvSpPr>
            <a:spLocks noChangeArrowheads="1"/>
          </p:cNvSpPr>
          <p:nvPr/>
        </p:nvSpPr>
        <p:spPr bwMode="auto">
          <a:xfrm>
            <a:off x="63420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54" name="Rectangle 45"/>
          <p:cNvSpPr>
            <a:spLocks noChangeArrowheads="1"/>
          </p:cNvSpPr>
          <p:nvPr/>
        </p:nvSpPr>
        <p:spPr bwMode="auto">
          <a:xfrm>
            <a:off x="5632450" y="4891088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55" name="Rectangle 46"/>
          <p:cNvSpPr>
            <a:spLocks noChangeArrowheads="1"/>
          </p:cNvSpPr>
          <p:nvPr/>
        </p:nvSpPr>
        <p:spPr bwMode="auto">
          <a:xfrm>
            <a:off x="6388100" y="4891088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56" name="Rectangle 47"/>
          <p:cNvSpPr>
            <a:spLocks noChangeArrowheads="1"/>
          </p:cNvSpPr>
          <p:nvPr/>
        </p:nvSpPr>
        <p:spPr bwMode="auto">
          <a:xfrm>
            <a:off x="5645150" y="5211763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57" name="Rectangle 48"/>
          <p:cNvSpPr>
            <a:spLocks noChangeArrowheads="1"/>
          </p:cNvSpPr>
          <p:nvPr/>
        </p:nvSpPr>
        <p:spPr bwMode="auto">
          <a:xfrm>
            <a:off x="6403975" y="5192713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58" name="Rectangle 49"/>
          <p:cNvSpPr>
            <a:spLocks noChangeArrowheads="1"/>
          </p:cNvSpPr>
          <p:nvPr/>
        </p:nvSpPr>
        <p:spPr bwMode="auto">
          <a:xfrm>
            <a:off x="2132013" y="41560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59" name="Rectangle 50"/>
          <p:cNvSpPr>
            <a:spLocks noChangeArrowheads="1"/>
          </p:cNvSpPr>
          <p:nvPr/>
        </p:nvSpPr>
        <p:spPr bwMode="auto">
          <a:xfrm>
            <a:off x="2141538" y="42481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60" name="Rectangle 51"/>
          <p:cNvSpPr>
            <a:spLocks noChangeArrowheads="1"/>
          </p:cNvSpPr>
          <p:nvPr/>
        </p:nvSpPr>
        <p:spPr bwMode="auto">
          <a:xfrm>
            <a:off x="2132013" y="45735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61" name="Rectangle 52"/>
          <p:cNvSpPr>
            <a:spLocks noChangeArrowheads="1"/>
          </p:cNvSpPr>
          <p:nvPr/>
        </p:nvSpPr>
        <p:spPr bwMode="auto">
          <a:xfrm>
            <a:off x="2132013" y="48704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62" name="Rectangle 53"/>
          <p:cNvSpPr>
            <a:spLocks noChangeArrowheads="1"/>
          </p:cNvSpPr>
          <p:nvPr/>
        </p:nvSpPr>
        <p:spPr bwMode="auto">
          <a:xfrm>
            <a:off x="2132013" y="51704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63" name="Rectangle 54"/>
          <p:cNvSpPr>
            <a:spLocks noChangeArrowheads="1"/>
          </p:cNvSpPr>
          <p:nvPr/>
        </p:nvSpPr>
        <p:spPr bwMode="auto">
          <a:xfrm>
            <a:off x="2132013" y="54689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64" name="Rectangle 55"/>
          <p:cNvSpPr>
            <a:spLocks noChangeArrowheads="1"/>
          </p:cNvSpPr>
          <p:nvPr/>
        </p:nvSpPr>
        <p:spPr bwMode="auto">
          <a:xfrm>
            <a:off x="2132013" y="57658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5465" name="Line 56"/>
          <p:cNvSpPr>
            <a:spLocks noChangeShapeType="1"/>
          </p:cNvSpPr>
          <p:nvPr/>
        </p:nvSpPr>
        <p:spPr bwMode="auto">
          <a:xfrm flipH="1">
            <a:off x="2946400" y="41481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5737" name="Rectangle 57"/>
          <p:cNvSpPr>
            <a:spLocks noChangeArrowheads="1"/>
          </p:cNvSpPr>
          <p:nvPr/>
        </p:nvSpPr>
        <p:spPr bwMode="auto">
          <a:xfrm>
            <a:off x="2400300" y="46116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5738" name="Rectangle 58"/>
          <p:cNvSpPr>
            <a:spLocks noChangeArrowheads="1"/>
          </p:cNvSpPr>
          <p:nvPr/>
        </p:nvSpPr>
        <p:spPr bwMode="auto">
          <a:xfrm>
            <a:off x="3217863" y="46116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68" name="Rectangle 59"/>
          <p:cNvSpPr>
            <a:spLocks noChangeArrowheads="1"/>
          </p:cNvSpPr>
          <p:nvPr/>
        </p:nvSpPr>
        <p:spPr bwMode="auto">
          <a:xfrm>
            <a:off x="2508250" y="4878388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69" name="Rectangle 60"/>
          <p:cNvSpPr>
            <a:spLocks noChangeArrowheads="1"/>
          </p:cNvSpPr>
          <p:nvPr/>
        </p:nvSpPr>
        <p:spPr bwMode="auto">
          <a:xfrm>
            <a:off x="3263900" y="4878388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70" name="Rectangle 61"/>
          <p:cNvSpPr>
            <a:spLocks noChangeArrowheads="1"/>
          </p:cNvSpPr>
          <p:nvPr/>
        </p:nvSpPr>
        <p:spPr bwMode="auto">
          <a:xfrm>
            <a:off x="2520950" y="5199063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71" name="Rectangle 62"/>
          <p:cNvSpPr>
            <a:spLocks noChangeArrowheads="1"/>
          </p:cNvSpPr>
          <p:nvPr/>
        </p:nvSpPr>
        <p:spPr bwMode="auto">
          <a:xfrm>
            <a:off x="3279775" y="5180013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5472" name="Rectangle 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S1</a:t>
            </a:r>
            <a:r>
              <a:rPr lang="en-US" altLang="zh-CN" smtClean="0">
                <a:cs typeface="Arial" charset="0"/>
              </a:rPr>
              <a:t>→S5</a:t>
            </a:r>
          </a:p>
        </p:txBody>
      </p:sp>
      <p:sp>
        <p:nvSpPr>
          <p:cNvPr id="455744" name="Text Box 64"/>
          <p:cNvSpPr txBox="1">
            <a:spLocks noChangeArrowheads="1"/>
          </p:cNvSpPr>
          <p:nvPr/>
        </p:nvSpPr>
        <p:spPr bwMode="auto">
          <a:xfrm>
            <a:off x="247650" y="2247900"/>
            <a:ext cx="1257300" cy="366713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S1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000000"/>
                </a:solidFill>
              </a:rPr>
              <a:t>S5</a:t>
            </a:r>
          </a:p>
        </p:txBody>
      </p:sp>
      <p:sp>
        <p:nvSpPr>
          <p:cNvPr id="455745" name="Text Box 65"/>
          <p:cNvSpPr txBox="1">
            <a:spLocks noChangeArrowheads="1"/>
          </p:cNvSpPr>
          <p:nvPr/>
        </p:nvSpPr>
        <p:spPr bwMode="auto">
          <a:xfrm>
            <a:off x="2333625" y="2286000"/>
            <a:ext cx="1257300" cy="366713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S1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000000"/>
                </a:solidFill>
              </a:rPr>
              <a:t>S5</a:t>
            </a:r>
          </a:p>
        </p:txBody>
      </p:sp>
      <p:sp>
        <p:nvSpPr>
          <p:cNvPr id="455746" name="Text Box 66"/>
          <p:cNvSpPr txBox="1">
            <a:spLocks noChangeArrowheads="1"/>
          </p:cNvSpPr>
          <p:nvPr/>
        </p:nvSpPr>
        <p:spPr bwMode="auto">
          <a:xfrm>
            <a:off x="5438775" y="2295525"/>
            <a:ext cx="1257300" cy="366713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S1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000000"/>
                </a:solidFill>
              </a:rPr>
              <a:t>S5</a:t>
            </a:r>
          </a:p>
        </p:txBody>
      </p:sp>
      <p:sp>
        <p:nvSpPr>
          <p:cNvPr id="455747" name="Text Box 67"/>
          <p:cNvSpPr txBox="1">
            <a:spLocks noChangeArrowheads="1"/>
          </p:cNvSpPr>
          <p:nvPr/>
        </p:nvSpPr>
        <p:spPr bwMode="auto">
          <a:xfrm>
            <a:off x="7591425" y="2295525"/>
            <a:ext cx="1257300" cy="366713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S1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000000"/>
                </a:solidFill>
              </a:rPr>
              <a:t>S5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55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5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55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5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5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455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23" grpId="0"/>
      <p:bldP spid="455724" grpId="0"/>
      <p:bldP spid="455737" grpId="0"/>
      <p:bldP spid="455738" grpId="0"/>
      <p:bldP spid="455744" grpId="0" animBg="1"/>
      <p:bldP spid="455745" grpId="0" animBg="1"/>
      <p:bldP spid="455745" grpId="1" animBg="1"/>
      <p:bldP spid="455746" grpId="0" animBg="1"/>
      <p:bldP spid="455746" grpId="1" animBg="1"/>
      <p:bldP spid="45574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AE5C3F3-8D8F-49E6-90F8-46199D102911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46440" name="Line 2"/>
          <p:cNvSpPr>
            <a:spLocks noChangeShapeType="1"/>
          </p:cNvSpPr>
          <p:nvPr/>
        </p:nvSpPr>
        <p:spPr bwMode="auto">
          <a:xfrm>
            <a:off x="501650" y="2863850"/>
            <a:ext cx="1828800" cy="3175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1" name="Rectangle 3"/>
          <p:cNvSpPr>
            <a:spLocks noChangeArrowheads="1"/>
          </p:cNvSpPr>
          <p:nvPr/>
        </p:nvSpPr>
        <p:spPr bwMode="auto">
          <a:xfrm>
            <a:off x="2509838" y="3143250"/>
            <a:ext cx="830262" cy="525463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42" name="Rectangle 4"/>
          <p:cNvSpPr>
            <a:spLocks noChangeArrowheads="1"/>
          </p:cNvSpPr>
          <p:nvPr/>
        </p:nvSpPr>
        <p:spPr bwMode="auto">
          <a:xfrm>
            <a:off x="2825750" y="32686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43" name="Rectangle 5"/>
          <p:cNvSpPr>
            <a:spLocks noChangeArrowheads="1"/>
          </p:cNvSpPr>
          <p:nvPr/>
        </p:nvSpPr>
        <p:spPr bwMode="auto">
          <a:xfrm>
            <a:off x="565150" y="10715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44" name="Line 6"/>
          <p:cNvSpPr>
            <a:spLocks noChangeShapeType="1"/>
          </p:cNvSpPr>
          <p:nvPr/>
        </p:nvSpPr>
        <p:spPr bwMode="auto">
          <a:xfrm>
            <a:off x="3613150" y="2863850"/>
            <a:ext cx="1828800" cy="3175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5" name="Line 7"/>
          <p:cNvSpPr>
            <a:spLocks noChangeShapeType="1"/>
          </p:cNvSpPr>
          <p:nvPr/>
        </p:nvSpPr>
        <p:spPr bwMode="auto">
          <a:xfrm>
            <a:off x="6672263" y="2863850"/>
            <a:ext cx="1808162" cy="3175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6" name="Line 8"/>
          <p:cNvSpPr>
            <a:spLocks noChangeShapeType="1"/>
          </p:cNvSpPr>
          <p:nvPr/>
        </p:nvSpPr>
        <p:spPr bwMode="auto">
          <a:xfrm>
            <a:off x="677863" y="2105025"/>
            <a:ext cx="1587" cy="787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7" name="Rectangle 9"/>
          <p:cNvSpPr>
            <a:spLocks noChangeArrowheads="1"/>
          </p:cNvSpPr>
          <p:nvPr/>
        </p:nvSpPr>
        <p:spPr bwMode="auto">
          <a:xfrm>
            <a:off x="1809750" y="10715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48" name="Line 10"/>
          <p:cNvSpPr>
            <a:spLocks noChangeShapeType="1"/>
          </p:cNvSpPr>
          <p:nvPr/>
        </p:nvSpPr>
        <p:spPr bwMode="auto">
          <a:xfrm>
            <a:off x="1924050" y="2105025"/>
            <a:ext cx="1588" cy="787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49" name="Rectangle 11"/>
          <p:cNvSpPr>
            <a:spLocks noChangeArrowheads="1"/>
          </p:cNvSpPr>
          <p:nvPr/>
        </p:nvSpPr>
        <p:spPr bwMode="auto">
          <a:xfrm>
            <a:off x="5641975" y="3143250"/>
            <a:ext cx="777875" cy="525463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50" name="Rectangle 12"/>
          <p:cNvSpPr>
            <a:spLocks noChangeArrowheads="1"/>
          </p:cNvSpPr>
          <p:nvPr/>
        </p:nvSpPr>
        <p:spPr bwMode="auto">
          <a:xfrm>
            <a:off x="5965825" y="3268663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B2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1" name="Rectangle 13"/>
          <p:cNvSpPr>
            <a:spLocks noChangeArrowheads="1"/>
          </p:cNvSpPr>
          <p:nvPr/>
        </p:nvSpPr>
        <p:spPr bwMode="auto">
          <a:xfrm>
            <a:off x="4348163" y="1077913"/>
            <a:ext cx="23336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2" name="Line 14"/>
          <p:cNvSpPr>
            <a:spLocks noChangeShapeType="1"/>
          </p:cNvSpPr>
          <p:nvPr/>
        </p:nvSpPr>
        <p:spPr bwMode="auto">
          <a:xfrm>
            <a:off x="4460875" y="2111375"/>
            <a:ext cx="1588" cy="7889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53" name="Rectangle 15"/>
          <p:cNvSpPr>
            <a:spLocks noChangeArrowheads="1"/>
          </p:cNvSpPr>
          <p:nvPr/>
        </p:nvSpPr>
        <p:spPr bwMode="auto">
          <a:xfrm>
            <a:off x="6881813" y="1077913"/>
            <a:ext cx="23336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S4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4" name="Line 16"/>
          <p:cNvSpPr>
            <a:spLocks noChangeShapeType="1"/>
          </p:cNvSpPr>
          <p:nvPr/>
        </p:nvSpPr>
        <p:spPr bwMode="auto">
          <a:xfrm>
            <a:off x="6996113" y="2111375"/>
            <a:ext cx="1587" cy="7889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55" name="Rectangle 17"/>
          <p:cNvSpPr>
            <a:spLocks noChangeArrowheads="1"/>
          </p:cNvSpPr>
          <p:nvPr/>
        </p:nvSpPr>
        <p:spPr bwMode="auto">
          <a:xfrm>
            <a:off x="8118475" y="1063625"/>
            <a:ext cx="2333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S5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6" name="Line 18"/>
          <p:cNvSpPr>
            <a:spLocks noChangeShapeType="1"/>
          </p:cNvSpPr>
          <p:nvPr/>
        </p:nvSpPr>
        <p:spPr bwMode="auto">
          <a:xfrm>
            <a:off x="8231188" y="2097088"/>
            <a:ext cx="1587" cy="787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57" name="Rectangle 19"/>
          <p:cNvSpPr>
            <a:spLocks noChangeArrowheads="1"/>
          </p:cNvSpPr>
          <p:nvPr/>
        </p:nvSpPr>
        <p:spPr bwMode="auto">
          <a:xfrm>
            <a:off x="1987550" y="3479800"/>
            <a:ext cx="5064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8" name="Rectangle 20"/>
          <p:cNvSpPr>
            <a:spLocks noChangeArrowheads="1"/>
          </p:cNvSpPr>
          <p:nvPr/>
        </p:nvSpPr>
        <p:spPr bwMode="auto">
          <a:xfrm>
            <a:off x="3438525" y="3479800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59" name="Rectangle 21"/>
          <p:cNvSpPr>
            <a:spLocks noChangeArrowheads="1"/>
          </p:cNvSpPr>
          <p:nvPr/>
        </p:nvSpPr>
        <p:spPr bwMode="auto">
          <a:xfrm>
            <a:off x="5087938" y="3479800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60" name="Rectangle 22"/>
          <p:cNvSpPr>
            <a:spLocks noChangeArrowheads="1"/>
          </p:cNvSpPr>
          <p:nvPr/>
        </p:nvSpPr>
        <p:spPr bwMode="auto">
          <a:xfrm>
            <a:off x="6592888" y="3479800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Port 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61" name="Rectangle 23"/>
          <p:cNvSpPr>
            <a:spLocks noChangeArrowheads="1"/>
          </p:cNvSpPr>
          <p:nvPr/>
        </p:nvSpPr>
        <p:spPr bwMode="auto">
          <a:xfrm>
            <a:off x="827088" y="3001963"/>
            <a:ext cx="479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LAN1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62" name="Rectangle 24"/>
          <p:cNvSpPr>
            <a:spLocks noChangeArrowheads="1"/>
          </p:cNvSpPr>
          <p:nvPr/>
        </p:nvSpPr>
        <p:spPr bwMode="auto">
          <a:xfrm>
            <a:off x="4271963" y="3001963"/>
            <a:ext cx="4778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LAN2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146463" name="Rectangle 25"/>
          <p:cNvSpPr>
            <a:spLocks noChangeArrowheads="1"/>
          </p:cNvSpPr>
          <p:nvPr/>
        </p:nvSpPr>
        <p:spPr bwMode="auto">
          <a:xfrm>
            <a:off x="7532688" y="3001963"/>
            <a:ext cx="4762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500">
                <a:solidFill>
                  <a:srgbClr val="000000"/>
                </a:solidFill>
              </a:rPr>
              <a:t>LAN3</a:t>
            </a:r>
            <a:endParaRPr lang="en-US" altLang="zh-CN" sz="2000">
              <a:solidFill>
                <a:srgbClr val="000000"/>
              </a:solidFill>
            </a:endParaRPr>
          </a:p>
        </p:txBody>
      </p:sp>
      <p:graphicFrame>
        <p:nvGraphicFramePr>
          <p:cNvPr id="146434" name="Object 26"/>
          <p:cNvGraphicFramePr>
            <a:graphicFrameLocks noChangeAspect="1"/>
          </p:cNvGraphicFramePr>
          <p:nvPr/>
        </p:nvGraphicFramePr>
        <p:xfrm>
          <a:off x="381000" y="1439863"/>
          <a:ext cx="668338" cy="665162"/>
        </p:xfrm>
        <a:graphic>
          <a:graphicData uri="http://schemas.openxmlformats.org/presentationml/2006/ole">
            <p:oleObj spid="_x0000_s146434" name="Clip" r:id="rId4" imgW="942840" imgH="838080" progId="">
              <p:embed/>
            </p:oleObj>
          </a:graphicData>
        </a:graphic>
      </p:graphicFrame>
      <p:graphicFrame>
        <p:nvGraphicFramePr>
          <p:cNvPr id="146435" name="Object 27"/>
          <p:cNvGraphicFramePr>
            <a:graphicFrameLocks noChangeAspect="1"/>
          </p:cNvGraphicFramePr>
          <p:nvPr/>
        </p:nvGraphicFramePr>
        <p:xfrm>
          <a:off x="1622425" y="1439863"/>
          <a:ext cx="668338" cy="665162"/>
        </p:xfrm>
        <a:graphic>
          <a:graphicData uri="http://schemas.openxmlformats.org/presentationml/2006/ole">
            <p:oleObj spid="_x0000_s146435" name="Clip" r:id="rId5" imgW="942840" imgH="838080" progId="">
              <p:embed/>
            </p:oleObj>
          </a:graphicData>
        </a:graphic>
      </p:graphicFrame>
      <p:graphicFrame>
        <p:nvGraphicFramePr>
          <p:cNvPr id="146436" name="Object 28"/>
          <p:cNvGraphicFramePr>
            <a:graphicFrameLocks noChangeAspect="1"/>
          </p:cNvGraphicFramePr>
          <p:nvPr/>
        </p:nvGraphicFramePr>
        <p:xfrm>
          <a:off x="4173538" y="1439863"/>
          <a:ext cx="668337" cy="665162"/>
        </p:xfrm>
        <a:graphic>
          <a:graphicData uri="http://schemas.openxmlformats.org/presentationml/2006/ole">
            <p:oleObj spid="_x0000_s146436" name="Clip" r:id="rId6" imgW="942840" imgH="838080" progId="">
              <p:embed/>
            </p:oleObj>
          </a:graphicData>
        </a:graphic>
      </p:graphicFrame>
      <p:graphicFrame>
        <p:nvGraphicFramePr>
          <p:cNvPr id="146437" name="Object 29"/>
          <p:cNvGraphicFramePr>
            <a:graphicFrameLocks noChangeAspect="1"/>
          </p:cNvGraphicFramePr>
          <p:nvPr/>
        </p:nvGraphicFramePr>
        <p:xfrm>
          <a:off x="6670675" y="1439863"/>
          <a:ext cx="668338" cy="665162"/>
        </p:xfrm>
        <a:graphic>
          <a:graphicData uri="http://schemas.openxmlformats.org/presentationml/2006/ole">
            <p:oleObj spid="_x0000_s146437" name="Clip" r:id="rId7" imgW="942840" imgH="838080" progId="">
              <p:embed/>
            </p:oleObj>
          </a:graphicData>
        </a:graphic>
      </p:graphicFrame>
      <p:graphicFrame>
        <p:nvGraphicFramePr>
          <p:cNvPr id="146438" name="Object 30"/>
          <p:cNvGraphicFramePr>
            <a:graphicFrameLocks noChangeAspect="1"/>
          </p:cNvGraphicFramePr>
          <p:nvPr/>
        </p:nvGraphicFramePr>
        <p:xfrm>
          <a:off x="7885113" y="1439863"/>
          <a:ext cx="668337" cy="665162"/>
        </p:xfrm>
        <a:graphic>
          <a:graphicData uri="http://schemas.openxmlformats.org/presentationml/2006/ole">
            <p:oleObj spid="_x0000_s146438" name="Clip" r:id="rId8" imgW="942840" imgH="838080" progId="">
              <p:embed/>
            </p:oleObj>
          </a:graphicData>
        </a:graphic>
      </p:graphicFrame>
      <p:sp>
        <p:nvSpPr>
          <p:cNvPr id="146464" name="Freeform 31"/>
          <p:cNvSpPr>
            <a:spLocks/>
          </p:cNvSpPr>
          <p:nvPr/>
        </p:nvSpPr>
        <p:spPr bwMode="auto">
          <a:xfrm>
            <a:off x="2176463" y="2876550"/>
            <a:ext cx="334962" cy="519113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6465" name="Freeform 32"/>
          <p:cNvSpPr>
            <a:spLocks/>
          </p:cNvSpPr>
          <p:nvPr/>
        </p:nvSpPr>
        <p:spPr bwMode="auto">
          <a:xfrm>
            <a:off x="5314950" y="2860675"/>
            <a:ext cx="333375" cy="519113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6466" name="Freeform 33"/>
          <p:cNvSpPr>
            <a:spLocks/>
          </p:cNvSpPr>
          <p:nvPr/>
        </p:nvSpPr>
        <p:spPr bwMode="auto">
          <a:xfrm flipH="1">
            <a:off x="3352800" y="2844800"/>
            <a:ext cx="333375" cy="519113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6467" name="Freeform 34"/>
          <p:cNvSpPr>
            <a:spLocks/>
          </p:cNvSpPr>
          <p:nvPr/>
        </p:nvSpPr>
        <p:spPr bwMode="auto">
          <a:xfrm flipH="1">
            <a:off x="6437313" y="2860675"/>
            <a:ext cx="333375" cy="519113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6468" name="Rectangle 35"/>
          <p:cNvSpPr>
            <a:spLocks noChangeArrowheads="1"/>
          </p:cNvSpPr>
          <p:nvPr/>
        </p:nvSpPr>
        <p:spPr bwMode="auto">
          <a:xfrm>
            <a:off x="52181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69" name="Rectangle 36"/>
          <p:cNvSpPr>
            <a:spLocks noChangeArrowheads="1"/>
          </p:cNvSpPr>
          <p:nvPr/>
        </p:nvSpPr>
        <p:spPr bwMode="auto">
          <a:xfrm>
            <a:off x="52276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70" name="Rectangle 37"/>
          <p:cNvSpPr>
            <a:spLocks noChangeArrowheads="1"/>
          </p:cNvSpPr>
          <p:nvPr/>
        </p:nvSpPr>
        <p:spPr bwMode="auto">
          <a:xfrm>
            <a:off x="52181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71" name="Rectangle 38"/>
          <p:cNvSpPr>
            <a:spLocks noChangeArrowheads="1"/>
          </p:cNvSpPr>
          <p:nvPr/>
        </p:nvSpPr>
        <p:spPr bwMode="auto">
          <a:xfrm>
            <a:off x="52181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72" name="Rectangle 39"/>
          <p:cNvSpPr>
            <a:spLocks noChangeArrowheads="1"/>
          </p:cNvSpPr>
          <p:nvPr/>
        </p:nvSpPr>
        <p:spPr bwMode="auto">
          <a:xfrm>
            <a:off x="52181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73" name="Rectangle 40"/>
          <p:cNvSpPr>
            <a:spLocks noChangeArrowheads="1"/>
          </p:cNvSpPr>
          <p:nvPr/>
        </p:nvSpPr>
        <p:spPr bwMode="auto">
          <a:xfrm>
            <a:off x="52181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74" name="Rectangle 41"/>
          <p:cNvSpPr>
            <a:spLocks noChangeArrowheads="1"/>
          </p:cNvSpPr>
          <p:nvPr/>
        </p:nvSpPr>
        <p:spPr bwMode="auto">
          <a:xfrm>
            <a:off x="52181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75" name="Line 42"/>
          <p:cNvSpPr>
            <a:spLocks noChangeShapeType="1"/>
          </p:cNvSpPr>
          <p:nvPr/>
        </p:nvSpPr>
        <p:spPr bwMode="auto">
          <a:xfrm flipH="1">
            <a:off x="60325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76" name="Rectangle 43"/>
          <p:cNvSpPr>
            <a:spLocks noChangeArrowheads="1"/>
          </p:cNvSpPr>
          <p:nvPr/>
        </p:nvSpPr>
        <p:spPr bwMode="auto">
          <a:xfrm>
            <a:off x="54864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77" name="Rectangle 44"/>
          <p:cNvSpPr>
            <a:spLocks noChangeArrowheads="1"/>
          </p:cNvSpPr>
          <p:nvPr/>
        </p:nvSpPr>
        <p:spPr bwMode="auto">
          <a:xfrm>
            <a:off x="63039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7773" name="Rectangle 45"/>
          <p:cNvSpPr>
            <a:spLocks noChangeArrowheads="1"/>
          </p:cNvSpPr>
          <p:nvPr/>
        </p:nvSpPr>
        <p:spPr bwMode="auto">
          <a:xfrm>
            <a:off x="5508625" y="48910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7774" name="Rectangle 46"/>
          <p:cNvSpPr>
            <a:spLocks noChangeArrowheads="1"/>
          </p:cNvSpPr>
          <p:nvPr/>
        </p:nvSpPr>
        <p:spPr bwMode="auto">
          <a:xfrm>
            <a:off x="6300788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80" name="Rectangle 47"/>
          <p:cNvSpPr>
            <a:spLocks noChangeArrowheads="1"/>
          </p:cNvSpPr>
          <p:nvPr/>
        </p:nvSpPr>
        <p:spPr bwMode="auto">
          <a:xfrm>
            <a:off x="5607050" y="5211763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81" name="Rectangle 48"/>
          <p:cNvSpPr>
            <a:spLocks noChangeArrowheads="1"/>
          </p:cNvSpPr>
          <p:nvPr/>
        </p:nvSpPr>
        <p:spPr bwMode="auto">
          <a:xfrm>
            <a:off x="6365875" y="5192713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82" name="Rectangle 49"/>
          <p:cNvSpPr>
            <a:spLocks noChangeArrowheads="1"/>
          </p:cNvSpPr>
          <p:nvPr/>
        </p:nvSpPr>
        <p:spPr bwMode="auto">
          <a:xfrm>
            <a:off x="21701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3" name="Rectangle 50"/>
          <p:cNvSpPr>
            <a:spLocks noChangeArrowheads="1"/>
          </p:cNvSpPr>
          <p:nvPr/>
        </p:nvSpPr>
        <p:spPr bwMode="auto">
          <a:xfrm>
            <a:off x="21796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84" name="Rectangle 51"/>
          <p:cNvSpPr>
            <a:spLocks noChangeArrowheads="1"/>
          </p:cNvSpPr>
          <p:nvPr/>
        </p:nvSpPr>
        <p:spPr bwMode="auto">
          <a:xfrm>
            <a:off x="21701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5" name="Rectangle 52"/>
          <p:cNvSpPr>
            <a:spLocks noChangeArrowheads="1"/>
          </p:cNvSpPr>
          <p:nvPr/>
        </p:nvSpPr>
        <p:spPr bwMode="auto">
          <a:xfrm>
            <a:off x="21701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6" name="Rectangle 53"/>
          <p:cNvSpPr>
            <a:spLocks noChangeArrowheads="1"/>
          </p:cNvSpPr>
          <p:nvPr/>
        </p:nvSpPr>
        <p:spPr bwMode="auto">
          <a:xfrm>
            <a:off x="21701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7" name="Rectangle 54"/>
          <p:cNvSpPr>
            <a:spLocks noChangeArrowheads="1"/>
          </p:cNvSpPr>
          <p:nvPr/>
        </p:nvSpPr>
        <p:spPr bwMode="auto">
          <a:xfrm>
            <a:off x="21701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8" name="Rectangle 55"/>
          <p:cNvSpPr>
            <a:spLocks noChangeArrowheads="1"/>
          </p:cNvSpPr>
          <p:nvPr/>
        </p:nvSpPr>
        <p:spPr bwMode="auto">
          <a:xfrm>
            <a:off x="21701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6489" name="Line 56"/>
          <p:cNvSpPr>
            <a:spLocks noChangeShapeType="1"/>
          </p:cNvSpPr>
          <p:nvPr/>
        </p:nvSpPr>
        <p:spPr bwMode="auto">
          <a:xfrm flipH="1">
            <a:off x="29845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6490" name="Rectangle 57"/>
          <p:cNvSpPr>
            <a:spLocks noChangeArrowheads="1"/>
          </p:cNvSpPr>
          <p:nvPr/>
        </p:nvSpPr>
        <p:spPr bwMode="auto">
          <a:xfrm>
            <a:off x="24384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91" name="Rectangle 58"/>
          <p:cNvSpPr>
            <a:spLocks noChangeArrowheads="1"/>
          </p:cNvSpPr>
          <p:nvPr/>
        </p:nvSpPr>
        <p:spPr bwMode="auto">
          <a:xfrm>
            <a:off x="32559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7787" name="Rectangle 59"/>
          <p:cNvSpPr>
            <a:spLocks noChangeArrowheads="1"/>
          </p:cNvSpPr>
          <p:nvPr/>
        </p:nvSpPr>
        <p:spPr bwMode="auto">
          <a:xfrm>
            <a:off x="2435225" y="4899025"/>
            <a:ext cx="26511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7788" name="Rectangle 60"/>
          <p:cNvSpPr>
            <a:spLocks noChangeArrowheads="1"/>
          </p:cNvSpPr>
          <p:nvPr/>
        </p:nvSpPr>
        <p:spPr bwMode="auto">
          <a:xfrm>
            <a:off x="3241675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94" name="Rectangle 61"/>
          <p:cNvSpPr>
            <a:spLocks noChangeArrowheads="1"/>
          </p:cNvSpPr>
          <p:nvPr/>
        </p:nvSpPr>
        <p:spPr bwMode="auto">
          <a:xfrm>
            <a:off x="2559050" y="5211763"/>
            <a:ext cx="1588" cy="3651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95" name="Rectangle 62"/>
          <p:cNvSpPr>
            <a:spLocks noChangeArrowheads="1"/>
          </p:cNvSpPr>
          <p:nvPr/>
        </p:nvSpPr>
        <p:spPr bwMode="auto">
          <a:xfrm>
            <a:off x="3317875" y="5192713"/>
            <a:ext cx="15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6496" name="Rectangle 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S3</a:t>
            </a:r>
            <a:r>
              <a:rPr lang="en-US" altLang="zh-CN" smtClean="0">
                <a:cs typeface="Arial" charset="0"/>
              </a:rPr>
              <a:t>→S2</a:t>
            </a:r>
          </a:p>
        </p:txBody>
      </p:sp>
      <p:sp>
        <p:nvSpPr>
          <p:cNvPr id="457792" name="Text Box 64"/>
          <p:cNvSpPr txBox="1">
            <a:spLocks noChangeArrowheads="1"/>
          </p:cNvSpPr>
          <p:nvPr/>
        </p:nvSpPr>
        <p:spPr bwMode="auto">
          <a:xfrm>
            <a:off x="3992563" y="2312988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S2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57793" name="Text Box 65"/>
          <p:cNvSpPr txBox="1">
            <a:spLocks noChangeArrowheads="1"/>
          </p:cNvSpPr>
          <p:nvPr/>
        </p:nvSpPr>
        <p:spPr bwMode="auto">
          <a:xfrm>
            <a:off x="2486025" y="2627313"/>
            <a:ext cx="966788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S2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S3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57794" name="Text Box 66"/>
          <p:cNvSpPr txBox="1">
            <a:spLocks noChangeArrowheads="1"/>
          </p:cNvSpPr>
          <p:nvPr/>
        </p:nvSpPr>
        <p:spPr bwMode="auto">
          <a:xfrm>
            <a:off x="5497513" y="2608263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S2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57795" name="Text Box 67"/>
          <p:cNvSpPr txBox="1">
            <a:spLocks noChangeArrowheads="1"/>
          </p:cNvSpPr>
          <p:nvPr/>
        </p:nvSpPr>
        <p:spPr bwMode="auto">
          <a:xfrm>
            <a:off x="1020763" y="2389188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S2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S3</a:t>
            </a:r>
          </a:p>
        </p:txBody>
      </p:sp>
      <p:sp>
        <p:nvSpPr>
          <p:cNvPr id="457796" name="Text Box 68"/>
          <p:cNvSpPr txBox="1">
            <a:spLocks noChangeArrowheads="1"/>
          </p:cNvSpPr>
          <p:nvPr/>
        </p:nvSpPr>
        <p:spPr bwMode="auto">
          <a:xfrm>
            <a:off x="7097713" y="2417763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S2</a:t>
            </a: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57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5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5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5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457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457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5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3" grpId="0"/>
      <p:bldP spid="457774" grpId="0"/>
      <p:bldP spid="457787" grpId="0"/>
      <p:bldP spid="457788" grpId="0"/>
      <p:bldP spid="457792" grpId="0" animBg="1"/>
      <p:bldP spid="457793" grpId="0" animBg="1"/>
      <p:bldP spid="457793" grpId="1" animBg="1"/>
      <p:bldP spid="457794" grpId="0" animBg="1"/>
      <p:bldP spid="457794" grpId="1" animBg="1"/>
      <p:bldP spid="457795" grpId="0" animBg="1"/>
      <p:bldP spid="45779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776AFF-F68D-4C4E-948B-EE5BF52F7DCD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47464" name="Line 2"/>
          <p:cNvSpPr>
            <a:spLocks noChangeShapeType="1"/>
          </p:cNvSpPr>
          <p:nvPr/>
        </p:nvSpPr>
        <p:spPr bwMode="auto">
          <a:xfrm>
            <a:off x="501650" y="2892425"/>
            <a:ext cx="1828800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65" name="Rectangle 3"/>
          <p:cNvSpPr>
            <a:spLocks noChangeArrowheads="1"/>
          </p:cNvSpPr>
          <p:nvPr/>
        </p:nvSpPr>
        <p:spPr bwMode="auto">
          <a:xfrm>
            <a:off x="2509838" y="3175000"/>
            <a:ext cx="830262" cy="5334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66" name="Rectangle 4"/>
          <p:cNvSpPr>
            <a:spLocks noChangeArrowheads="1"/>
          </p:cNvSpPr>
          <p:nvPr/>
        </p:nvSpPr>
        <p:spPr bwMode="auto">
          <a:xfrm>
            <a:off x="2809875" y="33035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67" name="Rectangle 5"/>
          <p:cNvSpPr>
            <a:spLocks noChangeArrowheads="1"/>
          </p:cNvSpPr>
          <p:nvPr/>
        </p:nvSpPr>
        <p:spPr bwMode="auto">
          <a:xfrm>
            <a:off x="549275" y="1071563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68" name="Line 6"/>
          <p:cNvSpPr>
            <a:spLocks noChangeShapeType="1"/>
          </p:cNvSpPr>
          <p:nvPr/>
        </p:nvSpPr>
        <p:spPr bwMode="auto">
          <a:xfrm>
            <a:off x="3613150" y="2892425"/>
            <a:ext cx="1828800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69" name="Line 7"/>
          <p:cNvSpPr>
            <a:spLocks noChangeShapeType="1"/>
          </p:cNvSpPr>
          <p:nvPr/>
        </p:nvSpPr>
        <p:spPr bwMode="auto">
          <a:xfrm>
            <a:off x="6672263" y="2892425"/>
            <a:ext cx="1808162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0" name="Line 8"/>
          <p:cNvSpPr>
            <a:spLocks noChangeShapeType="1"/>
          </p:cNvSpPr>
          <p:nvPr/>
        </p:nvSpPr>
        <p:spPr bwMode="auto">
          <a:xfrm>
            <a:off x="677863" y="2120900"/>
            <a:ext cx="1587" cy="798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1" name="Rectangle 9"/>
          <p:cNvSpPr>
            <a:spLocks noChangeArrowheads="1"/>
          </p:cNvSpPr>
          <p:nvPr/>
        </p:nvSpPr>
        <p:spPr bwMode="auto">
          <a:xfrm>
            <a:off x="1793875" y="1071563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72" name="Line 10"/>
          <p:cNvSpPr>
            <a:spLocks noChangeShapeType="1"/>
          </p:cNvSpPr>
          <p:nvPr/>
        </p:nvSpPr>
        <p:spPr bwMode="auto">
          <a:xfrm>
            <a:off x="1924050" y="2120900"/>
            <a:ext cx="1588" cy="798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3" name="Rectangle 11"/>
          <p:cNvSpPr>
            <a:spLocks noChangeArrowheads="1"/>
          </p:cNvSpPr>
          <p:nvPr/>
        </p:nvSpPr>
        <p:spPr bwMode="auto">
          <a:xfrm>
            <a:off x="5641975" y="3175000"/>
            <a:ext cx="777875" cy="5334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74" name="Rectangle 12"/>
          <p:cNvSpPr>
            <a:spLocks noChangeArrowheads="1"/>
          </p:cNvSpPr>
          <p:nvPr/>
        </p:nvSpPr>
        <p:spPr bwMode="auto">
          <a:xfrm>
            <a:off x="5949950" y="33035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75" name="Rectangle 13"/>
          <p:cNvSpPr>
            <a:spLocks noChangeArrowheads="1"/>
          </p:cNvSpPr>
          <p:nvPr/>
        </p:nvSpPr>
        <p:spPr bwMode="auto">
          <a:xfrm>
            <a:off x="4332288" y="107791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76" name="Line 14"/>
          <p:cNvSpPr>
            <a:spLocks noChangeShapeType="1"/>
          </p:cNvSpPr>
          <p:nvPr/>
        </p:nvSpPr>
        <p:spPr bwMode="auto">
          <a:xfrm>
            <a:off x="4460875" y="2127250"/>
            <a:ext cx="1588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7" name="Rectangle 15"/>
          <p:cNvSpPr>
            <a:spLocks noChangeArrowheads="1"/>
          </p:cNvSpPr>
          <p:nvPr/>
        </p:nvSpPr>
        <p:spPr bwMode="auto">
          <a:xfrm>
            <a:off x="6865938" y="107791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78" name="Line 16"/>
          <p:cNvSpPr>
            <a:spLocks noChangeShapeType="1"/>
          </p:cNvSpPr>
          <p:nvPr/>
        </p:nvSpPr>
        <p:spPr bwMode="auto">
          <a:xfrm>
            <a:off x="6996113" y="2127250"/>
            <a:ext cx="1587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79" name="Rectangle 17"/>
          <p:cNvSpPr>
            <a:spLocks noChangeArrowheads="1"/>
          </p:cNvSpPr>
          <p:nvPr/>
        </p:nvSpPr>
        <p:spPr bwMode="auto">
          <a:xfrm>
            <a:off x="8102600" y="1063625"/>
            <a:ext cx="26511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0" name="Line 18"/>
          <p:cNvSpPr>
            <a:spLocks noChangeShapeType="1"/>
          </p:cNvSpPr>
          <p:nvPr/>
        </p:nvSpPr>
        <p:spPr bwMode="auto">
          <a:xfrm>
            <a:off x="8231188" y="2112963"/>
            <a:ext cx="1587" cy="79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481" name="Rectangle 19"/>
          <p:cNvSpPr>
            <a:spLocks noChangeArrowheads="1"/>
          </p:cNvSpPr>
          <p:nvPr/>
        </p:nvSpPr>
        <p:spPr bwMode="auto">
          <a:xfrm>
            <a:off x="1952625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2" name="Rectangle 20"/>
          <p:cNvSpPr>
            <a:spLocks noChangeArrowheads="1"/>
          </p:cNvSpPr>
          <p:nvPr/>
        </p:nvSpPr>
        <p:spPr bwMode="auto">
          <a:xfrm>
            <a:off x="3403600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3" name="Rectangle 21"/>
          <p:cNvSpPr>
            <a:spLocks noChangeArrowheads="1"/>
          </p:cNvSpPr>
          <p:nvPr/>
        </p:nvSpPr>
        <p:spPr bwMode="auto">
          <a:xfrm>
            <a:off x="5053013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4" name="Rectangle 22"/>
          <p:cNvSpPr>
            <a:spLocks noChangeArrowheads="1"/>
          </p:cNvSpPr>
          <p:nvPr/>
        </p:nvSpPr>
        <p:spPr bwMode="auto">
          <a:xfrm>
            <a:off x="6557963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5" name="Rectangle 23"/>
          <p:cNvSpPr>
            <a:spLocks noChangeArrowheads="1"/>
          </p:cNvSpPr>
          <p:nvPr/>
        </p:nvSpPr>
        <p:spPr bwMode="auto">
          <a:xfrm>
            <a:off x="795338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6" name="Rectangle 24"/>
          <p:cNvSpPr>
            <a:spLocks noChangeArrowheads="1"/>
          </p:cNvSpPr>
          <p:nvPr/>
        </p:nvSpPr>
        <p:spPr bwMode="auto">
          <a:xfrm>
            <a:off x="4240213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87" name="Rectangle 25"/>
          <p:cNvSpPr>
            <a:spLocks noChangeArrowheads="1"/>
          </p:cNvSpPr>
          <p:nvPr/>
        </p:nvSpPr>
        <p:spPr bwMode="auto">
          <a:xfrm>
            <a:off x="7500938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graphicFrame>
        <p:nvGraphicFramePr>
          <p:cNvPr id="147458" name="Object 26"/>
          <p:cNvGraphicFramePr>
            <a:graphicFrameLocks noChangeAspect="1"/>
          </p:cNvGraphicFramePr>
          <p:nvPr/>
        </p:nvGraphicFramePr>
        <p:xfrm>
          <a:off x="381000" y="1444625"/>
          <a:ext cx="668338" cy="676275"/>
        </p:xfrm>
        <a:graphic>
          <a:graphicData uri="http://schemas.openxmlformats.org/presentationml/2006/ole">
            <p:oleObj spid="_x0000_s147458" name="Clip" r:id="rId4" imgW="942840" imgH="838080" progId="">
              <p:embed/>
            </p:oleObj>
          </a:graphicData>
        </a:graphic>
      </p:graphicFrame>
      <p:graphicFrame>
        <p:nvGraphicFramePr>
          <p:cNvPr id="147459" name="Object 27"/>
          <p:cNvGraphicFramePr>
            <a:graphicFrameLocks noChangeAspect="1"/>
          </p:cNvGraphicFramePr>
          <p:nvPr/>
        </p:nvGraphicFramePr>
        <p:xfrm>
          <a:off x="1622425" y="1444625"/>
          <a:ext cx="668338" cy="676275"/>
        </p:xfrm>
        <a:graphic>
          <a:graphicData uri="http://schemas.openxmlformats.org/presentationml/2006/ole">
            <p:oleObj spid="_x0000_s147459" name="Clip" r:id="rId5" imgW="942840" imgH="838080" progId="">
              <p:embed/>
            </p:oleObj>
          </a:graphicData>
        </a:graphic>
      </p:graphicFrame>
      <p:graphicFrame>
        <p:nvGraphicFramePr>
          <p:cNvPr id="147460" name="Object 28"/>
          <p:cNvGraphicFramePr>
            <a:graphicFrameLocks noChangeAspect="1"/>
          </p:cNvGraphicFramePr>
          <p:nvPr/>
        </p:nvGraphicFramePr>
        <p:xfrm>
          <a:off x="4173538" y="1444625"/>
          <a:ext cx="668337" cy="676275"/>
        </p:xfrm>
        <a:graphic>
          <a:graphicData uri="http://schemas.openxmlformats.org/presentationml/2006/ole">
            <p:oleObj spid="_x0000_s147460" name="Clip" r:id="rId6" imgW="942840" imgH="838080" progId="">
              <p:embed/>
            </p:oleObj>
          </a:graphicData>
        </a:graphic>
      </p:graphicFrame>
      <p:graphicFrame>
        <p:nvGraphicFramePr>
          <p:cNvPr id="147461" name="Object 29"/>
          <p:cNvGraphicFramePr>
            <a:graphicFrameLocks noChangeAspect="1"/>
          </p:cNvGraphicFramePr>
          <p:nvPr/>
        </p:nvGraphicFramePr>
        <p:xfrm>
          <a:off x="6670675" y="1444625"/>
          <a:ext cx="668338" cy="676275"/>
        </p:xfrm>
        <a:graphic>
          <a:graphicData uri="http://schemas.openxmlformats.org/presentationml/2006/ole">
            <p:oleObj spid="_x0000_s147461" name="Clip" r:id="rId7" imgW="942840" imgH="838080" progId="">
              <p:embed/>
            </p:oleObj>
          </a:graphicData>
        </a:graphic>
      </p:graphicFrame>
      <p:graphicFrame>
        <p:nvGraphicFramePr>
          <p:cNvPr id="147462" name="Object 30"/>
          <p:cNvGraphicFramePr>
            <a:graphicFrameLocks noChangeAspect="1"/>
          </p:cNvGraphicFramePr>
          <p:nvPr/>
        </p:nvGraphicFramePr>
        <p:xfrm>
          <a:off x="7885113" y="1444625"/>
          <a:ext cx="668337" cy="676275"/>
        </p:xfrm>
        <a:graphic>
          <a:graphicData uri="http://schemas.openxmlformats.org/presentationml/2006/ole">
            <p:oleObj spid="_x0000_s147462" name="Clip" r:id="rId8" imgW="942840" imgH="838080" progId="">
              <p:embed/>
            </p:oleObj>
          </a:graphicData>
        </a:graphic>
      </p:graphicFrame>
      <p:sp>
        <p:nvSpPr>
          <p:cNvPr id="147488" name="Freeform 31"/>
          <p:cNvSpPr>
            <a:spLocks/>
          </p:cNvSpPr>
          <p:nvPr/>
        </p:nvSpPr>
        <p:spPr bwMode="auto">
          <a:xfrm>
            <a:off x="2176463" y="2903538"/>
            <a:ext cx="334962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7489" name="Freeform 32"/>
          <p:cNvSpPr>
            <a:spLocks/>
          </p:cNvSpPr>
          <p:nvPr/>
        </p:nvSpPr>
        <p:spPr bwMode="auto">
          <a:xfrm>
            <a:off x="5314950" y="2887663"/>
            <a:ext cx="333375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7490" name="Freeform 33"/>
          <p:cNvSpPr>
            <a:spLocks/>
          </p:cNvSpPr>
          <p:nvPr/>
        </p:nvSpPr>
        <p:spPr bwMode="auto">
          <a:xfrm flipH="1">
            <a:off x="3352800" y="2871788"/>
            <a:ext cx="333375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7491" name="Freeform 34"/>
          <p:cNvSpPr>
            <a:spLocks/>
          </p:cNvSpPr>
          <p:nvPr/>
        </p:nvSpPr>
        <p:spPr bwMode="auto">
          <a:xfrm flipH="1">
            <a:off x="6437313" y="2887663"/>
            <a:ext cx="333375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7492" name="Rectangle 37"/>
          <p:cNvSpPr>
            <a:spLocks noChangeArrowheads="1"/>
          </p:cNvSpPr>
          <p:nvPr/>
        </p:nvSpPr>
        <p:spPr bwMode="auto">
          <a:xfrm>
            <a:off x="22336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3" name="Rectangle 38"/>
          <p:cNvSpPr>
            <a:spLocks noChangeArrowheads="1"/>
          </p:cNvSpPr>
          <p:nvPr/>
        </p:nvSpPr>
        <p:spPr bwMode="auto">
          <a:xfrm>
            <a:off x="22431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494" name="Rectangle 39"/>
          <p:cNvSpPr>
            <a:spLocks noChangeArrowheads="1"/>
          </p:cNvSpPr>
          <p:nvPr/>
        </p:nvSpPr>
        <p:spPr bwMode="auto">
          <a:xfrm>
            <a:off x="22336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5" name="Rectangle 40"/>
          <p:cNvSpPr>
            <a:spLocks noChangeArrowheads="1"/>
          </p:cNvSpPr>
          <p:nvPr/>
        </p:nvSpPr>
        <p:spPr bwMode="auto">
          <a:xfrm>
            <a:off x="22336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6" name="Rectangle 41"/>
          <p:cNvSpPr>
            <a:spLocks noChangeArrowheads="1"/>
          </p:cNvSpPr>
          <p:nvPr/>
        </p:nvSpPr>
        <p:spPr bwMode="auto">
          <a:xfrm>
            <a:off x="22336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7" name="Rectangle 42"/>
          <p:cNvSpPr>
            <a:spLocks noChangeArrowheads="1"/>
          </p:cNvSpPr>
          <p:nvPr/>
        </p:nvSpPr>
        <p:spPr bwMode="auto">
          <a:xfrm>
            <a:off x="22336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8" name="Rectangle 43"/>
          <p:cNvSpPr>
            <a:spLocks noChangeArrowheads="1"/>
          </p:cNvSpPr>
          <p:nvPr/>
        </p:nvSpPr>
        <p:spPr bwMode="auto">
          <a:xfrm>
            <a:off x="22336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499" name="Line 44"/>
          <p:cNvSpPr>
            <a:spLocks noChangeShapeType="1"/>
          </p:cNvSpPr>
          <p:nvPr/>
        </p:nvSpPr>
        <p:spPr bwMode="auto">
          <a:xfrm flipH="1">
            <a:off x="30480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00" name="Rectangle 45"/>
          <p:cNvSpPr>
            <a:spLocks noChangeArrowheads="1"/>
          </p:cNvSpPr>
          <p:nvPr/>
        </p:nvSpPr>
        <p:spPr bwMode="auto">
          <a:xfrm>
            <a:off x="25019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01" name="Rectangle 46"/>
          <p:cNvSpPr>
            <a:spLocks noChangeArrowheads="1"/>
          </p:cNvSpPr>
          <p:nvPr/>
        </p:nvSpPr>
        <p:spPr bwMode="auto">
          <a:xfrm>
            <a:off x="33194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02" name="Rectangle 47"/>
          <p:cNvSpPr>
            <a:spLocks noChangeArrowheads="1"/>
          </p:cNvSpPr>
          <p:nvPr/>
        </p:nvSpPr>
        <p:spPr bwMode="auto">
          <a:xfrm>
            <a:off x="2506663" y="4891088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03" name="Rectangle 48"/>
          <p:cNvSpPr>
            <a:spLocks noChangeArrowheads="1"/>
          </p:cNvSpPr>
          <p:nvPr/>
        </p:nvSpPr>
        <p:spPr bwMode="auto">
          <a:xfrm>
            <a:off x="3305175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9825" name="Rectangle 49"/>
          <p:cNvSpPr>
            <a:spLocks noChangeArrowheads="1"/>
          </p:cNvSpPr>
          <p:nvPr/>
        </p:nvSpPr>
        <p:spPr bwMode="auto">
          <a:xfrm>
            <a:off x="2490788" y="521176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9826" name="Rectangle 50"/>
          <p:cNvSpPr>
            <a:spLocks noChangeArrowheads="1"/>
          </p:cNvSpPr>
          <p:nvPr/>
        </p:nvSpPr>
        <p:spPr bwMode="auto">
          <a:xfrm>
            <a:off x="3321050" y="5192713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06" name="Rectangle 51"/>
          <p:cNvSpPr>
            <a:spLocks noChangeArrowheads="1"/>
          </p:cNvSpPr>
          <p:nvPr/>
        </p:nvSpPr>
        <p:spPr bwMode="auto">
          <a:xfrm>
            <a:off x="53451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07" name="Rectangle 52"/>
          <p:cNvSpPr>
            <a:spLocks noChangeArrowheads="1"/>
          </p:cNvSpPr>
          <p:nvPr/>
        </p:nvSpPr>
        <p:spPr bwMode="auto">
          <a:xfrm>
            <a:off x="53546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08" name="Rectangle 53"/>
          <p:cNvSpPr>
            <a:spLocks noChangeArrowheads="1"/>
          </p:cNvSpPr>
          <p:nvPr/>
        </p:nvSpPr>
        <p:spPr bwMode="auto">
          <a:xfrm>
            <a:off x="53451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09" name="Rectangle 54"/>
          <p:cNvSpPr>
            <a:spLocks noChangeArrowheads="1"/>
          </p:cNvSpPr>
          <p:nvPr/>
        </p:nvSpPr>
        <p:spPr bwMode="auto">
          <a:xfrm>
            <a:off x="53451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10" name="Rectangle 55"/>
          <p:cNvSpPr>
            <a:spLocks noChangeArrowheads="1"/>
          </p:cNvSpPr>
          <p:nvPr/>
        </p:nvSpPr>
        <p:spPr bwMode="auto">
          <a:xfrm>
            <a:off x="53451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11" name="Rectangle 56"/>
          <p:cNvSpPr>
            <a:spLocks noChangeArrowheads="1"/>
          </p:cNvSpPr>
          <p:nvPr/>
        </p:nvSpPr>
        <p:spPr bwMode="auto">
          <a:xfrm>
            <a:off x="53451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12" name="Rectangle 57"/>
          <p:cNvSpPr>
            <a:spLocks noChangeArrowheads="1"/>
          </p:cNvSpPr>
          <p:nvPr/>
        </p:nvSpPr>
        <p:spPr bwMode="auto">
          <a:xfrm>
            <a:off x="53451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7513" name="Line 58"/>
          <p:cNvSpPr>
            <a:spLocks noChangeShapeType="1"/>
          </p:cNvSpPr>
          <p:nvPr/>
        </p:nvSpPr>
        <p:spPr bwMode="auto">
          <a:xfrm flipH="1">
            <a:off x="61595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14" name="Rectangle 59"/>
          <p:cNvSpPr>
            <a:spLocks noChangeArrowheads="1"/>
          </p:cNvSpPr>
          <p:nvPr/>
        </p:nvSpPr>
        <p:spPr bwMode="auto">
          <a:xfrm>
            <a:off x="56134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15" name="Rectangle 60"/>
          <p:cNvSpPr>
            <a:spLocks noChangeArrowheads="1"/>
          </p:cNvSpPr>
          <p:nvPr/>
        </p:nvSpPr>
        <p:spPr bwMode="auto">
          <a:xfrm>
            <a:off x="64309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16" name="Rectangle 61"/>
          <p:cNvSpPr>
            <a:spLocks noChangeArrowheads="1"/>
          </p:cNvSpPr>
          <p:nvPr/>
        </p:nvSpPr>
        <p:spPr bwMode="auto">
          <a:xfrm>
            <a:off x="5602288" y="4891088"/>
            <a:ext cx="265112" cy="2587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17" name="Rectangle 62"/>
          <p:cNvSpPr>
            <a:spLocks noChangeArrowheads="1"/>
          </p:cNvSpPr>
          <p:nvPr/>
        </p:nvSpPr>
        <p:spPr bwMode="auto">
          <a:xfrm>
            <a:off x="6416675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9839" name="Rectangle 63"/>
          <p:cNvSpPr>
            <a:spLocks noChangeArrowheads="1"/>
          </p:cNvSpPr>
          <p:nvPr/>
        </p:nvSpPr>
        <p:spPr bwMode="auto">
          <a:xfrm>
            <a:off x="5602288" y="5211763"/>
            <a:ext cx="265112" cy="25876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59840" name="Rectangle 64"/>
          <p:cNvSpPr>
            <a:spLocks noChangeArrowheads="1"/>
          </p:cNvSpPr>
          <p:nvPr/>
        </p:nvSpPr>
        <p:spPr bwMode="auto">
          <a:xfrm>
            <a:off x="6432550" y="5192713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7520" name="Rectangle 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S4</a:t>
            </a:r>
            <a:r>
              <a:rPr lang="en-US" altLang="zh-CN" smtClean="0">
                <a:sym typeface="Wingdings" pitchFamily="2" charset="2"/>
              </a:rPr>
              <a:t>S3</a:t>
            </a:r>
            <a:endParaRPr lang="en-US" altLang="zh-CN" smtClean="0"/>
          </a:p>
        </p:txBody>
      </p:sp>
      <p:sp>
        <p:nvSpPr>
          <p:cNvPr id="459842" name="Text Box 66"/>
          <p:cNvSpPr txBox="1">
            <a:spLocks noChangeArrowheads="1"/>
          </p:cNvSpPr>
          <p:nvPr/>
        </p:nvSpPr>
        <p:spPr bwMode="auto">
          <a:xfrm>
            <a:off x="2982913" y="3046413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S4</a:t>
            </a:r>
          </a:p>
        </p:txBody>
      </p:sp>
      <p:sp>
        <p:nvSpPr>
          <p:cNvPr id="459843" name="Text Box 67"/>
          <p:cNvSpPr txBox="1">
            <a:spLocks noChangeArrowheads="1"/>
          </p:cNvSpPr>
          <p:nvPr/>
        </p:nvSpPr>
        <p:spPr bwMode="auto">
          <a:xfrm>
            <a:off x="5516563" y="2732088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S4</a:t>
            </a:r>
          </a:p>
        </p:txBody>
      </p:sp>
      <p:sp>
        <p:nvSpPr>
          <p:cNvPr id="459844" name="Text Box 68"/>
          <p:cNvSpPr txBox="1">
            <a:spLocks noChangeArrowheads="1"/>
          </p:cNvSpPr>
          <p:nvPr/>
        </p:nvSpPr>
        <p:spPr bwMode="auto">
          <a:xfrm>
            <a:off x="6934200" y="2522538"/>
            <a:ext cx="966788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S3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S4</a:t>
            </a: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5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9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59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5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459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59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59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45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825" grpId="0"/>
      <p:bldP spid="459826" grpId="0"/>
      <p:bldP spid="459839" grpId="0" animBg="1"/>
      <p:bldP spid="459840" grpId="0"/>
      <p:bldP spid="459842" grpId="0" animBg="1"/>
      <p:bldP spid="459842" grpId="1" animBg="1"/>
      <p:bldP spid="459843" grpId="0" animBg="1"/>
      <p:bldP spid="459843" grpId="1" animBg="1"/>
      <p:bldP spid="45984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8E953CE-292A-41FF-A3A6-229FDFC7138E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48488" name="Line 2"/>
          <p:cNvSpPr>
            <a:spLocks noChangeShapeType="1"/>
          </p:cNvSpPr>
          <p:nvPr/>
        </p:nvSpPr>
        <p:spPr bwMode="auto">
          <a:xfrm>
            <a:off x="425450" y="2892425"/>
            <a:ext cx="1847850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89" name="Rectangle 3"/>
          <p:cNvSpPr>
            <a:spLocks noChangeArrowheads="1"/>
          </p:cNvSpPr>
          <p:nvPr/>
        </p:nvSpPr>
        <p:spPr bwMode="auto">
          <a:xfrm>
            <a:off x="2452688" y="3175000"/>
            <a:ext cx="839787" cy="5334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490" name="Rectangle 4"/>
          <p:cNvSpPr>
            <a:spLocks noChangeArrowheads="1"/>
          </p:cNvSpPr>
          <p:nvPr/>
        </p:nvSpPr>
        <p:spPr bwMode="auto">
          <a:xfrm>
            <a:off x="2757488" y="3303588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491" name="Rectangle 5"/>
          <p:cNvSpPr>
            <a:spLocks noChangeArrowheads="1"/>
          </p:cNvSpPr>
          <p:nvPr/>
        </p:nvSpPr>
        <p:spPr bwMode="auto">
          <a:xfrm>
            <a:off x="476250" y="1071563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492" name="Line 6"/>
          <p:cNvSpPr>
            <a:spLocks noChangeShapeType="1"/>
          </p:cNvSpPr>
          <p:nvPr/>
        </p:nvSpPr>
        <p:spPr bwMode="auto">
          <a:xfrm>
            <a:off x="3567113" y="2892425"/>
            <a:ext cx="1846262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3" name="Line 7"/>
          <p:cNvSpPr>
            <a:spLocks noChangeShapeType="1"/>
          </p:cNvSpPr>
          <p:nvPr/>
        </p:nvSpPr>
        <p:spPr bwMode="auto">
          <a:xfrm>
            <a:off x="6654800" y="2892425"/>
            <a:ext cx="1824038" cy="1588"/>
          </a:xfrm>
          <a:prstGeom prst="line">
            <a:avLst/>
          </a:prstGeom>
          <a:noFill/>
          <a:ln w="523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4" name="Line 8"/>
          <p:cNvSpPr>
            <a:spLocks noChangeShapeType="1"/>
          </p:cNvSpPr>
          <p:nvPr/>
        </p:nvSpPr>
        <p:spPr bwMode="auto">
          <a:xfrm>
            <a:off x="604838" y="2120900"/>
            <a:ext cx="1587" cy="798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5" name="Rectangle 9"/>
          <p:cNvSpPr>
            <a:spLocks noChangeArrowheads="1"/>
          </p:cNvSpPr>
          <p:nvPr/>
        </p:nvSpPr>
        <p:spPr bwMode="auto">
          <a:xfrm>
            <a:off x="1733550" y="1071563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496" name="Line 10"/>
          <p:cNvSpPr>
            <a:spLocks noChangeShapeType="1"/>
          </p:cNvSpPr>
          <p:nvPr/>
        </p:nvSpPr>
        <p:spPr bwMode="auto">
          <a:xfrm>
            <a:off x="1862138" y="2120900"/>
            <a:ext cx="1587" cy="7985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497" name="Rectangle 11"/>
          <p:cNvSpPr>
            <a:spLocks noChangeArrowheads="1"/>
          </p:cNvSpPr>
          <p:nvPr/>
        </p:nvSpPr>
        <p:spPr bwMode="auto">
          <a:xfrm>
            <a:off x="5614988" y="3175000"/>
            <a:ext cx="785812" cy="533400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498" name="Rectangle 12"/>
          <p:cNvSpPr>
            <a:spLocks noChangeArrowheads="1"/>
          </p:cNvSpPr>
          <p:nvPr/>
        </p:nvSpPr>
        <p:spPr bwMode="auto">
          <a:xfrm>
            <a:off x="5926138" y="3303588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499" name="Rectangle 13"/>
          <p:cNvSpPr>
            <a:spLocks noChangeArrowheads="1"/>
          </p:cNvSpPr>
          <p:nvPr/>
        </p:nvSpPr>
        <p:spPr bwMode="auto">
          <a:xfrm>
            <a:off x="4292600" y="1077913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0" name="Line 14"/>
          <p:cNvSpPr>
            <a:spLocks noChangeShapeType="1"/>
          </p:cNvSpPr>
          <p:nvPr/>
        </p:nvSpPr>
        <p:spPr bwMode="auto">
          <a:xfrm>
            <a:off x="4422775" y="2127250"/>
            <a:ext cx="1588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1" name="Rectangle 15"/>
          <p:cNvSpPr>
            <a:spLocks noChangeArrowheads="1"/>
          </p:cNvSpPr>
          <p:nvPr/>
        </p:nvSpPr>
        <p:spPr bwMode="auto">
          <a:xfrm>
            <a:off x="6850063" y="107791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2" name="Line 16"/>
          <p:cNvSpPr>
            <a:spLocks noChangeShapeType="1"/>
          </p:cNvSpPr>
          <p:nvPr/>
        </p:nvSpPr>
        <p:spPr bwMode="auto">
          <a:xfrm>
            <a:off x="6981825" y="2127250"/>
            <a:ext cx="1588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3" name="Rectangle 17"/>
          <p:cNvSpPr>
            <a:spLocks noChangeArrowheads="1"/>
          </p:cNvSpPr>
          <p:nvPr/>
        </p:nvSpPr>
        <p:spPr bwMode="auto">
          <a:xfrm>
            <a:off x="8099425" y="1063625"/>
            <a:ext cx="265113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4" name="Line 18"/>
          <p:cNvSpPr>
            <a:spLocks noChangeShapeType="1"/>
          </p:cNvSpPr>
          <p:nvPr/>
        </p:nvSpPr>
        <p:spPr bwMode="auto">
          <a:xfrm>
            <a:off x="8228013" y="2112963"/>
            <a:ext cx="1587" cy="7985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05" name="Rectangle 19"/>
          <p:cNvSpPr>
            <a:spLocks noChangeArrowheads="1"/>
          </p:cNvSpPr>
          <p:nvPr/>
        </p:nvSpPr>
        <p:spPr bwMode="auto">
          <a:xfrm>
            <a:off x="1841500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6" name="Rectangle 20"/>
          <p:cNvSpPr>
            <a:spLocks noChangeArrowheads="1"/>
          </p:cNvSpPr>
          <p:nvPr/>
        </p:nvSpPr>
        <p:spPr bwMode="auto">
          <a:xfrm>
            <a:off x="3357563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7" name="Rectangle 21"/>
          <p:cNvSpPr>
            <a:spLocks noChangeArrowheads="1"/>
          </p:cNvSpPr>
          <p:nvPr/>
        </p:nvSpPr>
        <p:spPr bwMode="auto">
          <a:xfrm>
            <a:off x="4997450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8" name="Rectangle 22"/>
          <p:cNvSpPr>
            <a:spLocks noChangeArrowheads="1"/>
          </p:cNvSpPr>
          <p:nvPr/>
        </p:nvSpPr>
        <p:spPr bwMode="auto">
          <a:xfrm>
            <a:off x="6542088" y="3529013"/>
            <a:ext cx="5778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Port 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09" name="Rectangle 23"/>
          <p:cNvSpPr>
            <a:spLocks noChangeArrowheads="1"/>
          </p:cNvSpPr>
          <p:nvPr/>
        </p:nvSpPr>
        <p:spPr bwMode="auto">
          <a:xfrm>
            <a:off x="725488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10" name="Rectangle 24"/>
          <p:cNvSpPr>
            <a:spLocks noChangeArrowheads="1"/>
          </p:cNvSpPr>
          <p:nvPr/>
        </p:nvSpPr>
        <p:spPr bwMode="auto">
          <a:xfrm>
            <a:off x="4202113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11" name="Rectangle 25"/>
          <p:cNvSpPr>
            <a:spLocks noChangeArrowheads="1"/>
          </p:cNvSpPr>
          <p:nvPr/>
        </p:nvSpPr>
        <p:spPr bwMode="auto">
          <a:xfrm>
            <a:off x="7491413" y="3032125"/>
            <a:ext cx="54133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graphicFrame>
        <p:nvGraphicFramePr>
          <p:cNvPr id="148482" name="Object 26"/>
          <p:cNvGraphicFramePr>
            <a:graphicFrameLocks noChangeAspect="1"/>
          </p:cNvGraphicFramePr>
          <p:nvPr/>
        </p:nvGraphicFramePr>
        <p:xfrm>
          <a:off x="304800" y="1444625"/>
          <a:ext cx="674688" cy="676275"/>
        </p:xfrm>
        <a:graphic>
          <a:graphicData uri="http://schemas.openxmlformats.org/presentationml/2006/ole">
            <p:oleObj spid="_x0000_s148482" name="Clip" r:id="rId4" imgW="942840" imgH="838080" progId="">
              <p:embed/>
            </p:oleObj>
          </a:graphicData>
        </a:graphic>
      </p:graphicFrame>
      <p:graphicFrame>
        <p:nvGraphicFramePr>
          <p:cNvPr id="148483" name="Object 27"/>
          <p:cNvGraphicFramePr>
            <a:graphicFrameLocks noChangeAspect="1"/>
          </p:cNvGraphicFramePr>
          <p:nvPr/>
        </p:nvGraphicFramePr>
        <p:xfrm>
          <a:off x="1558925" y="1444625"/>
          <a:ext cx="673100" cy="676275"/>
        </p:xfrm>
        <a:graphic>
          <a:graphicData uri="http://schemas.openxmlformats.org/presentationml/2006/ole">
            <p:oleObj spid="_x0000_s148483" name="Clip" r:id="rId5" imgW="942840" imgH="838080" progId="">
              <p:embed/>
            </p:oleObj>
          </a:graphicData>
        </a:graphic>
      </p:graphicFrame>
      <p:graphicFrame>
        <p:nvGraphicFramePr>
          <p:cNvPr id="148484" name="Object 28"/>
          <p:cNvGraphicFramePr>
            <a:graphicFrameLocks noChangeAspect="1"/>
          </p:cNvGraphicFramePr>
          <p:nvPr/>
        </p:nvGraphicFramePr>
        <p:xfrm>
          <a:off x="4132263" y="1444625"/>
          <a:ext cx="674687" cy="676275"/>
        </p:xfrm>
        <a:graphic>
          <a:graphicData uri="http://schemas.openxmlformats.org/presentationml/2006/ole">
            <p:oleObj spid="_x0000_s148484" name="Clip" r:id="rId6" imgW="942840" imgH="838080" progId="">
              <p:embed/>
            </p:oleObj>
          </a:graphicData>
        </a:graphic>
      </p:graphicFrame>
      <p:graphicFrame>
        <p:nvGraphicFramePr>
          <p:cNvPr id="148485" name="Object 29"/>
          <p:cNvGraphicFramePr>
            <a:graphicFrameLocks noChangeAspect="1"/>
          </p:cNvGraphicFramePr>
          <p:nvPr/>
        </p:nvGraphicFramePr>
        <p:xfrm>
          <a:off x="6653213" y="1444625"/>
          <a:ext cx="673100" cy="676275"/>
        </p:xfrm>
        <a:graphic>
          <a:graphicData uri="http://schemas.openxmlformats.org/presentationml/2006/ole">
            <p:oleObj spid="_x0000_s148485" name="Clip" r:id="rId7" imgW="942840" imgH="838080" progId="">
              <p:embed/>
            </p:oleObj>
          </a:graphicData>
        </a:graphic>
      </p:graphicFrame>
      <p:graphicFrame>
        <p:nvGraphicFramePr>
          <p:cNvPr id="148486" name="Object 30"/>
          <p:cNvGraphicFramePr>
            <a:graphicFrameLocks noChangeAspect="1"/>
          </p:cNvGraphicFramePr>
          <p:nvPr/>
        </p:nvGraphicFramePr>
        <p:xfrm>
          <a:off x="7878763" y="1444625"/>
          <a:ext cx="674687" cy="676275"/>
        </p:xfrm>
        <a:graphic>
          <a:graphicData uri="http://schemas.openxmlformats.org/presentationml/2006/ole">
            <p:oleObj spid="_x0000_s148486" name="Clip" r:id="rId8" imgW="942840" imgH="838080" progId="">
              <p:embed/>
            </p:oleObj>
          </a:graphicData>
        </a:graphic>
      </p:graphicFrame>
      <p:sp>
        <p:nvSpPr>
          <p:cNvPr id="148512" name="Freeform 31"/>
          <p:cNvSpPr>
            <a:spLocks/>
          </p:cNvSpPr>
          <p:nvPr/>
        </p:nvSpPr>
        <p:spPr bwMode="auto">
          <a:xfrm>
            <a:off x="2117725" y="2903538"/>
            <a:ext cx="336550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8513" name="Freeform 32"/>
          <p:cNvSpPr>
            <a:spLocks/>
          </p:cNvSpPr>
          <p:nvPr/>
        </p:nvSpPr>
        <p:spPr bwMode="auto">
          <a:xfrm>
            <a:off x="5284788" y="2887663"/>
            <a:ext cx="336550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8514" name="Freeform 33"/>
          <p:cNvSpPr>
            <a:spLocks/>
          </p:cNvSpPr>
          <p:nvPr/>
        </p:nvSpPr>
        <p:spPr bwMode="auto">
          <a:xfrm flipH="1">
            <a:off x="3303588" y="2871788"/>
            <a:ext cx="336550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8515" name="Freeform 34"/>
          <p:cNvSpPr>
            <a:spLocks/>
          </p:cNvSpPr>
          <p:nvPr/>
        </p:nvSpPr>
        <p:spPr bwMode="auto">
          <a:xfrm flipH="1">
            <a:off x="6416675" y="2887663"/>
            <a:ext cx="338138" cy="527050"/>
          </a:xfrm>
          <a:custGeom>
            <a:avLst/>
            <a:gdLst>
              <a:gd name="T0" fmla="*/ 2147483647 w 200"/>
              <a:gd name="T1" fmla="*/ 2147483647 h 264"/>
              <a:gd name="T2" fmla="*/ 0 w 200"/>
              <a:gd name="T3" fmla="*/ 2147483647 h 264"/>
              <a:gd name="T4" fmla="*/ 0 w 200"/>
              <a:gd name="T5" fmla="*/ 0 h 264"/>
              <a:gd name="T6" fmla="*/ 0 60000 65536"/>
              <a:gd name="T7" fmla="*/ 0 60000 65536"/>
              <a:gd name="T8" fmla="*/ 0 60000 65536"/>
              <a:gd name="T9" fmla="*/ 0 w 200"/>
              <a:gd name="T10" fmla="*/ 0 h 264"/>
              <a:gd name="T11" fmla="*/ 200 w 200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" h="264">
                <a:moveTo>
                  <a:pt x="200" y="264"/>
                </a:moveTo>
                <a:lnTo>
                  <a:pt x="0" y="264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zh-CN" altLang="en-US"/>
          </a:p>
        </p:txBody>
      </p:sp>
      <p:sp>
        <p:nvSpPr>
          <p:cNvPr id="148516" name="Rectangle 35"/>
          <p:cNvSpPr>
            <a:spLocks noChangeArrowheads="1"/>
          </p:cNvSpPr>
          <p:nvPr/>
        </p:nvSpPr>
        <p:spPr bwMode="auto">
          <a:xfrm>
            <a:off x="20431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17" name="Rectangle 36"/>
          <p:cNvSpPr>
            <a:spLocks noChangeArrowheads="1"/>
          </p:cNvSpPr>
          <p:nvPr/>
        </p:nvSpPr>
        <p:spPr bwMode="auto">
          <a:xfrm>
            <a:off x="20526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18" name="Rectangle 37"/>
          <p:cNvSpPr>
            <a:spLocks noChangeArrowheads="1"/>
          </p:cNvSpPr>
          <p:nvPr/>
        </p:nvSpPr>
        <p:spPr bwMode="auto">
          <a:xfrm>
            <a:off x="20431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19" name="Rectangle 38"/>
          <p:cNvSpPr>
            <a:spLocks noChangeArrowheads="1"/>
          </p:cNvSpPr>
          <p:nvPr/>
        </p:nvSpPr>
        <p:spPr bwMode="auto">
          <a:xfrm>
            <a:off x="20431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20" name="Rectangle 39"/>
          <p:cNvSpPr>
            <a:spLocks noChangeArrowheads="1"/>
          </p:cNvSpPr>
          <p:nvPr/>
        </p:nvSpPr>
        <p:spPr bwMode="auto">
          <a:xfrm>
            <a:off x="20431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21" name="Rectangle 40"/>
          <p:cNvSpPr>
            <a:spLocks noChangeArrowheads="1"/>
          </p:cNvSpPr>
          <p:nvPr/>
        </p:nvSpPr>
        <p:spPr bwMode="auto">
          <a:xfrm>
            <a:off x="20431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22" name="Rectangle 41"/>
          <p:cNvSpPr>
            <a:spLocks noChangeArrowheads="1"/>
          </p:cNvSpPr>
          <p:nvPr/>
        </p:nvSpPr>
        <p:spPr bwMode="auto">
          <a:xfrm>
            <a:off x="20431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23" name="Line 42"/>
          <p:cNvSpPr>
            <a:spLocks noChangeShapeType="1"/>
          </p:cNvSpPr>
          <p:nvPr/>
        </p:nvSpPr>
        <p:spPr bwMode="auto">
          <a:xfrm flipH="1">
            <a:off x="28575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24" name="Rectangle 43"/>
          <p:cNvSpPr>
            <a:spLocks noChangeArrowheads="1"/>
          </p:cNvSpPr>
          <p:nvPr/>
        </p:nvSpPr>
        <p:spPr bwMode="auto">
          <a:xfrm>
            <a:off x="23114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25" name="Rectangle 44"/>
          <p:cNvSpPr>
            <a:spLocks noChangeArrowheads="1"/>
          </p:cNvSpPr>
          <p:nvPr/>
        </p:nvSpPr>
        <p:spPr bwMode="auto">
          <a:xfrm>
            <a:off x="31289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26" name="Rectangle 45"/>
          <p:cNvSpPr>
            <a:spLocks noChangeArrowheads="1"/>
          </p:cNvSpPr>
          <p:nvPr/>
        </p:nvSpPr>
        <p:spPr bwMode="auto">
          <a:xfrm>
            <a:off x="2287588" y="4891088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27" name="Rectangle 46"/>
          <p:cNvSpPr>
            <a:spLocks noChangeArrowheads="1"/>
          </p:cNvSpPr>
          <p:nvPr/>
        </p:nvSpPr>
        <p:spPr bwMode="auto">
          <a:xfrm>
            <a:off x="3114675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28" name="Rectangle 47"/>
          <p:cNvSpPr>
            <a:spLocks noChangeArrowheads="1"/>
          </p:cNvSpPr>
          <p:nvPr/>
        </p:nvSpPr>
        <p:spPr bwMode="auto">
          <a:xfrm>
            <a:off x="2300288" y="521176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29" name="Rectangle 48"/>
          <p:cNvSpPr>
            <a:spLocks noChangeArrowheads="1"/>
          </p:cNvSpPr>
          <p:nvPr/>
        </p:nvSpPr>
        <p:spPr bwMode="auto">
          <a:xfrm>
            <a:off x="3130550" y="5192713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61873" name="Rectangle 49"/>
          <p:cNvSpPr>
            <a:spLocks noChangeArrowheads="1"/>
          </p:cNvSpPr>
          <p:nvPr/>
        </p:nvSpPr>
        <p:spPr bwMode="auto">
          <a:xfrm>
            <a:off x="2300288" y="550386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461874" name="Rectangle 50"/>
          <p:cNvSpPr>
            <a:spLocks noChangeArrowheads="1"/>
          </p:cNvSpPr>
          <p:nvPr/>
        </p:nvSpPr>
        <p:spPr bwMode="auto">
          <a:xfrm>
            <a:off x="3130550" y="5484813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32" name="Rectangle 52"/>
          <p:cNvSpPr>
            <a:spLocks noChangeArrowheads="1"/>
          </p:cNvSpPr>
          <p:nvPr/>
        </p:nvSpPr>
        <p:spPr bwMode="auto">
          <a:xfrm>
            <a:off x="5205413" y="4168775"/>
            <a:ext cx="1546225" cy="438150"/>
          </a:xfrm>
          <a:prstGeom prst="rect">
            <a:avLst/>
          </a:prstGeom>
          <a:solidFill>
            <a:srgbClr val="B1CCCB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3" name="Rectangle 53"/>
          <p:cNvSpPr>
            <a:spLocks noChangeArrowheads="1"/>
          </p:cNvSpPr>
          <p:nvPr/>
        </p:nvSpPr>
        <p:spPr bwMode="auto">
          <a:xfrm>
            <a:off x="5214938" y="4260850"/>
            <a:ext cx="13716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1700">
                <a:solidFill>
                  <a:srgbClr val="000000"/>
                </a:solidFill>
              </a:rPr>
              <a:t>Address   Port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34" name="Rectangle 54"/>
          <p:cNvSpPr>
            <a:spLocks noChangeArrowheads="1"/>
          </p:cNvSpPr>
          <p:nvPr/>
        </p:nvSpPr>
        <p:spPr bwMode="auto">
          <a:xfrm>
            <a:off x="5205413" y="4586288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5" name="Rectangle 55"/>
          <p:cNvSpPr>
            <a:spLocks noChangeArrowheads="1"/>
          </p:cNvSpPr>
          <p:nvPr/>
        </p:nvSpPr>
        <p:spPr bwMode="auto">
          <a:xfrm>
            <a:off x="5205413" y="4883150"/>
            <a:ext cx="1546225" cy="301625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6" name="Rectangle 56"/>
          <p:cNvSpPr>
            <a:spLocks noChangeArrowheads="1"/>
          </p:cNvSpPr>
          <p:nvPr/>
        </p:nvSpPr>
        <p:spPr bwMode="auto">
          <a:xfrm>
            <a:off x="5205413" y="5183188"/>
            <a:ext cx="1546225" cy="30003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7" name="Rectangle 57"/>
          <p:cNvSpPr>
            <a:spLocks noChangeArrowheads="1"/>
          </p:cNvSpPr>
          <p:nvPr/>
        </p:nvSpPr>
        <p:spPr bwMode="auto">
          <a:xfrm>
            <a:off x="5205413" y="5481638"/>
            <a:ext cx="1546225" cy="298450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8" name="Rectangle 58"/>
          <p:cNvSpPr>
            <a:spLocks noChangeArrowheads="1"/>
          </p:cNvSpPr>
          <p:nvPr/>
        </p:nvSpPr>
        <p:spPr bwMode="auto">
          <a:xfrm>
            <a:off x="5205413" y="5778500"/>
            <a:ext cx="1546225" cy="300038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8539" name="Line 59"/>
          <p:cNvSpPr>
            <a:spLocks noChangeShapeType="1"/>
          </p:cNvSpPr>
          <p:nvPr/>
        </p:nvSpPr>
        <p:spPr bwMode="auto">
          <a:xfrm flipH="1">
            <a:off x="6019800" y="4160838"/>
            <a:ext cx="11113" cy="19351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40" name="Rectangle 60"/>
          <p:cNvSpPr>
            <a:spLocks noChangeArrowheads="1"/>
          </p:cNvSpPr>
          <p:nvPr/>
        </p:nvSpPr>
        <p:spPr bwMode="auto">
          <a:xfrm>
            <a:off x="5473700" y="4624388"/>
            <a:ext cx="265113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1" name="Rectangle 61"/>
          <p:cNvSpPr>
            <a:spLocks noChangeArrowheads="1"/>
          </p:cNvSpPr>
          <p:nvPr/>
        </p:nvSpPr>
        <p:spPr bwMode="auto">
          <a:xfrm>
            <a:off x="6291263" y="46243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2" name="Rectangle 62"/>
          <p:cNvSpPr>
            <a:spLocks noChangeArrowheads="1"/>
          </p:cNvSpPr>
          <p:nvPr/>
        </p:nvSpPr>
        <p:spPr bwMode="auto">
          <a:xfrm>
            <a:off x="5449888" y="4891088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3" name="Rectangle 63"/>
          <p:cNvSpPr>
            <a:spLocks noChangeArrowheads="1"/>
          </p:cNvSpPr>
          <p:nvPr/>
        </p:nvSpPr>
        <p:spPr bwMode="auto">
          <a:xfrm>
            <a:off x="6276975" y="4891088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4" name="Rectangle 64"/>
          <p:cNvSpPr>
            <a:spLocks noChangeArrowheads="1"/>
          </p:cNvSpPr>
          <p:nvPr/>
        </p:nvSpPr>
        <p:spPr bwMode="auto">
          <a:xfrm>
            <a:off x="5462588" y="5211763"/>
            <a:ext cx="265112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S4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5" name="Rectangle 65"/>
          <p:cNvSpPr>
            <a:spLocks noChangeArrowheads="1"/>
          </p:cNvSpPr>
          <p:nvPr/>
        </p:nvSpPr>
        <p:spPr bwMode="auto">
          <a:xfrm>
            <a:off x="6292850" y="5192713"/>
            <a:ext cx="12065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148546" name="Rectangle 6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S2</a:t>
            </a:r>
            <a:r>
              <a:rPr lang="en-US" altLang="zh-CN" smtClean="0">
                <a:sym typeface="Wingdings" pitchFamily="2" charset="2"/>
              </a:rPr>
              <a:t>S1</a:t>
            </a:r>
            <a:endParaRPr lang="en-US" altLang="zh-CN" smtClean="0"/>
          </a:p>
        </p:txBody>
      </p:sp>
      <p:sp>
        <p:nvSpPr>
          <p:cNvPr id="461891" name="Text Box 67"/>
          <p:cNvSpPr txBox="1">
            <a:spLocks noChangeArrowheads="1"/>
          </p:cNvSpPr>
          <p:nvPr/>
        </p:nvSpPr>
        <p:spPr bwMode="auto">
          <a:xfrm>
            <a:off x="792163" y="2436813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S2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S1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61892" name="Text Box 68"/>
          <p:cNvSpPr txBox="1">
            <a:spLocks noChangeArrowheads="1"/>
          </p:cNvSpPr>
          <p:nvPr/>
        </p:nvSpPr>
        <p:spPr bwMode="auto">
          <a:xfrm>
            <a:off x="1744663" y="3008313"/>
            <a:ext cx="966787" cy="366712"/>
          </a:xfrm>
          <a:prstGeom prst="rect">
            <a:avLst/>
          </a:prstGeom>
          <a:solidFill>
            <a:schemeClr val="hlink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S2</a:t>
            </a:r>
            <a:r>
              <a:rPr lang="en-US" altLang="zh-CN">
                <a:solidFill>
                  <a:srgbClr val="000000"/>
                </a:solidFill>
                <a:sym typeface="Wingdings" pitchFamily="2" charset="2"/>
              </a:rPr>
              <a:t>S1</a:t>
            </a: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61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6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6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461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73" grpId="0"/>
      <p:bldP spid="461874" grpId="0"/>
      <p:bldP spid="461891" grpId="0" animBg="1"/>
      <p:bldP spid="461892" grpId="0" animBg="1"/>
      <p:bldP spid="461892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E4BD28-186E-44CA-8937-3AC1F11F5A31}" type="slidenum">
              <a:rPr lang="en-US" altLang="zh-CN" smtClean="0">
                <a:solidFill>
                  <a:schemeClr val="tx1"/>
                </a:solidFill>
              </a:rPr>
              <a:pPr/>
              <a:t>108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Spanning Tree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dirty="0" smtClean="0"/>
              <a:t>Address learning works for </a:t>
            </a:r>
            <a:r>
              <a:rPr lang="en-US" altLang="zh-CN" dirty="0" smtClean="0">
                <a:solidFill>
                  <a:schemeClr val="hlink"/>
                </a:solidFill>
              </a:rPr>
              <a:t>tree layout</a:t>
            </a:r>
          </a:p>
          <a:p>
            <a:pPr lvl="1" eaLnBrk="1" hangingPunct="1">
              <a:defRPr/>
            </a:pPr>
            <a:r>
              <a:rPr lang="en-US" altLang="zh-CN" dirty="0" smtClean="0"/>
              <a:t>i.e. no closed loops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Spanning tree</a:t>
            </a:r>
          </a:p>
          <a:p>
            <a:pPr lvl="1" eaLnBrk="1" hangingPunct="1">
              <a:defRPr/>
            </a:pPr>
            <a:r>
              <a:rPr lang="en-US" altLang="zh-CN" dirty="0" smtClean="0"/>
              <a:t>A tree that maintains connectivity but contains no loops for any connected graph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Each bridge assigned </a:t>
            </a:r>
            <a:r>
              <a:rPr lang="en-US" altLang="zh-CN" dirty="0" smtClean="0">
                <a:solidFill>
                  <a:srgbClr val="0000FF"/>
                </a:solidFill>
              </a:rPr>
              <a:t>unique identifier</a:t>
            </a:r>
          </a:p>
          <a:p>
            <a:pPr eaLnBrk="1" hangingPunct="1">
              <a:defRPr/>
            </a:pPr>
            <a:r>
              <a:rPr lang="en-US" altLang="zh-CN" dirty="0" smtClean="0"/>
              <a:t>Exchange between bridges to establish spanning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768B8E-B0F0-4BEF-BBB0-99D1D1D08775}" type="slidenum">
              <a:rPr lang="en-US" altLang="zh-CN" smtClean="0">
                <a:solidFill>
                  <a:schemeClr val="tx1"/>
                </a:solidFill>
              </a:rPr>
              <a:pPr/>
              <a:t>109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Loop of Bridges</a:t>
            </a:r>
          </a:p>
        </p:txBody>
      </p:sp>
      <p:pic>
        <p:nvPicPr>
          <p:cNvPr id="25600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106"/>
          <a:stretch>
            <a:fillRect/>
          </a:stretch>
        </p:blipFill>
        <p:spPr bwMode="auto">
          <a:xfrm>
            <a:off x="1219200" y="1358900"/>
            <a:ext cx="6089650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5487988" y="1604963"/>
            <a:ext cx="32607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>
                <a:latin typeface="Tahoma" pitchFamily="34" charset="0"/>
              </a:rPr>
              <a:t>Bridge </a:t>
            </a:r>
            <a:r>
              <a:rPr lang="en-US" altLang="zh-CN">
                <a:solidFill>
                  <a:schemeClr val="hlink"/>
                </a:solidFill>
                <a:latin typeface="Comic Sans MS" pitchFamily="66" charset="0"/>
              </a:rPr>
              <a:t>a, b</a:t>
            </a:r>
            <a:r>
              <a:rPr lang="en-US" altLang="zh-CN">
                <a:latin typeface="Tahoma" pitchFamily="34" charset="0"/>
              </a:rPr>
              <a:t> not know where Station </a:t>
            </a:r>
            <a:r>
              <a:rPr lang="en-US" altLang="zh-CN">
                <a:solidFill>
                  <a:schemeClr val="folHlink"/>
                </a:solidFill>
                <a:latin typeface="Comic Sans MS" pitchFamily="66" charset="0"/>
              </a:rPr>
              <a:t>B</a:t>
            </a:r>
            <a:r>
              <a:rPr lang="en-US" altLang="zh-CN">
                <a:latin typeface="Tahoma" pitchFamily="34" charset="0"/>
              </a:rPr>
              <a:t> 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Flow Control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Ensuring the sender not </a:t>
            </a:r>
            <a:r>
              <a:rPr lang="en-US" altLang="en-US" smtClean="0">
                <a:solidFill>
                  <a:srgbClr val="FF0000"/>
                </a:solidFill>
              </a:rPr>
              <a:t>overwhelm the receiver</a:t>
            </a:r>
          </a:p>
          <a:p>
            <a:pPr lvl="1"/>
            <a:r>
              <a:rPr lang="en-US" altLang="en-US" smtClean="0"/>
              <a:t>Preventing buffer overflow</a:t>
            </a:r>
          </a:p>
          <a:p>
            <a:pPr lvl="2"/>
            <a:endParaRPr lang="en-US" altLang="en-US" smtClean="0"/>
          </a:p>
          <a:p>
            <a:r>
              <a:rPr lang="en-US" altLang="zh-CN" smtClean="0"/>
              <a:t>Methods</a:t>
            </a:r>
          </a:p>
          <a:p>
            <a:pPr lvl="1"/>
            <a:r>
              <a:rPr lang="en-US" altLang="zh-CN" smtClean="0"/>
              <a:t>Stop and Wait</a:t>
            </a:r>
          </a:p>
          <a:p>
            <a:pPr lvl="1"/>
            <a:r>
              <a:rPr lang="en-US" altLang="zh-CN" smtClean="0"/>
              <a:t>Sliding window</a:t>
            </a:r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10C635-6008-4A01-98FF-FBEB7BA722F2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5A34D0-25B1-4300-8374-19A4EBF96754}" type="slidenum">
              <a:rPr lang="en-US" altLang="zh-CN" smtClean="0">
                <a:solidFill>
                  <a:schemeClr val="tx1"/>
                </a:solidFill>
              </a:rPr>
              <a:pPr/>
              <a:t>110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Algorithm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Select </a:t>
            </a:r>
            <a:r>
              <a:rPr lang="en-US" altLang="zh-CN" sz="2400" dirty="0" smtClean="0">
                <a:solidFill>
                  <a:schemeClr val="hlink"/>
                </a:solidFill>
              </a:rPr>
              <a:t>a root bridge</a:t>
            </a:r>
            <a:r>
              <a:rPr lang="en-US" altLang="zh-CN" sz="2400" dirty="0" smtClean="0"/>
              <a:t> among all the bridges 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>
                <a:latin typeface="Comic Sans MS" pitchFamily="66" charset="0"/>
              </a:rPr>
              <a:t>Root bridge</a:t>
            </a:r>
            <a:r>
              <a:rPr lang="en-US" altLang="zh-CN" sz="2000" dirty="0" smtClean="0"/>
              <a:t> = the lowest bridge ID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2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Determine the </a:t>
            </a:r>
            <a:r>
              <a:rPr lang="en-US" altLang="zh-CN" sz="2400" dirty="0" smtClean="0">
                <a:solidFill>
                  <a:schemeClr val="folHlink"/>
                </a:solidFill>
              </a:rPr>
              <a:t>root port</a:t>
            </a:r>
            <a:r>
              <a:rPr lang="en-US" altLang="zh-CN" sz="2400" dirty="0" smtClean="0"/>
              <a:t> for each bridge except the </a:t>
            </a:r>
            <a:r>
              <a:rPr lang="en-US" altLang="zh-CN" sz="2400" dirty="0" smtClean="0">
                <a:latin typeface="Comic Sans MS" pitchFamily="66" charset="0"/>
              </a:rPr>
              <a:t>root bridge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>
                <a:latin typeface="Comic Sans MS" pitchFamily="66" charset="0"/>
              </a:rPr>
              <a:t>Root port</a:t>
            </a:r>
            <a:r>
              <a:rPr lang="en-US" altLang="zh-CN" sz="2000" dirty="0" smtClean="0"/>
              <a:t> = port with the least-cost path to the </a:t>
            </a:r>
            <a:r>
              <a:rPr lang="en-US" altLang="zh-CN" sz="2000" dirty="0" smtClean="0">
                <a:latin typeface="Comic Sans MS" pitchFamily="66" charset="0"/>
              </a:rPr>
              <a:t>root bridge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200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Select a </a:t>
            </a:r>
            <a:r>
              <a:rPr lang="en-US" altLang="zh-CN" sz="2400" dirty="0" smtClean="0">
                <a:solidFill>
                  <a:schemeClr val="folHlink"/>
                </a:solidFill>
              </a:rPr>
              <a:t>designated bridge</a:t>
            </a:r>
            <a:r>
              <a:rPr lang="en-US" altLang="zh-CN" sz="2400" dirty="0" smtClean="0"/>
              <a:t> for each LAN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>
                <a:latin typeface="Comic Sans MS" pitchFamily="66" charset="0"/>
              </a:rPr>
              <a:t>Designated bridge</a:t>
            </a:r>
            <a:r>
              <a:rPr lang="en-US" altLang="zh-CN" sz="2000" dirty="0" smtClean="0"/>
              <a:t> = bridge with the least-cost path from the LAN to the </a:t>
            </a:r>
            <a:r>
              <a:rPr lang="en-US" altLang="zh-CN" sz="2000" dirty="0" smtClean="0">
                <a:latin typeface="Comic Sans MS" pitchFamily="66" charset="0"/>
              </a:rPr>
              <a:t>root bridge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chemeClr val="folHlink"/>
                </a:solidFill>
              </a:rPr>
              <a:t>Designated port</a:t>
            </a:r>
            <a:r>
              <a:rPr lang="en-US" altLang="zh-CN" sz="2400" dirty="0" smtClean="0"/>
              <a:t> connects the LAN with the </a:t>
            </a:r>
            <a:r>
              <a:rPr lang="en-US" altLang="zh-CN" sz="2400" dirty="0" smtClean="0">
                <a:latin typeface="Comic Sans MS" pitchFamily="66" charset="0"/>
              </a:rPr>
              <a:t>designated bridge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2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All </a:t>
            </a:r>
            <a:r>
              <a:rPr lang="en-US" altLang="zh-CN" sz="2400" dirty="0" smtClean="0">
                <a:latin typeface="Comic Sans MS" pitchFamily="66" charset="0"/>
              </a:rPr>
              <a:t>root ports</a:t>
            </a:r>
            <a:r>
              <a:rPr lang="en-US" altLang="zh-CN" sz="2400" dirty="0" smtClean="0"/>
              <a:t> and all </a:t>
            </a:r>
            <a:r>
              <a:rPr lang="en-US" altLang="zh-CN" sz="2400" dirty="0" smtClean="0">
                <a:latin typeface="Comic Sans MS" pitchFamily="66" charset="0"/>
              </a:rPr>
              <a:t>designated ports</a:t>
            </a:r>
            <a:r>
              <a:rPr lang="en-US" altLang="zh-CN" sz="2400" dirty="0" smtClean="0"/>
              <a:t> are placed into a </a:t>
            </a:r>
            <a:r>
              <a:rPr lang="en-US" altLang="zh-CN" sz="2400" dirty="0" smtClean="0">
                <a:solidFill>
                  <a:schemeClr val="hlink"/>
                </a:solidFill>
                <a:latin typeface="Comic Sans MS" pitchFamily="66" charset="0"/>
              </a:rPr>
              <a:t>forwarding</a:t>
            </a:r>
            <a:r>
              <a:rPr lang="en-US" altLang="zh-CN" sz="2400" dirty="0" smtClean="0"/>
              <a:t> state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The other ports are placed into a </a:t>
            </a:r>
            <a:r>
              <a:rPr lang="en-US" altLang="zh-CN" sz="2400" dirty="0" smtClean="0">
                <a:solidFill>
                  <a:schemeClr val="hlink"/>
                </a:solidFill>
                <a:latin typeface="Comic Sans MS" pitchFamily="66" charset="0"/>
              </a:rPr>
              <a:t>blocking</a:t>
            </a:r>
            <a:r>
              <a:rPr lang="en-US" altLang="zh-CN" sz="2400" dirty="0" smtClean="0"/>
              <a:t>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3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3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3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3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B3D893-EABF-434E-BA43-CE5387B35311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882650" y="1839913"/>
            <a:ext cx="547688" cy="541337"/>
          </a:xfrm>
          <a:prstGeom prst="rect">
            <a:avLst/>
          </a:prstGeom>
          <a:solidFill>
            <a:schemeClr val="accent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75" name="Line 3"/>
          <p:cNvSpPr>
            <a:spLocks noChangeShapeType="1"/>
          </p:cNvSpPr>
          <p:nvPr/>
        </p:nvSpPr>
        <p:spPr bwMode="auto">
          <a:xfrm>
            <a:off x="833438" y="2968625"/>
            <a:ext cx="1998662" cy="1588"/>
          </a:xfrm>
          <a:prstGeom prst="line">
            <a:avLst/>
          </a:prstGeom>
          <a:noFill/>
          <a:ln w="603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076" name="Line 4"/>
          <p:cNvSpPr>
            <a:spLocks noChangeShapeType="1"/>
          </p:cNvSpPr>
          <p:nvPr/>
        </p:nvSpPr>
        <p:spPr bwMode="auto">
          <a:xfrm>
            <a:off x="852488" y="4495800"/>
            <a:ext cx="3367087" cy="1588"/>
          </a:xfrm>
          <a:prstGeom prst="line">
            <a:avLst/>
          </a:prstGeom>
          <a:noFill/>
          <a:ln w="60325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077" name="Rectangle 5"/>
          <p:cNvSpPr>
            <a:spLocks noChangeArrowheads="1"/>
          </p:cNvSpPr>
          <p:nvPr/>
        </p:nvSpPr>
        <p:spPr bwMode="auto">
          <a:xfrm>
            <a:off x="1522413" y="1038225"/>
            <a:ext cx="604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78" name="Rectangle 6"/>
          <p:cNvSpPr>
            <a:spLocks noChangeArrowheads="1"/>
          </p:cNvSpPr>
          <p:nvPr/>
        </p:nvSpPr>
        <p:spPr bwMode="auto">
          <a:xfrm>
            <a:off x="717550" y="3046413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79" name="Rectangle 7"/>
          <p:cNvSpPr>
            <a:spLocks noChangeArrowheads="1"/>
          </p:cNvSpPr>
          <p:nvPr/>
        </p:nvSpPr>
        <p:spPr bwMode="auto">
          <a:xfrm>
            <a:off x="1168400" y="4556125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80" name="Rectangle 8"/>
          <p:cNvSpPr>
            <a:spLocks noChangeArrowheads="1"/>
          </p:cNvSpPr>
          <p:nvPr/>
        </p:nvSpPr>
        <p:spPr bwMode="auto">
          <a:xfrm>
            <a:off x="1054100" y="1984375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81" name="Rectangle 9"/>
          <p:cNvSpPr>
            <a:spLocks noChangeArrowheads="1"/>
          </p:cNvSpPr>
          <p:nvPr/>
        </p:nvSpPr>
        <p:spPr bwMode="auto">
          <a:xfrm>
            <a:off x="2146300" y="1851025"/>
            <a:ext cx="547688" cy="541338"/>
          </a:xfrm>
          <a:prstGeom prst="rect">
            <a:avLst/>
          </a:prstGeom>
          <a:solidFill>
            <a:schemeClr val="folHlink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82" name="Rectangle 10"/>
          <p:cNvSpPr>
            <a:spLocks noChangeArrowheads="1"/>
          </p:cNvSpPr>
          <p:nvPr/>
        </p:nvSpPr>
        <p:spPr bwMode="auto">
          <a:xfrm>
            <a:off x="2317750" y="1995488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83" name="Rectangle 11"/>
          <p:cNvSpPr>
            <a:spLocks noChangeArrowheads="1"/>
          </p:cNvSpPr>
          <p:nvPr/>
        </p:nvSpPr>
        <p:spPr bwMode="auto">
          <a:xfrm>
            <a:off x="3529013" y="2514600"/>
            <a:ext cx="546100" cy="539750"/>
          </a:xfrm>
          <a:prstGeom prst="rect">
            <a:avLst/>
          </a:prstGeom>
          <a:solidFill>
            <a:srgbClr val="0066CC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84" name="Rectangle 12"/>
          <p:cNvSpPr>
            <a:spLocks noChangeArrowheads="1"/>
          </p:cNvSpPr>
          <p:nvPr/>
        </p:nvSpPr>
        <p:spPr bwMode="auto">
          <a:xfrm>
            <a:off x="3698875" y="26590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85" name="Line 13"/>
          <p:cNvSpPr>
            <a:spLocks noChangeShapeType="1"/>
          </p:cNvSpPr>
          <p:nvPr/>
        </p:nvSpPr>
        <p:spPr bwMode="auto">
          <a:xfrm>
            <a:off x="781050" y="1320800"/>
            <a:ext cx="3713163" cy="1588"/>
          </a:xfrm>
          <a:prstGeom prst="line">
            <a:avLst/>
          </a:prstGeom>
          <a:noFill/>
          <a:ln w="603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086" name="Line 14"/>
          <p:cNvSpPr>
            <a:spLocks noChangeShapeType="1"/>
          </p:cNvSpPr>
          <p:nvPr/>
        </p:nvSpPr>
        <p:spPr bwMode="auto">
          <a:xfrm>
            <a:off x="1236663" y="5886450"/>
            <a:ext cx="4427537" cy="1588"/>
          </a:xfrm>
          <a:prstGeom prst="line">
            <a:avLst/>
          </a:prstGeom>
          <a:noFill/>
          <a:ln w="603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087" name="Rectangle 15"/>
          <p:cNvSpPr>
            <a:spLocks noChangeArrowheads="1"/>
          </p:cNvSpPr>
          <p:nvPr/>
        </p:nvSpPr>
        <p:spPr bwMode="auto">
          <a:xfrm>
            <a:off x="5218113" y="4064000"/>
            <a:ext cx="14287" cy="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88" name="Rectangle 16"/>
          <p:cNvSpPr>
            <a:spLocks noChangeArrowheads="1"/>
          </p:cNvSpPr>
          <p:nvPr/>
        </p:nvSpPr>
        <p:spPr bwMode="auto">
          <a:xfrm>
            <a:off x="1579563" y="3478213"/>
            <a:ext cx="547687" cy="541337"/>
          </a:xfrm>
          <a:prstGeom prst="rect">
            <a:avLst/>
          </a:prstGeom>
          <a:solidFill>
            <a:srgbClr val="00CC66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89" name="Rectangle 17"/>
          <p:cNvSpPr>
            <a:spLocks noChangeArrowheads="1"/>
          </p:cNvSpPr>
          <p:nvPr/>
        </p:nvSpPr>
        <p:spPr bwMode="auto">
          <a:xfrm>
            <a:off x="1751013" y="36242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0" name="Rectangle 18"/>
          <p:cNvSpPr>
            <a:spLocks noChangeArrowheads="1"/>
          </p:cNvSpPr>
          <p:nvPr/>
        </p:nvSpPr>
        <p:spPr bwMode="auto">
          <a:xfrm>
            <a:off x="2395538" y="4929188"/>
            <a:ext cx="547687" cy="541337"/>
          </a:xfrm>
          <a:prstGeom prst="rect">
            <a:avLst/>
          </a:prstGeom>
          <a:solidFill>
            <a:srgbClr val="99FF33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9091" name="Rectangle 19"/>
          <p:cNvSpPr>
            <a:spLocks noChangeArrowheads="1"/>
          </p:cNvSpPr>
          <p:nvPr/>
        </p:nvSpPr>
        <p:spPr bwMode="auto">
          <a:xfrm>
            <a:off x="2566988" y="5073650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2" name="Rectangle 20"/>
          <p:cNvSpPr>
            <a:spLocks noChangeArrowheads="1"/>
          </p:cNvSpPr>
          <p:nvPr/>
        </p:nvSpPr>
        <p:spPr bwMode="auto">
          <a:xfrm>
            <a:off x="2962275" y="5930900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3" name="Rectangle 21"/>
          <p:cNvSpPr>
            <a:spLocks noChangeArrowheads="1"/>
          </p:cNvSpPr>
          <p:nvPr/>
        </p:nvSpPr>
        <p:spPr bwMode="auto">
          <a:xfrm>
            <a:off x="1217613" y="14747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4" name="Rectangle 22"/>
          <p:cNvSpPr>
            <a:spLocks noChangeArrowheads="1"/>
          </p:cNvSpPr>
          <p:nvPr/>
        </p:nvSpPr>
        <p:spPr bwMode="auto">
          <a:xfrm>
            <a:off x="1233488" y="24653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5" name="Rectangle 23"/>
          <p:cNvSpPr>
            <a:spLocks noChangeArrowheads="1"/>
          </p:cNvSpPr>
          <p:nvPr/>
        </p:nvSpPr>
        <p:spPr bwMode="auto">
          <a:xfrm>
            <a:off x="2479675" y="14747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6" name="Rectangle 24"/>
          <p:cNvSpPr>
            <a:spLocks noChangeArrowheads="1"/>
          </p:cNvSpPr>
          <p:nvPr/>
        </p:nvSpPr>
        <p:spPr bwMode="auto">
          <a:xfrm>
            <a:off x="1911350" y="31511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7" name="Rectangle 25"/>
          <p:cNvSpPr>
            <a:spLocks noChangeArrowheads="1"/>
          </p:cNvSpPr>
          <p:nvPr/>
        </p:nvSpPr>
        <p:spPr bwMode="auto">
          <a:xfrm>
            <a:off x="3852863" y="2209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8" name="Rectangle 26"/>
          <p:cNvSpPr>
            <a:spLocks noChangeArrowheads="1"/>
          </p:cNvSpPr>
          <p:nvPr/>
        </p:nvSpPr>
        <p:spPr bwMode="auto">
          <a:xfrm>
            <a:off x="2736850" y="46291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099" name="Rectangle 27"/>
          <p:cNvSpPr>
            <a:spLocks noChangeArrowheads="1"/>
          </p:cNvSpPr>
          <p:nvPr/>
        </p:nvSpPr>
        <p:spPr bwMode="auto">
          <a:xfrm>
            <a:off x="2497138" y="2463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100" name="Rectangle 28"/>
          <p:cNvSpPr>
            <a:spLocks noChangeArrowheads="1"/>
          </p:cNvSpPr>
          <p:nvPr/>
        </p:nvSpPr>
        <p:spPr bwMode="auto">
          <a:xfrm>
            <a:off x="1912938" y="40767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101" name="Rectangle 29"/>
          <p:cNvSpPr>
            <a:spLocks noChangeArrowheads="1"/>
          </p:cNvSpPr>
          <p:nvPr/>
        </p:nvSpPr>
        <p:spPr bwMode="auto">
          <a:xfrm>
            <a:off x="2754313" y="5502275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102" name="Rectangle 30"/>
          <p:cNvSpPr>
            <a:spLocks noChangeArrowheads="1"/>
          </p:cNvSpPr>
          <p:nvPr/>
        </p:nvSpPr>
        <p:spPr bwMode="auto">
          <a:xfrm>
            <a:off x="3870325" y="313213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103" name="Rectangle 31"/>
          <p:cNvSpPr>
            <a:spLocks noChangeArrowheads="1"/>
          </p:cNvSpPr>
          <p:nvPr/>
        </p:nvSpPr>
        <p:spPr bwMode="auto">
          <a:xfrm>
            <a:off x="4213225" y="24955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(3)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59104" name="Freeform 32"/>
          <p:cNvSpPr>
            <a:spLocks/>
          </p:cNvSpPr>
          <p:nvPr/>
        </p:nvSpPr>
        <p:spPr bwMode="auto">
          <a:xfrm>
            <a:off x="4087813" y="2789238"/>
            <a:ext cx="531812" cy="3046412"/>
          </a:xfrm>
          <a:custGeom>
            <a:avLst/>
            <a:gdLst>
              <a:gd name="T0" fmla="*/ 0 w 335"/>
              <a:gd name="T1" fmla="*/ 0 h 1919"/>
              <a:gd name="T2" fmla="*/ 2147483647 w 335"/>
              <a:gd name="T3" fmla="*/ 0 h 1919"/>
              <a:gd name="T4" fmla="*/ 2147483647 w 335"/>
              <a:gd name="T5" fmla="*/ 2147483647 h 1919"/>
              <a:gd name="T6" fmla="*/ 0 60000 65536"/>
              <a:gd name="T7" fmla="*/ 0 60000 65536"/>
              <a:gd name="T8" fmla="*/ 0 60000 65536"/>
              <a:gd name="T9" fmla="*/ 0 w 335"/>
              <a:gd name="T10" fmla="*/ 0 h 1919"/>
              <a:gd name="T11" fmla="*/ 335 w 335"/>
              <a:gd name="T12" fmla="*/ 1919 h 19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919">
                <a:moveTo>
                  <a:pt x="0" y="0"/>
                </a:moveTo>
                <a:lnTo>
                  <a:pt x="335" y="0"/>
                </a:lnTo>
                <a:lnTo>
                  <a:pt x="335" y="1919"/>
                </a:lnTo>
              </a:path>
            </a:pathLst>
          </a:cu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05" name="Line 33"/>
          <p:cNvSpPr>
            <a:spLocks noChangeShapeType="1"/>
          </p:cNvSpPr>
          <p:nvPr/>
        </p:nvSpPr>
        <p:spPr bwMode="auto">
          <a:xfrm flipV="1">
            <a:off x="3805238" y="1368425"/>
            <a:ext cx="1587" cy="11461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06" name="Line 34"/>
          <p:cNvSpPr>
            <a:spLocks noChangeShapeType="1"/>
          </p:cNvSpPr>
          <p:nvPr/>
        </p:nvSpPr>
        <p:spPr bwMode="auto">
          <a:xfrm>
            <a:off x="3805238" y="3067050"/>
            <a:ext cx="1587" cy="1395413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07" name="Line 35"/>
          <p:cNvSpPr>
            <a:spLocks noChangeShapeType="1"/>
          </p:cNvSpPr>
          <p:nvPr/>
        </p:nvSpPr>
        <p:spPr bwMode="auto">
          <a:xfrm flipV="1">
            <a:off x="1852613" y="29845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08" name="Line 36"/>
          <p:cNvSpPr>
            <a:spLocks noChangeShapeType="1"/>
          </p:cNvSpPr>
          <p:nvPr/>
        </p:nvSpPr>
        <p:spPr bwMode="auto">
          <a:xfrm flipV="1">
            <a:off x="2667000" y="44973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09" name="Line 37"/>
          <p:cNvSpPr>
            <a:spLocks noChangeShapeType="1"/>
          </p:cNvSpPr>
          <p:nvPr/>
        </p:nvSpPr>
        <p:spPr bwMode="auto">
          <a:xfrm flipV="1">
            <a:off x="1171575" y="1355725"/>
            <a:ext cx="1588" cy="5016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10" name="Line 38"/>
          <p:cNvSpPr>
            <a:spLocks noChangeShapeType="1"/>
          </p:cNvSpPr>
          <p:nvPr/>
        </p:nvSpPr>
        <p:spPr bwMode="auto">
          <a:xfrm flipV="1">
            <a:off x="2400300" y="1355725"/>
            <a:ext cx="1588" cy="4857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11" name="Line 39"/>
          <p:cNvSpPr>
            <a:spLocks noChangeShapeType="1"/>
          </p:cNvSpPr>
          <p:nvPr/>
        </p:nvSpPr>
        <p:spPr bwMode="auto">
          <a:xfrm flipV="1">
            <a:off x="1839913" y="40132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12" name="Line 40"/>
          <p:cNvSpPr>
            <a:spLocks noChangeShapeType="1"/>
          </p:cNvSpPr>
          <p:nvPr/>
        </p:nvSpPr>
        <p:spPr bwMode="auto">
          <a:xfrm flipV="1">
            <a:off x="2436813" y="2400300"/>
            <a:ext cx="1587" cy="5207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13" name="Line 41"/>
          <p:cNvSpPr>
            <a:spLocks noChangeShapeType="1"/>
          </p:cNvSpPr>
          <p:nvPr/>
        </p:nvSpPr>
        <p:spPr bwMode="auto">
          <a:xfrm flipV="1">
            <a:off x="2692400" y="54625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114" name="Line 42"/>
          <p:cNvSpPr>
            <a:spLocks noChangeShapeType="1"/>
          </p:cNvSpPr>
          <p:nvPr/>
        </p:nvSpPr>
        <p:spPr bwMode="auto">
          <a:xfrm>
            <a:off x="1181100" y="2374900"/>
            <a:ext cx="1588" cy="5651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863615A-818A-41EB-AECD-621D36AEBD54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882650" y="1839913"/>
            <a:ext cx="547688" cy="541337"/>
          </a:xfrm>
          <a:prstGeom prst="rect">
            <a:avLst/>
          </a:prstGeom>
          <a:solidFill>
            <a:schemeClr val="accent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23" name="Line 3"/>
          <p:cNvSpPr>
            <a:spLocks noChangeShapeType="1"/>
          </p:cNvSpPr>
          <p:nvPr/>
        </p:nvSpPr>
        <p:spPr bwMode="auto">
          <a:xfrm>
            <a:off x="833438" y="2968625"/>
            <a:ext cx="1998662" cy="1588"/>
          </a:xfrm>
          <a:prstGeom prst="line">
            <a:avLst/>
          </a:prstGeom>
          <a:noFill/>
          <a:ln w="603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4" name="Line 4"/>
          <p:cNvSpPr>
            <a:spLocks noChangeShapeType="1"/>
          </p:cNvSpPr>
          <p:nvPr/>
        </p:nvSpPr>
        <p:spPr bwMode="auto">
          <a:xfrm>
            <a:off x="852488" y="4495800"/>
            <a:ext cx="3367087" cy="1588"/>
          </a:xfrm>
          <a:prstGeom prst="line">
            <a:avLst/>
          </a:prstGeom>
          <a:noFill/>
          <a:ln w="60325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25" name="Rectangle 5"/>
          <p:cNvSpPr>
            <a:spLocks noChangeArrowheads="1"/>
          </p:cNvSpPr>
          <p:nvPr/>
        </p:nvSpPr>
        <p:spPr bwMode="auto">
          <a:xfrm>
            <a:off x="1522413" y="1038225"/>
            <a:ext cx="604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26" name="Rectangle 6"/>
          <p:cNvSpPr>
            <a:spLocks noChangeArrowheads="1"/>
          </p:cNvSpPr>
          <p:nvPr/>
        </p:nvSpPr>
        <p:spPr bwMode="auto">
          <a:xfrm>
            <a:off x="717550" y="3046413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27" name="Rectangle 7"/>
          <p:cNvSpPr>
            <a:spLocks noChangeArrowheads="1"/>
          </p:cNvSpPr>
          <p:nvPr/>
        </p:nvSpPr>
        <p:spPr bwMode="auto">
          <a:xfrm>
            <a:off x="1168400" y="4556125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28" name="Rectangle 8"/>
          <p:cNvSpPr>
            <a:spLocks noChangeArrowheads="1"/>
          </p:cNvSpPr>
          <p:nvPr/>
        </p:nvSpPr>
        <p:spPr bwMode="auto">
          <a:xfrm>
            <a:off x="1054100" y="1984375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29" name="Rectangle 9"/>
          <p:cNvSpPr>
            <a:spLocks noChangeArrowheads="1"/>
          </p:cNvSpPr>
          <p:nvPr/>
        </p:nvSpPr>
        <p:spPr bwMode="auto">
          <a:xfrm>
            <a:off x="2146300" y="1851025"/>
            <a:ext cx="547688" cy="541338"/>
          </a:xfrm>
          <a:prstGeom prst="rect">
            <a:avLst/>
          </a:prstGeom>
          <a:solidFill>
            <a:schemeClr val="folHlink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30" name="Rectangle 10"/>
          <p:cNvSpPr>
            <a:spLocks noChangeArrowheads="1"/>
          </p:cNvSpPr>
          <p:nvPr/>
        </p:nvSpPr>
        <p:spPr bwMode="auto">
          <a:xfrm>
            <a:off x="2317750" y="1995488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31" name="Rectangle 11"/>
          <p:cNvSpPr>
            <a:spLocks noChangeArrowheads="1"/>
          </p:cNvSpPr>
          <p:nvPr/>
        </p:nvSpPr>
        <p:spPr bwMode="auto">
          <a:xfrm>
            <a:off x="3529013" y="2514600"/>
            <a:ext cx="546100" cy="539750"/>
          </a:xfrm>
          <a:prstGeom prst="rect">
            <a:avLst/>
          </a:prstGeom>
          <a:solidFill>
            <a:srgbClr val="0066CC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32" name="Rectangle 12"/>
          <p:cNvSpPr>
            <a:spLocks noChangeArrowheads="1"/>
          </p:cNvSpPr>
          <p:nvPr/>
        </p:nvSpPr>
        <p:spPr bwMode="auto">
          <a:xfrm>
            <a:off x="3698875" y="26590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33" name="Line 13"/>
          <p:cNvSpPr>
            <a:spLocks noChangeShapeType="1"/>
          </p:cNvSpPr>
          <p:nvPr/>
        </p:nvSpPr>
        <p:spPr bwMode="auto">
          <a:xfrm>
            <a:off x="781050" y="1320800"/>
            <a:ext cx="3713163" cy="1588"/>
          </a:xfrm>
          <a:prstGeom prst="line">
            <a:avLst/>
          </a:prstGeom>
          <a:noFill/>
          <a:ln w="603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34" name="Line 14"/>
          <p:cNvSpPr>
            <a:spLocks noChangeShapeType="1"/>
          </p:cNvSpPr>
          <p:nvPr/>
        </p:nvSpPr>
        <p:spPr bwMode="auto">
          <a:xfrm>
            <a:off x="1236663" y="5886450"/>
            <a:ext cx="4427537" cy="1588"/>
          </a:xfrm>
          <a:prstGeom prst="line">
            <a:avLst/>
          </a:prstGeom>
          <a:noFill/>
          <a:ln w="603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35" name="Rectangle 15"/>
          <p:cNvSpPr>
            <a:spLocks noChangeArrowheads="1"/>
          </p:cNvSpPr>
          <p:nvPr/>
        </p:nvSpPr>
        <p:spPr bwMode="auto">
          <a:xfrm>
            <a:off x="5218113" y="4064000"/>
            <a:ext cx="14287" cy="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36" name="Rectangle 16"/>
          <p:cNvSpPr>
            <a:spLocks noChangeArrowheads="1"/>
          </p:cNvSpPr>
          <p:nvPr/>
        </p:nvSpPr>
        <p:spPr bwMode="auto">
          <a:xfrm>
            <a:off x="1579563" y="3478213"/>
            <a:ext cx="547687" cy="541337"/>
          </a:xfrm>
          <a:prstGeom prst="rect">
            <a:avLst/>
          </a:prstGeom>
          <a:solidFill>
            <a:srgbClr val="00CC66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1751013" y="36242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38" name="Rectangle 18"/>
          <p:cNvSpPr>
            <a:spLocks noChangeArrowheads="1"/>
          </p:cNvSpPr>
          <p:nvPr/>
        </p:nvSpPr>
        <p:spPr bwMode="auto">
          <a:xfrm>
            <a:off x="2395538" y="4929188"/>
            <a:ext cx="547687" cy="541337"/>
          </a:xfrm>
          <a:prstGeom prst="rect">
            <a:avLst/>
          </a:prstGeom>
          <a:solidFill>
            <a:srgbClr val="99FF33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1139" name="Rectangle 19"/>
          <p:cNvSpPr>
            <a:spLocks noChangeArrowheads="1"/>
          </p:cNvSpPr>
          <p:nvPr/>
        </p:nvSpPr>
        <p:spPr bwMode="auto">
          <a:xfrm>
            <a:off x="2566988" y="5073650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0" name="Rectangle 20"/>
          <p:cNvSpPr>
            <a:spLocks noChangeArrowheads="1"/>
          </p:cNvSpPr>
          <p:nvPr/>
        </p:nvSpPr>
        <p:spPr bwMode="auto">
          <a:xfrm>
            <a:off x="2962275" y="5930900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1" name="Rectangle 21"/>
          <p:cNvSpPr>
            <a:spLocks noChangeArrowheads="1"/>
          </p:cNvSpPr>
          <p:nvPr/>
        </p:nvSpPr>
        <p:spPr bwMode="auto">
          <a:xfrm>
            <a:off x="1217613" y="14747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2" name="Rectangle 22"/>
          <p:cNvSpPr>
            <a:spLocks noChangeArrowheads="1"/>
          </p:cNvSpPr>
          <p:nvPr/>
        </p:nvSpPr>
        <p:spPr bwMode="auto">
          <a:xfrm>
            <a:off x="1233488" y="24653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3" name="Rectangle 23"/>
          <p:cNvSpPr>
            <a:spLocks noChangeArrowheads="1"/>
          </p:cNvSpPr>
          <p:nvPr/>
        </p:nvSpPr>
        <p:spPr bwMode="auto">
          <a:xfrm>
            <a:off x="2479675" y="14747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4" name="Rectangle 24"/>
          <p:cNvSpPr>
            <a:spLocks noChangeArrowheads="1"/>
          </p:cNvSpPr>
          <p:nvPr/>
        </p:nvSpPr>
        <p:spPr bwMode="auto">
          <a:xfrm>
            <a:off x="1911350" y="31511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5" name="Rectangle 25"/>
          <p:cNvSpPr>
            <a:spLocks noChangeArrowheads="1"/>
          </p:cNvSpPr>
          <p:nvPr/>
        </p:nvSpPr>
        <p:spPr bwMode="auto">
          <a:xfrm>
            <a:off x="3852863" y="2209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6" name="Rectangle 26"/>
          <p:cNvSpPr>
            <a:spLocks noChangeArrowheads="1"/>
          </p:cNvSpPr>
          <p:nvPr/>
        </p:nvSpPr>
        <p:spPr bwMode="auto">
          <a:xfrm>
            <a:off x="2736850" y="46291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7" name="Rectangle 27"/>
          <p:cNvSpPr>
            <a:spLocks noChangeArrowheads="1"/>
          </p:cNvSpPr>
          <p:nvPr/>
        </p:nvSpPr>
        <p:spPr bwMode="auto">
          <a:xfrm>
            <a:off x="2497138" y="2463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8" name="Rectangle 28"/>
          <p:cNvSpPr>
            <a:spLocks noChangeArrowheads="1"/>
          </p:cNvSpPr>
          <p:nvPr/>
        </p:nvSpPr>
        <p:spPr bwMode="auto">
          <a:xfrm>
            <a:off x="1912938" y="40767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49" name="Rectangle 29"/>
          <p:cNvSpPr>
            <a:spLocks noChangeArrowheads="1"/>
          </p:cNvSpPr>
          <p:nvPr/>
        </p:nvSpPr>
        <p:spPr bwMode="auto">
          <a:xfrm>
            <a:off x="2754313" y="5502275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50" name="Rectangle 30"/>
          <p:cNvSpPr>
            <a:spLocks noChangeArrowheads="1"/>
          </p:cNvSpPr>
          <p:nvPr/>
        </p:nvSpPr>
        <p:spPr bwMode="auto">
          <a:xfrm>
            <a:off x="3870325" y="313213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51" name="Rectangle 31"/>
          <p:cNvSpPr>
            <a:spLocks noChangeArrowheads="1"/>
          </p:cNvSpPr>
          <p:nvPr/>
        </p:nvSpPr>
        <p:spPr bwMode="auto">
          <a:xfrm>
            <a:off x="4213225" y="24955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(3)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1152" name="Freeform 32"/>
          <p:cNvSpPr>
            <a:spLocks/>
          </p:cNvSpPr>
          <p:nvPr/>
        </p:nvSpPr>
        <p:spPr bwMode="auto">
          <a:xfrm>
            <a:off x="4087813" y="2789238"/>
            <a:ext cx="531812" cy="3046412"/>
          </a:xfrm>
          <a:custGeom>
            <a:avLst/>
            <a:gdLst>
              <a:gd name="T0" fmla="*/ 0 w 335"/>
              <a:gd name="T1" fmla="*/ 0 h 1919"/>
              <a:gd name="T2" fmla="*/ 2147483647 w 335"/>
              <a:gd name="T3" fmla="*/ 0 h 1919"/>
              <a:gd name="T4" fmla="*/ 2147483647 w 335"/>
              <a:gd name="T5" fmla="*/ 2147483647 h 1919"/>
              <a:gd name="T6" fmla="*/ 0 60000 65536"/>
              <a:gd name="T7" fmla="*/ 0 60000 65536"/>
              <a:gd name="T8" fmla="*/ 0 60000 65536"/>
              <a:gd name="T9" fmla="*/ 0 w 335"/>
              <a:gd name="T10" fmla="*/ 0 h 1919"/>
              <a:gd name="T11" fmla="*/ 335 w 335"/>
              <a:gd name="T12" fmla="*/ 1919 h 19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919">
                <a:moveTo>
                  <a:pt x="0" y="0"/>
                </a:moveTo>
                <a:lnTo>
                  <a:pt x="335" y="0"/>
                </a:lnTo>
                <a:lnTo>
                  <a:pt x="335" y="1919"/>
                </a:lnTo>
              </a:path>
            </a:pathLst>
          </a:cu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3" name="Line 33"/>
          <p:cNvSpPr>
            <a:spLocks noChangeShapeType="1"/>
          </p:cNvSpPr>
          <p:nvPr/>
        </p:nvSpPr>
        <p:spPr bwMode="auto">
          <a:xfrm flipV="1">
            <a:off x="3805238" y="1368425"/>
            <a:ext cx="1587" cy="11461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4" name="Line 34"/>
          <p:cNvSpPr>
            <a:spLocks noChangeShapeType="1"/>
          </p:cNvSpPr>
          <p:nvPr/>
        </p:nvSpPr>
        <p:spPr bwMode="auto">
          <a:xfrm>
            <a:off x="3805238" y="3067050"/>
            <a:ext cx="1587" cy="1395413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5" name="Line 35"/>
          <p:cNvSpPr>
            <a:spLocks noChangeShapeType="1"/>
          </p:cNvSpPr>
          <p:nvPr/>
        </p:nvSpPr>
        <p:spPr bwMode="auto">
          <a:xfrm flipV="1">
            <a:off x="1852613" y="29845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6" name="Line 36"/>
          <p:cNvSpPr>
            <a:spLocks noChangeShapeType="1"/>
          </p:cNvSpPr>
          <p:nvPr/>
        </p:nvSpPr>
        <p:spPr bwMode="auto">
          <a:xfrm flipV="1">
            <a:off x="2667000" y="44973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7" name="Line 37"/>
          <p:cNvSpPr>
            <a:spLocks noChangeShapeType="1"/>
          </p:cNvSpPr>
          <p:nvPr/>
        </p:nvSpPr>
        <p:spPr bwMode="auto">
          <a:xfrm flipV="1">
            <a:off x="1171575" y="1355725"/>
            <a:ext cx="1588" cy="5016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8" name="Line 38"/>
          <p:cNvSpPr>
            <a:spLocks noChangeShapeType="1"/>
          </p:cNvSpPr>
          <p:nvPr/>
        </p:nvSpPr>
        <p:spPr bwMode="auto">
          <a:xfrm flipV="1">
            <a:off x="2400300" y="1355725"/>
            <a:ext cx="1588" cy="4857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59" name="Line 39"/>
          <p:cNvSpPr>
            <a:spLocks noChangeShapeType="1"/>
          </p:cNvSpPr>
          <p:nvPr/>
        </p:nvSpPr>
        <p:spPr bwMode="auto">
          <a:xfrm flipV="1">
            <a:off x="1839913" y="40132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60" name="Line 40"/>
          <p:cNvSpPr>
            <a:spLocks noChangeShapeType="1"/>
          </p:cNvSpPr>
          <p:nvPr/>
        </p:nvSpPr>
        <p:spPr bwMode="auto">
          <a:xfrm flipV="1">
            <a:off x="2436813" y="2400300"/>
            <a:ext cx="1587" cy="5207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61" name="Line 41"/>
          <p:cNvSpPr>
            <a:spLocks noChangeShapeType="1"/>
          </p:cNvSpPr>
          <p:nvPr/>
        </p:nvSpPr>
        <p:spPr bwMode="auto">
          <a:xfrm flipV="1">
            <a:off x="2692400" y="54625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62" name="Line 42"/>
          <p:cNvSpPr>
            <a:spLocks noChangeShapeType="1"/>
          </p:cNvSpPr>
          <p:nvPr/>
        </p:nvSpPr>
        <p:spPr bwMode="auto">
          <a:xfrm>
            <a:off x="1181100" y="2374900"/>
            <a:ext cx="1588" cy="5651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163" name="Text Box 43"/>
          <p:cNvSpPr txBox="1">
            <a:spLocks noChangeArrowheads="1"/>
          </p:cNvSpPr>
          <p:nvPr/>
        </p:nvSpPr>
        <p:spPr bwMode="auto">
          <a:xfrm>
            <a:off x="5162550" y="1789113"/>
            <a:ext cx="390683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rgbClr val="000000"/>
                </a:solidFill>
              </a:rPr>
              <a:t>Bridge 1 selected as </a:t>
            </a:r>
            <a:r>
              <a:rPr lang="en-US" altLang="zh-CN" sz="2000">
                <a:solidFill>
                  <a:srgbClr val="FF3300"/>
                </a:solidFill>
                <a:latin typeface="Comic Sans MS" pitchFamily="66" charset="0"/>
              </a:rPr>
              <a:t>root bridge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F8799-B410-40FA-A33B-2F564D8FF1DE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882650" y="1839913"/>
            <a:ext cx="547688" cy="541337"/>
          </a:xfrm>
          <a:prstGeom prst="rect">
            <a:avLst/>
          </a:prstGeom>
          <a:solidFill>
            <a:schemeClr val="accent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71" name="Line 3"/>
          <p:cNvSpPr>
            <a:spLocks noChangeShapeType="1"/>
          </p:cNvSpPr>
          <p:nvPr/>
        </p:nvSpPr>
        <p:spPr bwMode="auto">
          <a:xfrm>
            <a:off x="833438" y="2968625"/>
            <a:ext cx="1998662" cy="1588"/>
          </a:xfrm>
          <a:prstGeom prst="line">
            <a:avLst/>
          </a:prstGeom>
          <a:noFill/>
          <a:ln w="603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172" name="Line 4"/>
          <p:cNvSpPr>
            <a:spLocks noChangeShapeType="1"/>
          </p:cNvSpPr>
          <p:nvPr/>
        </p:nvSpPr>
        <p:spPr bwMode="auto">
          <a:xfrm>
            <a:off x="852488" y="4495800"/>
            <a:ext cx="3367087" cy="1588"/>
          </a:xfrm>
          <a:prstGeom prst="line">
            <a:avLst/>
          </a:prstGeom>
          <a:noFill/>
          <a:ln w="60325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173" name="Rectangle 5"/>
          <p:cNvSpPr>
            <a:spLocks noChangeArrowheads="1"/>
          </p:cNvSpPr>
          <p:nvPr/>
        </p:nvSpPr>
        <p:spPr bwMode="auto">
          <a:xfrm>
            <a:off x="1522413" y="1038225"/>
            <a:ext cx="604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717550" y="3046413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1168400" y="4556125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76" name="Rectangle 8"/>
          <p:cNvSpPr>
            <a:spLocks noChangeArrowheads="1"/>
          </p:cNvSpPr>
          <p:nvPr/>
        </p:nvSpPr>
        <p:spPr bwMode="auto">
          <a:xfrm>
            <a:off x="1054100" y="1984375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77" name="Rectangle 9"/>
          <p:cNvSpPr>
            <a:spLocks noChangeArrowheads="1"/>
          </p:cNvSpPr>
          <p:nvPr/>
        </p:nvSpPr>
        <p:spPr bwMode="auto">
          <a:xfrm>
            <a:off x="2146300" y="1851025"/>
            <a:ext cx="547688" cy="541338"/>
          </a:xfrm>
          <a:prstGeom prst="rect">
            <a:avLst/>
          </a:prstGeom>
          <a:solidFill>
            <a:schemeClr val="folHlink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78" name="Rectangle 10"/>
          <p:cNvSpPr>
            <a:spLocks noChangeArrowheads="1"/>
          </p:cNvSpPr>
          <p:nvPr/>
        </p:nvSpPr>
        <p:spPr bwMode="auto">
          <a:xfrm>
            <a:off x="2317750" y="1995488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79" name="Rectangle 11"/>
          <p:cNvSpPr>
            <a:spLocks noChangeArrowheads="1"/>
          </p:cNvSpPr>
          <p:nvPr/>
        </p:nvSpPr>
        <p:spPr bwMode="auto">
          <a:xfrm>
            <a:off x="3529013" y="2514600"/>
            <a:ext cx="546100" cy="539750"/>
          </a:xfrm>
          <a:prstGeom prst="rect">
            <a:avLst/>
          </a:prstGeom>
          <a:solidFill>
            <a:srgbClr val="0066CC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3698875" y="26590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81" name="Line 13"/>
          <p:cNvSpPr>
            <a:spLocks noChangeShapeType="1"/>
          </p:cNvSpPr>
          <p:nvPr/>
        </p:nvSpPr>
        <p:spPr bwMode="auto">
          <a:xfrm>
            <a:off x="781050" y="1320800"/>
            <a:ext cx="3713163" cy="1588"/>
          </a:xfrm>
          <a:prstGeom prst="line">
            <a:avLst/>
          </a:prstGeom>
          <a:noFill/>
          <a:ln w="603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182" name="Line 14"/>
          <p:cNvSpPr>
            <a:spLocks noChangeShapeType="1"/>
          </p:cNvSpPr>
          <p:nvPr/>
        </p:nvSpPr>
        <p:spPr bwMode="auto">
          <a:xfrm>
            <a:off x="1236663" y="5886450"/>
            <a:ext cx="4427537" cy="1588"/>
          </a:xfrm>
          <a:prstGeom prst="line">
            <a:avLst/>
          </a:prstGeom>
          <a:noFill/>
          <a:ln w="603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183" name="Rectangle 15"/>
          <p:cNvSpPr>
            <a:spLocks noChangeArrowheads="1"/>
          </p:cNvSpPr>
          <p:nvPr/>
        </p:nvSpPr>
        <p:spPr bwMode="auto">
          <a:xfrm>
            <a:off x="5218113" y="4064000"/>
            <a:ext cx="14287" cy="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1579563" y="3478213"/>
            <a:ext cx="547687" cy="541337"/>
          </a:xfrm>
          <a:prstGeom prst="rect">
            <a:avLst/>
          </a:prstGeom>
          <a:solidFill>
            <a:srgbClr val="00CC66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85" name="Rectangle 17"/>
          <p:cNvSpPr>
            <a:spLocks noChangeArrowheads="1"/>
          </p:cNvSpPr>
          <p:nvPr/>
        </p:nvSpPr>
        <p:spPr bwMode="auto">
          <a:xfrm>
            <a:off x="1751013" y="36242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86" name="Rectangle 18"/>
          <p:cNvSpPr>
            <a:spLocks noChangeArrowheads="1"/>
          </p:cNvSpPr>
          <p:nvPr/>
        </p:nvSpPr>
        <p:spPr bwMode="auto">
          <a:xfrm>
            <a:off x="2395538" y="4929188"/>
            <a:ext cx="547687" cy="541337"/>
          </a:xfrm>
          <a:prstGeom prst="rect">
            <a:avLst/>
          </a:prstGeom>
          <a:solidFill>
            <a:srgbClr val="99FF33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3187" name="Rectangle 19"/>
          <p:cNvSpPr>
            <a:spLocks noChangeArrowheads="1"/>
          </p:cNvSpPr>
          <p:nvPr/>
        </p:nvSpPr>
        <p:spPr bwMode="auto">
          <a:xfrm>
            <a:off x="2566988" y="5073650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2962275" y="5930900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89" name="Rectangle 21"/>
          <p:cNvSpPr>
            <a:spLocks noChangeArrowheads="1"/>
          </p:cNvSpPr>
          <p:nvPr/>
        </p:nvSpPr>
        <p:spPr bwMode="auto">
          <a:xfrm>
            <a:off x="1217613" y="14747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0" name="Rectangle 22"/>
          <p:cNvSpPr>
            <a:spLocks noChangeArrowheads="1"/>
          </p:cNvSpPr>
          <p:nvPr/>
        </p:nvSpPr>
        <p:spPr bwMode="auto">
          <a:xfrm>
            <a:off x="1233488" y="24653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1" name="Rectangle 23"/>
          <p:cNvSpPr>
            <a:spLocks noChangeArrowheads="1"/>
          </p:cNvSpPr>
          <p:nvPr/>
        </p:nvSpPr>
        <p:spPr bwMode="auto">
          <a:xfrm>
            <a:off x="2479675" y="14747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2" name="Rectangle 24"/>
          <p:cNvSpPr>
            <a:spLocks noChangeArrowheads="1"/>
          </p:cNvSpPr>
          <p:nvPr/>
        </p:nvSpPr>
        <p:spPr bwMode="auto">
          <a:xfrm>
            <a:off x="1911350" y="31511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3" name="Rectangle 25"/>
          <p:cNvSpPr>
            <a:spLocks noChangeArrowheads="1"/>
          </p:cNvSpPr>
          <p:nvPr/>
        </p:nvSpPr>
        <p:spPr bwMode="auto">
          <a:xfrm>
            <a:off x="3852863" y="2209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4" name="Rectangle 26"/>
          <p:cNvSpPr>
            <a:spLocks noChangeArrowheads="1"/>
          </p:cNvSpPr>
          <p:nvPr/>
        </p:nvSpPr>
        <p:spPr bwMode="auto">
          <a:xfrm>
            <a:off x="2736850" y="46291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2497138" y="2463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6" name="Rectangle 28"/>
          <p:cNvSpPr>
            <a:spLocks noChangeArrowheads="1"/>
          </p:cNvSpPr>
          <p:nvPr/>
        </p:nvSpPr>
        <p:spPr bwMode="auto">
          <a:xfrm>
            <a:off x="1912938" y="40767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7" name="Rectangle 29"/>
          <p:cNvSpPr>
            <a:spLocks noChangeArrowheads="1"/>
          </p:cNvSpPr>
          <p:nvPr/>
        </p:nvSpPr>
        <p:spPr bwMode="auto">
          <a:xfrm>
            <a:off x="2754313" y="5502275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8" name="Rectangle 30"/>
          <p:cNvSpPr>
            <a:spLocks noChangeArrowheads="1"/>
          </p:cNvSpPr>
          <p:nvPr/>
        </p:nvSpPr>
        <p:spPr bwMode="auto">
          <a:xfrm>
            <a:off x="3870325" y="313213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199" name="Rectangle 31"/>
          <p:cNvSpPr>
            <a:spLocks noChangeArrowheads="1"/>
          </p:cNvSpPr>
          <p:nvPr/>
        </p:nvSpPr>
        <p:spPr bwMode="auto">
          <a:xfrm>
            <a:off x="4213225" y="24955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(3)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3200" name="Freeform 32"/>
          <p:cNvSpPr>
            <a:spLocks/>
          </p:cNvSpPr>
          <p:nvPr/>
        </p:nvSpPr>
        <p:spPr bwMode="auto">
          <a:xfrm>
            <a:off x="4087813" y="2789238"/>
            <a:ext cx="531812" cy="3046412"/>
          </a:xfrm>
          <a:custGeom>
            <a:avLst/>
            <a:gdLst>
              <a:gd name="T0" fmla="*/ 0 w 335"/>
              <a:gd name="T1" fmla="*/ 0 h 1919"/>
              <a:gd name="T2" fmla="*/ 2147483647 w 335"/>
              <a:gd name="T3" fmla="*/ 0 h 1919"/>
              <a:gd name="T4" fmla="*/ 2147483647 w 335"/>
              <a:gd name="T5" fmla="*/ 2147483647 h 1919"/>
              <a:gd name="T6" fmla="*/ 0 60000 65536"/>
              <a:gd name="T7" fmla="*/ 0 60000 65536"/>
              <a:gd name="T8" fmla="*/ 0 60000 65536"/>
              <a:gd name="T9" fmla="*/ 0 w 335"/>
              <a:gd name="T10" fmla="*/ 0 h 1919"/>
              <a:gd name="T11" fmla="*/ 335 w 335"/>
              <a:gd name="T12" fmla="*/ 1919 h 19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919">
                <a:moveTo>
                  <a:pt x="0" y="0"/>
                </a:moveTo>
                <a:lnTo>
                  <a:pt x="335" y="0"/>
                </a:lnTo>
                <a:lnTo>
                  <a:pt x="335" y="1919"/>
                </a:lnTo>
              </a:path>
            </a:pathLst>
          </a:cu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1" name="Line 33"/>
          <p:cNvSpPr>
            <a:spLocks noChangeShapeType="1"/>
          </p:cNvSpPr>
          <p:nvPr/>
        </p:nvSpPr>
        <p:spPr bwMode="auto">
          <a:xfrm flipV="1">
            <a:off x="3805238" y="1368425"/>
            <a:ext cx="1587" cy="11461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2" name="Line 34"/>
          <p:cNvSpPr>
            <a:spLocks noChangeShapeType="1"/>
          </p:cNvSpPr>
          <p:nvPr/>
        </p:nvSpPr>
        <p:spPr bwMode="auto">
          <a:xfrm>
            <a:off x="3805238" y="3067050"/>
            <a:ext cx="1587" cy="1395413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3" name="Line 35"/>
          <p:cNvSpPr>
            <a:spLocks noChangeShapeType="1"/>
          </p:cNvSpPr>
          <p:nvPr/>
        </p:nvSpPr>
        <p:spPr bwMode="auto">
          <a:xfrm flipV="1">
            <a:off x="1852613" y="29845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4" name="Line 36"/>
          <p:cNvSpPr>
            <a:spLocks noChangeShapeType="1"/>
          </p:cNvSpPr>
          <p:nvPr/>
        </p:nvSpPr>
        <p:spPr bwMode="auto">
          <a:xfrm flipV="1">
            <a:off x="2667000" y="44973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5" name="Line 37"/>
          <p:cNvSpPr>
            <a:spLocks noChangeShapeType="1"/>
          </p:cNvSpPr>
          <p:nvPr/>
        </p:nvSpPr>
        <p:spPr bwMode="auto">
          <a:xfrm flipV="1">
            <a:off x="1171575" y="1355725"/>
            <a:ext cx="1588" cy="5016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6" name="Line 38"/>
          <p:cNvSpPr>
            <a:spLocks noChangeShapeType="1"/>
          </p:cNvSpPr>
          <p:nvPr/>
        </p:nvSpPr>
        <p:spPr bwMode="auto">
          <a:xfrm flipV="1">
            <a:off x="2400300" y="1355725"/>
            <a:ext cx="1588" cy="4857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7" name="Line 39"/>
          <p:cNvSpPr>
            <a:spLocks noChangeShapeType="1"/>
          </p:cNvSpPr>
          <p:nvPr/>
        </p:nvSpPr>
        <p:spPr bwMode="auto">
          <a:xfrm flipV="1">
            <a:off x="1839913" y="40132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V="1">
            <a:off x="2436813" y="2400300"/>
            <a:ext cx="1587" cy="5207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09" name="Line 41"/>
          <p:cNvSpPr>
            <a:spLocks noChangeShapeType="1"/>
          </p:cNvSpPr>
          <p:nvPr/>
        </p:nvSpPr>
        <p:spPr bwMode="auto">
          <a:xfrm flipV="1">
            <a:off x="2692400" y="54625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10" name="Line 42"/>
          <p:cNvSpPr>
            <a:spLocks noChangeShapeType="1"/>
          </p:cNvSpPr>
          <p:nvPr/>
        </p:nvSpPr>
        <p:spPr bwMode="auto">
          <a:xfrm>
            <a:off x="1181100" y="2374900"/>
            <a:ext cx="1588" cy="56515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211" name="Text Box 43"/>
          <p:cNvSpPr txBox="1">
            <a:spLocks noChangeArrowheads="1"/>
          </p:cNvSpPr>
          <p:nvPr/>
        </p:nvSpPr>
        <p:spPr bwMode="auto">
          <a:xfrm>
            <a:off x="5289550" y="1830388"/>
            <a:ext cx="3495675" cy="7016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FF3300"/>
                </a:solidFill>
                <a:latin typeface="Comic Sans MS" pitchFamily="66" charset="0"/>
              </a:rPr>
              <a:t>Root port</a:t>
            </a:r>
            <a:r>
              <a:rPr lang="en-US" altLang="zh-CN" sz="2000">
                <a:solidFill>
                  <a:srgbClr val="000000"/>
                </a:solidFill>
              </a:rPr>
              <a:t> selected for every bridge except </a:t>
            </a: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root bridge</a:t>
            </a:r>
          </a:p>
        </p:txBody>
      </p:sp>
      <p:sp>
        <p:nvSpPr>
          <p:cNvPr id="263212" name="Text Box 44"/>
          <p:cNvSpPr txBox="1">
            <a:spLocks noChangeArrowheads="1"/>
          </p:cNvSpPr>
          <p:nvPr/>
        </p:nvSpPr>
        <p:spPr bwMode="auto">
          <a:xfrm>
            <a:off x="2025650" y="14652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63213" name="Text Box 45"/>
          <p:cNvSpPr txBox="1">
            <a:spLocks noChangeArrowheads="1"/>
          </p:cNvSpPr>
          <p:nvPr/>
        </p:nvSpPr>
        <p:spPr bwMode="auto">
          <a:xfrm>
            <a:off x="3425825" y="20367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66CC"/>
                </a:solidFill>
              </a:rPr>
              <a:t>R</a:t>
            </a:r>
          </a:p>
        </p:txBody>
      </p:sp>
      <p:sp>
        <p:nvSpPr>
          <p:cNvPr id="263214" name="Text Box 46"/>
          <p:cNvSpPr txBox="1">
            <a:spLocks noChangeArrowheads="1"/>
          </p:cNvSpPr>
          <p:nvPr/>
        </p:nvSpPr>
        <p:spPr bwMode="auto">
          <a:xfrm>
            <a:off x="1473200" y="3074988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  <p:sp>
        <p:nvSpPr>
          <p:cNvPr id="263215" name="Text Box 47"/>
          <p:cNvSpPr txBox="1">
            <a:spLocks noChangeArrowheads="1"/>
          </p:cNvSpPr>
          <p:nvPr/>
        </p:nvSpPr>
        <p:spPr bwMode="auto">
          <a:xfrm>
            <a:off x="2320925" y="45323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CB03A6-F8C1-437F-B858-CCCE3E9AFF20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882650" y="1839913"/>
            <a:ext cx="547688" cy="541337"/>
          </a:xfrm>
          <a:prstGeom prst="rect">
            <a:avLst/>
          </a:prstGeom>
          <a:solidFill>
            <a:schemeClr val="accent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19" name="Line 3"/>
          <p:cNvSpPr>
            <a:spLocks noChangeShapeType="1"/>
          </p:cNvSpPr>
          <p:nvPr/>
        </p:nvSpPr>
        <p:spPr bwMode="auto">
          <a:xfrm>
            <a:off x="833438" y="2968625"/>
            <a:ext cx="1998662" cy="1588"/>
          </a:xfrm>
          <a:prstGeom prst="line">
            <a:avLst/>
          </a:prstGeom>
          <a:noFill/>
          <a:ln w="603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20" name="Line 4"/>
          <p:cNvSpPr>
            <a:spLocks noChangeShapeType="1"/>
          </p:cNvSpPr>
          <p:nvPr/>
        </p:nvSpPr>
        <p:spPr bwMode="auto">
          <a:xfrm>
            <a:off x="852488" y="4495800"/>
            <a:ext cx="3367087" cy="1588"/>
          </a:xfrm>
          <a:prstGeom prst="line">
            <a:avLst/>
          </a:prstGeom>
          <a:noFill/>
          <a:ln w="60325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1522413" y="1038225"/>
            <a:ext cx="604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717550" y="3046413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1168400" y="4556125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4" name="Rectangle 8"/>
          <p:cNvSpPr>
            <a:spLocks noChangeArrowheads="1"/>
          </p:cNvSpPr>
          <p:nvPr/>
        </p:nvSpPr>
        <p:spPr bwMode="auto">
          <a:xfrm>
            <a:off x="1054100" y="1984375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5" name="Rectangle 9"/>
          <p:cNvSpPr>
            <a:spLocks noChangeArrowheads="1"/>
          </p:cNvSpPr>
          <p:nvPr/>
        </p:nvSpPr>
        <p:spPr bwMode="auto">
          <a:xfrm>
            <a:off x="2146300" y="1851025"/>
            <a:ext cx="547688" cy="541338"/>
          </a:xfrm>
          <a:prstGeom prst="rect">
            <a:avLst/>
          </a:prstGeom>
          <a:solidFill>
            <a:schemeClr val="folHlink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26" name="Rectangle 10"/>
          <p:cNvSpPr>
            <a:spLocks noChangeArrowheads="1"/>
          </p:cNvSpPr>
          <p:nvPr/>
        </p:nvSpPr>
        <p:spPr bwMode="auto">
          <a:xfrm>
            <a:off x="2317750" y="1995488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7" name="Rectangle 11"/>
          <p:cNvSpPr>
            <a:spLocks noChangeArrowheads="1"/>
          </p:cNvSpPr>
          <p:nvPr/>
        </p:nvSpPr>
        <p:spPr bwMode="auto">
          <a:xfrm>
            <a:off x="3529013" y="2514600"/>
            <a:ext cx="546100" cy="539750"/>
          </a:xfrm>
          <a:prstGeom prst="rect">
            <a:avLst/>
          </a:prstGeom>
          <a:solidFill>
            <a:srgbClr val="0066CC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28" name="Rectangle 12"/>
          <p:cNvSpPr>
            <a:spLocks noChangeArrowheads="1"/>
          </p:cNvSpPr>
          <p:nvPr/>
        </p:nvSpPr>
        <p:spPr bwMode="auto">
          <a:xfrm>
            <a:off x="3698875" y="26590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29" name="Line 13"/>
          <p:cNvSpPr>
            <a:spLocks noChangeShapeType="1"/>
          </p:cNvSpPr>
          <p:nvPr/>
        </p:nvSpPr>
        <p:spPr bwMode="auto">
          <a:xfrm>
            <a:off x="781050" y="1320800"/>
            <a:ext cx="3713163" cy="1588"/>
          </a:xfrm>
          <a:prstGeom prst="line">
            <a:avLst/>
          </a:prstGeom>
          <a:noFill/>
          <a:ln w="603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30" name="Line 14"/>
          <p:cNvSpPr>
            <a:spLocks noChangeShapeType="1"/>
          </p:cNvSpPr>
          <p:nvPr/>
        </p:nvSpPr>
        <p:spPr bwMode="auto">
          <a:xfrm>
            <a:off x="1236663" y="5886450"/>
            <a:ext cx="4427537" cy="1588"/>
          </a:xfrm>
          <a:prstGeom prst="line">
            <a:avLst/>
          </a:prstGeom>
          <a:noFill/>
          <a:ln w="603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31" name="Rectangle 15"/>
          <p:cNvSpPr>
            <a:spLocks noChangeArrowheads="1"/>
          </p:cNvSpPr>
          <p:nvPr/>
        </p:nvSpPr>
        <p:spPr bwMode="auto">
          <a:xfrm>
            <a:off x="5218113" y="4064000"/>
            <a:ext cx="14287" cy="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32" name="Rectangle 16"/>
          <p:cNvSpPr>
            <a:spLocks noChangeArrowheads="1"/>
          </p:cNvSpPr>
          <p:nvPr/>
        </p:nvSpPr>
        <p:spPr bwMode="auto">
          <a:xfrm>
            <a:off x="1579563" y="3478213"/>
            <a:ext cx="547687" cy="541337"/>
          </a:xfrm>
          <a:prstGeom prst="rect">
            <a:avLst/>
          </a:prstGeom>
          <a:solidFill>
            <a:srgbClr val="00CC66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33" name="Rectangle 17"/>
          <p:cNvSpPr>
            <a:spLocks noChangeArrowheads="1"/>
          </p:cNvSpPr>
          <p:nvPr/>
        </p:nvSpPr>
        <p:spPr bwMode="auto">
          <a:xfrm>
            <a:off x="1751013" y="36242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34" name="Rectangle 18"/>
          <p:cNvSpPr>
            <a:spLocks noChangeArrowheads="1"/>
          </p:cNvSpPr>
          <p:nvPr/>
        </p:nvSpPr>
        <p:spPr bwMode="auto">
          <a:xfrm>
            <a:off x="2395538" y="4929188"/>
            <a:ext cx="547687" cy="541337"/>
          </a:xfrm>
          <a:prstGeom prst="rect">
            <a:avLst/>
          </a:prstGeom>
          <a:solidFill>
            <a:srgbClr val="99FF33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5235" name="Rectangle 19"/>
          <p:cNvSpPr>
            <a:spLocks noChangeArrowheads="1"/>
          </p:cNvSpPr>
          <p:nvPr/>
        </p:nvSpPr>
        <p:spPr bwMode="auto">
          <a:xfrm>
            <a:off x="2566988" y="5073650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36" name="Rectangle 20"/>
          <p:cNvSpPr>
            <a:spLocks noChangeArrowheads="1"/>
          </p:cNvSpPr>
          <p:nvPr/>
        </p:nvSpPr>
        <p:spPr bwMode="auto">
          <a:xfrm>
            <a:off x="2962275" y="5930900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37" name="Rectangle 21"/>
          <p:cNvSpPr>
            <a:spLocks noChangeArrowheads="1"/>
          </p:cNvSpPr>
          <p:nvPr/>
        </p:nvSpPr>
        <p:spPr bwMode="auto">
          <a:xfrm>
            <a:off x="1217613" y="14747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38" name="Rectangle 22"/>
          <p:cNvSpPr>
            <a:spLocks noChangeArrowheads="1"/>
          </p:cNvSpPr>
          <p:nvPr/>
        </p:nvSpPr>
        <p:spPr bwMode="auto">
          <a:xfrm>
            <a:off x="1233488" y="24653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39" name="Rectangle 23"/>
          <p:cNvSpPr>
            <a:spLocks noChangeArrowheads="1"/>
          </p:cNvSpPr>
          <p:nvPr/>
        </p:nvSpPr>
        <p:spPr bwMode="auto">
          <a:xfrm>
            <a:off x="2479675" y="14747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0" name="Rectangle 24"/>
          <p:cNvSpPr>
            <a:spLocks noChangeArrowheads="1"/>
          </p:cNvSpPr>
          <p:nvPr/>
        </p:nvSpPr>
        <p:spPr bwMode="auto">
          <a:xfrm>
            <a:off x="1911350" y="31511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1" name="Rectangle 25"/>
          <p:cNvSpPr>
            <a:spLocks noChangeArrowheads="1"/>
          </p:cNvSpPr>
          <p:nvPr/>
        </p:nvSpPr>
        <p:spPr bwMode="auto">
          <a:xfrm>
            <a:off x="3852863" y="2209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2" name="Rectangle 26"/>
          <p:cNvSpPr>
            <a:spLocks noChangeArrowheads="1"/>
          </p:cNvSpPr>
          <p:nvPr/>
        </p:nvSpPr>
        <p:spPr bwMode="auto">
          <a:xfrm>
            <a:off x="2736850" y="46291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3" name="Rectangle 27"/>
          <p:cNvSpPr>
            <a:spLocks noChangeArrowheads="1"/>
          </p:cNvSpPr>
          <p:nvPr/>
        </p:nvSpPr>
        <p:spPr bwMode="auto">
          <a:xfrm>
            <a:off x="2497138" y="2463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4" name="Rectangle 28"/>
          <p:cNvSpPr>
            <a:spLocks noChangeArrowheads="1"/>
          </p:cNvSpPr>
          <p:nvPr/>
        </p:nvSpPr>
        <p:spPr bwMode="auto">
          <a:xfrm>
            <a:off x="1912938" y="40767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5" name="Rectangle 29"/>
          <p:cNvSpPr>
            <a:spLocks noChangeArrowheads="1"/>
          </p:cNvSpPr>
          <p:nvPr/>
        </p:nvSpPr>
        <p:spPr bwMode="auto">
          <a:xfrm>
            <a:off x="2754313" y="5502275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6" name="Rectangle 30"/>
          <p:cNvSpPr>
            <a:spLocks noChangeArrowheads="1"/>
          </p:cNvSpPr>
          <p:nvPr/>
        </p:nvSpPr>
        <p:spPr bwMode="auto">
          <a:xfrm>
            <a:off x="3870325" y="313213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7" name="Rectangle 31"/>
          <p:cNvSpPr>
            <a:spLocks noChangeArrowheads="1"/>
          </p:cNvSpPr>
          <p:nvPr/>
        </p:nvSpPr>
        <p:spPr bwMode="auto">
          <a:xfrm>
            <a:off x="4213225" y="24955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(3)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5248" name="Freeform 32"/>
          <p:cNvSpPr>
            <a:spLocks/>
          </p:cNvSpPr>
          <p:nvPr/>
        </p:nvSpPr>
        <p:spPr bwMode="auto">
          <a:xfrm>
            <a:off x="4087813" y="2789238"/>
            <a:ext cx="531812" cy="3046412"/>
          </a:xfrm>
          <a:custGeom>
            <a:avLst/>
            <a:gdLst>
              <a:gd name="T0" fmla="*/ 0 w 335"/>
              <a:gd name="T1" fmla="*/ 0 h 1919"/>
              <a:gd name="T2" fmla="*/ 2147483647 w 335"/>
              <a:gd name="T3" fmla="*/ 0 h 1919"/>
              <a:gd name="T4" fmla="*/ 2147483647 w 335"/>
              <a:gd name="T5" fmla="*/ 2147483647 h 1919"/>
              <a:gd name="T6" fmla="*/ 0 60000 65536"/>
              <a:gd name="T7" fmla="*/ 0 60000 65536"/>
              <a:gd name="T8" fmla="*/ 0 60000 65536"/>
              <a:gd name="T9" fmla="*/ 0 w 335"/>
              <a:gd name="T10" fmla="*/ 0 h 1919"/>
              <a:gd name="T11" fmla="*/ 335 w 335"/>
              <a:gd name="T12" fmla="*/ 1919 h 19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919">
                <a:moveTo>
                  <a:pt x="0" y="0"/>
                </a:moveTo>
                <a:lnTo>
                  <a:pt x="335" y="0"/>
                </a:lnTo>
                <a:lnTo>
                  <a:pt x="335" y="1919"/>
                </a:lnTo>
              </a:path>
            </a:pathLst>
          </a:custGeom>
          <a:noFill/>
          <a:ln w="14288">
            <a:solidFill>
              <a:srgbClr val="FF99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49" name="Line 33"/>
          <p:cNvSpPr>
            <a:spLocks noChangeShapeType="1"/>
          </p:cNvSpPr>
          <p:nvPr/>
        </p:nvSpPr>
        <p:spPr bwMode="auto">
          <a:xfrm flipV="1">
            <a:off x="3805238" y="1368425"/>
            <a:ext cx="1587" cy="11461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0" name="Line 34"/>
          <p:cNvSpPr>
            <a:spLocks noChangeShapeType="1"/>
          </p:cNvSpPr>
          <p:nvPr/>
        </p:nvSpPr>
        <p:spPr bwMode="auto">
          <a:xfrm>
            <a:off x="3805238" y="3067050"/>
            <a:ext cx="1587" cy="1395413"/>
          </a:xfrm>
          <a:prstGeom prst="line">
            <a:avLst/>
          </a:prstGeom>
          <a:noFill/>
          <a:ln w="14288">
            <a:solidFill>
              <a:srgbClr val="FF33CC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1" name="Line 35"/>
          <p:cNvSpPr>
            <a:spLocks noChangeShapeType="1"/>
          </p:cNvSpPr>
          <p:nvPr/>
        </p:nvSpPr>
        <p:spPr bwMode="auto">
          <a:xfrm flipV="1">
            <a:off x="1852613" y="29845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2" name="Line 36"/>
          <p:cNvSpPr>
            <a:spLocks noChangeShapeType="1"/>
          </p:cNvSpPr>
          <p:nvPr/>
        </p:nvSpPr>
        <p:spPr bwMode="auto">
          <a:xfrm flipV="1">
            <a:off x="2667000" y="44973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3" name="Line 37"/>
          <p:cNvSpPr>
            <a:spLocks noChangeShapeType="1"/>
          </p:cNvSpPr>
          <p:nvPr/>
        </p:nvSpPr>
        <p:spPr bwMode="auto">
          <a:xfrm flipV="1">
            <a:off x="1171575" y="1355725"/>
            <a:ext cx="1588" cy="501650"/>
          </a:xfrm>
          <a:prstGeom prst="line">
            <a:avLst/>
          </a:prstGeom>
          <a:noFill/>
          <a:ln w="14288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4" name="Line 38"/>
          <p:cNvSpPr>
            <a:spLocks noChangeShapeType="1"/>
          </p:cNvSpPr>
          <p:nvPr/>
        </p:nvSpPr>
        <p:spPr bwMode="auto">
          <a:xfrm flipV="1">
            <a:off x="2400300" y="1355725"/>
            <a:ext cx="1588" cy="485775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5" name="Line 39"/>
          <p:cNvSpPr>
            <a:spLocks noChangeShapeType="1"/>
          </p:cNvSpPr>
          <p:nvPr/>
        </p:nvSpPr>
        <p:spPr bwMode="auto">
          <a:xfrm flipV="1">
            <a:off x="1839913" y="40132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6" name="Line 40"/>
          <p:cNvSpPr>
            <a:spLocks noChangeShapeType="1"/>
          </p:cNvSpPr>
          <p:nvPr/>
        </p:nvSpPr>
        <p:spPr bwMode="auto">
          <a:xfrm flipV="1">
            <a:off x="2436813" y="2400300"/>
            <a:ext cx="1587" cy="5207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7" name="Line 41"/>
          <p:cNvSpPr>
            <a:spLocks noChangeShapeType="1"/>
          </p:cNvSpPr>
          <p:nvPr/>
        </p:nvSpPr>
        <p:spPr bwMode="auto">
          <a:xfrm flipV="1">
            <a:off x="2692400" y="54625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8" name="Line 42"/>
          <p:cNvSpPr>
            <a:spLocks noChangeShapeType="1"/>
          </p:cNvSpPr>
          <p:nvPr/>
        </p:nvSpPr>
        <p:spPr bwMode="auto">
          <a:xfrm>
            <a:off x="1181100" y="2374900"/>
            <a:ext cx="1588" cy="565150"/>
          </a:xfrm>
          <a:prstGeom prst="line">
            <a:avLst/>
          </a:prstGeom>
          <a:noFill/>
          <a:ln w="14288">
            <a:solidFill>
              <a:schemeClr val="hlink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5259" name="Text Box 43"/>
          <p:cNvSpPr txBox="1">
            <a:spLocks noChangeArrowheads="1"/>
          </p:cNvSpPr>
          <p:nvPr/>
        </p:nvSpPr>
        <p:spPr bwMode="auto">
          <a:xfrm>
            <a:off x="5289550" y="1830388"/>
            <a:ext cx="3333750" cy="7016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00"/>
                </a:solidFill>
              </a:rPr>
              <a:t>Select </a:t>
            </a:r>
            <a:r>
              <a:rPr lang="en-US" altLang="zh-CN" sz="2000">
                <a:solidFill>
                  <a:srgbClr val="FF3300"/>
                </a:solidFill>
                <a:latin typeface="Comic Sans MS" pitchFamily="66" charset="0"/>
              </a:rPr>
              <a:t>designated bridge</a:t>
            </a:r>
            <a:r>
              <a:rPr lang="en-US" altLang="zh-CN" sz="2000">
                <a:solidFill>
                  <a:srgbClr val="000000"/>
                </a:solidFill>
              </a:rPr>
              <a:t> for each LAN</a:t>
            </a:r>
          </a:p>
        </p:txBody>
      </p:sp>
      <p:sp>
        <p:nvSpPr>
          <p:cNvPr id="265260" name="Text Box 44"/>
          <p:cNvSpPr txBox="1">
            <a:spLocks noChangeArrowheads="1"/>
          </p:cNvSpPr>
          <p:nvPr/>
        </p:nvSpPr>
        <p:spPr bwMode="auto">
          <a:xfrm>
            <a:off x="2025650" y="14652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65261" name="Text Box 45"/>
          <p:cNvSpPr txBox="1">
            <a:spLocks noChangeArrowheads="1"/>
          </p:cNvSpPr>
          <p:nvPr/>
        </p:nvSpPr>
        <p:spPr bwMode="auto">
          <a:xfrm>
            <a:off x="3425825" y="20367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66CC"/>
                </a:solidFill>
              </a:rPr>
              <a:t>R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1473200" y="3074988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  <p:sp>
        <p:nvSpPr>
          <p:cNvPr id="265263" name="Text Box 47"/>
          <p:cNvSpPr txBox="1">
            <a:spLocks noChangeArrowheads="1"/>
          </p:cNvSpPr>
          <p:nvPr/>
        </p:nvSpPr>
        <p:spPr bwMode="auto">
          <a:xfrm>
            <a:off x="2320925" y="45323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  <p:sp>
        <p:nvSpPr>
          <p:cNvPr id="265264" name="Text Box 48"/>
          <p:cNvSpPr txBox="1">
            <a:spLocks noChangeArrowheads="1"/>
          </p:cNvSpPr>
          <p:nvPr/>
        </p:nvSpPr>
        <p:spPr bwMode="auto">
          <a:xfrm>
            <a:off x="739775" y="14462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3300"/>
                </a:solidFill>
              </a:rPr>
              <a:t>D</a:t>
            </a:r>
          </a:p>
        </p:txBody>
      </p:sp>
      <p:sp>
        <p:nvSpPr>
          <p:cNvPr id="265265" name="Text Box 49"/>
          <p:cNvSpPr txBox="1">
            <a:spLocks noChangeArrowheads="1"/>
          </p:cNvSpPr>
          <p:nvPr/>
        </p:nvSpPr>
        <p:spPr bwMode="auto">
          <a:xfrm>
            <a:off x="777875" y="25320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7E9CE8"/>
                </a:solidFill>
              </a:rPr>
              <a:t>D</a:t>
            </a:r>
          </a:p>
        </p:txBody>
      </p:sp>
      <p:sp>
        <p:nvSpPr>
          <p:cNvPr id="265266" name="Text Box 50"/>
          <p:cNvSpPr txBox="1">
            <a:spLocks noChangeArrowheads="1"/>
          </p:cNvSpPr>
          <p:nvPr/>
        </p:nvSpPr>
        <p:spPr bwMode="auto">
          <a:xfrm>
            <a:off x="3397250" y="31988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33CC"/>
                </a:solidFill>
              </a:rPr>
              <a:t>D</a:t>
            </a:r>
          </a:p>
        </p:txBody>
      </p:sp>
      <p:sp>
        <p:nvSpPr>
          <p:cNvPr id="265267" name="Text Box 51"/>
          <p:cNvSpPr txBox="1">
            <a:spLocks noChangeArrowheads="1"/>
          </p:cNvSpPr>
          <p:nvPr/>
        </p:nvSpPr>
        <p:spPr bwMode="auto">
          <a:xfrm>
            <a:off x="4692650" y="3208338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9900"/>
                </a:solidFill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07CDD9-4ED8-48A1-8910-F7DD21FC033B}" type="slidenum">
              <a:rPr lang="en-US" altLang="zh-CN" sz="1600" b="1" smtClean="0">
                <a:latin typeface="Tahoma" pitchFamily="34" charset="0"/>
                <a:cs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US" altLang="zh-CN" sz="1600" b="1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67266" name="Rectangle 2"/>
          <p:cNvSpPr>
            <a:spLocks noChangeArrowheads="1"/>
          </p:cNvSpPr>
          <p:nvPr/>
        </p:nvSpPr>
        <p:spPr bwMode="auto">
          <a:xfrm>
            <a:off x="882650" y="1839913"/>
            <a:ext cx="547688" cy="541337"/>
          </a:xfrm>
          <a:prstGeom prst="rect">
            <a:avLst/>
          </a:prstGeom>
          <a:solidFill>
            <a:schemeClr val="accent2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67" name="Line 3"/>
          <p:cNvSpPr>
            <a:spLocks noChangeShapeType="1"/>
          </p:cNvSpPr>
          <p:nvPr/>
        </p:nvSpPr>
        <p:spPr bwMode="auto">
          <a:xfrm>
            <a:off x="833438" y="2968625"/>
            <a:ext cx="1998662" cy="1588"/>
          </a:xfrm>
          <a:prstGeom prst="line">
            <a:avLst/>
          </a:prstGeom>
          <a:noFill/>
          <a:ln w="6032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8" name="Line 4"/>
          <p:cNvSpPr>
            <a:spLocks noChangeShapeType="1"/>
          </p:cNvSpPr>
          <p:nvPr/>
        </p:nvSpPr>
        <p:spPr bwMode="auto">
          <a:xfrm>
            <a:off x="852488" y="4495800"/>
            <a:ext cx="3367087" cy="1588"/>
          </a:xfrm>
          <a:prstGeom prst="line">
            <a:avLst/>
          </a:prstGeom>
          <a:noFill/>
          <a:ln w="60325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9" name="Rectangle 5"/>
          <p:cNvSpPr>
            <a:spLocks noChangeArrowheads="1"/>
          </p:cNvSpPr>
          <p:nvPr/>
        </p:nvSpPr>
        <p:spPr bwMode="auto">
          <a:xfrm>
            <a:off x="1522413" y="1038225"/>
            <a:ext cx="604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0" name="Rectangle 6"/>
          <p:cNvSpPr>
            <a:spLocks noChangeArrowheads="1"/>
          </p:cNvSpPr>
          <p:nvPr/>
        </p:nvSpPr>
        <p:spPr bwMode="auto">
          <a:xfrm>
            <a:off x="717550" y="3046413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1168400" y="4556125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2" name="Rectangle 8"/>
          <p:cNvSpPr>
            <a:spLocks noChangeArrowheads="1"/>
          </p:cNvSpPr>
          <p:nvPr/>
        </p:nvSpPr>
        <p:spPr bwMode="auto">
          <a:xfrm>
            <a:off x="1054100" y="1984375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B1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3" name="Rectangle 9"/>
          <p:cNvSpPr>
            <a:spLocks noChangeArrowheads="1"/>
          </p:cNvSpPr>
          <p:nvPr/>
        </p:nvSpPr>
        <p:spPr bwMode="auto">
          <a:xfrm>
            <a:off x="2146300" y="1851025"/>
            <a:ext cx="547688" cy="541338"/>
          </a:xfrm>
          <a:prstGeom prst="rect">
            <a:avLst/>
          </a:prstGeom>
          <a:solidFill>
            <a:schemeClr val="folHlink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74" name="Rectangle 10"/>
          <p:cNvSpPr>
            <a:spLocks noChangeArrowheads="1"/>
          </p:cNvSpPr>
          <p:nvPr/>
        </p:nvSpPr>
        <p:spPr bwMode="auto">
          <a:xfrm>
            <a:off x="2317750" y="1995488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B2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5" name="Rectangle 11"/>
          <p:cNvSpPr>
            <a:spLocks noChangeArrowheads="1"/>
          </p:cNvSpPr>
          <p:nvPr/>
        </p:nvSpPr>
        <p:spPr bwMode="auto">
          <a:xfrm>
            <a:off x="3529013" y="2514600"/>
            <a:ext cx="546100" cy="539750"/>
          </a:xfrm>
          <a:prstGeom prst="rect">
            <a:avLst/>
          </a:prstGeom>
          <a:solidFill>
            <a:srgbClr val="0066CC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76" name="Rectangle 12"/>
          <p:cNvSpPr>
            <a:spLocks noChangeArrowheads="1"/>
          </p:cNvSpPr>
          <p:nvPr/>
        </p:nvSpPr>
        <p:spPr bwMode="auto">
          <a:xfrm>
            <a:off x="3698875" y="26590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B3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77" name="Line 13"/>
          <p:cNvSpPr>
            <a:spLocks noChangeShapeType="1"/>
          </p:cNvSpPr>
          <p:nvPr/>
        </p:nvSpPr>
        <p:spPr bwMode="auto">
          <a:xfrm>
            <a:off x="781050" y="1320800"/>
            <a:ext cx="3713163" cy="1588"/>
          </a:xfrm>
          <a:prstGeom prst="line">
            <a:avLst/>
          </a:prstGeom>
          <a:noFill/>
          <a:ln w="603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78" name="Line 14"/>
          <p:cNvSpPr>
            <a:spLocks noChangeShapeType="1"/>
          </p:cNvSpPr>
          <p:nvPr/>
        </p:nvSpPr>
        <p:spPr bwMode="auto">
          <a:xfrm>
            <a:off x="1236663" y="5886450"/>
            <a:ext cx="4427537" cy="1588"/>
          </a:xfrm>
          <a:prstGeom prst="line">
            <a:avLst/>
          </a:prstGeom>
          <a:noFill/>
          <a:ln w="603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79" name="Rectangle 15"/>
          <p:cNvSpPr>
            <a:spLocks noChangeArrowheads="1"/>
          </p:cNvSpPr>
          <p:nvPr/>
        </p:nvSpPr>
        <p:spPr bwMode="auto">
          <a:xfrm>
            <a:off x="5218113" y="4064000"/>
            <a:ext cx="14287" cy="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80" name="Rectangle 16"/>
          <p:cNvSpPr>
            <a:spLocks noChangeArrowheads="1"/>
          </p:cNvSpPr>
          <p:nvPr/>
        </p:nvSpPr>
        <p:spPr bwMode="auto">
          <a:xfrm>
            <a:off x="1579563" y="3478213"/>
            <a:ext cx="547687" cy="541337"/>
          </a:xfrm>
          <a:prstGeom prst="rect">
            <a:avLst/>
          </a:prstGeom>
          <a:solidFill>
            <a:srgbClr val="00CC66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81" name="Rectangle 17"/>
          <p:cNvSpPr>
            <a:spLocks noChangeArrowheads="1"/>
          </p:cNvSpPr>
          <p:nvPr/>
        </p:nvSpPr>
        <p:spPr bwMode="auto">
          <a:xfrm>
            <a:off x="1751013" y="3624263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2" name="Rectangle 18"/>
          <p:cNvSpPr>
            <a:spLocks noChangeArrowheads="1"/>
          </p:cNvSpPr>
          <p:nvPr/>
        </p:nvSpPr>
        <p:spPr bwMode="auto">
          <a:xfrm>
            <a:off x="2395538" y="4929188"/>
            <a:ext cx="547687" cy="541337"/>
          </a:xfrm>
          <a:prstGeom prst="rect">
            <a:avLst/>
          </a:prstGeom>
          <a:solidFill>
            <a:srgbClr val="99FF33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67283" name="Rectangle 19"/>
          <p:cNvSpPr>
            <a:spLocks noChangeArrowheads="1"/>
          </p:cNvSpPr>
          <p:nvPr/>
        </p:nvSpPr>
        <p:spPr bwMode="auto">
          <a:xfrm>
            <a:off x="2566988" y="5073650"/>
            <a:ext cx="2952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B5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4" name="Rectangle 20"/>
          <p:cNvSpPr>
            <a:spLocks noChangeArrowheads="1"/>
          </p:cNvSpPr>
          <p:nvPr/>
        </p:nvSpPr>
        <p:spPr bwMode="auto">
          <a:xfrm>
            <a:off x="2962275" y="5930900"/>
            <a:ext cx="604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LAN4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5" name="Rectangle 21"/>
          <p:cNvSpPr>
            <a:spLocks noChangeArrowheads="1"/>
          </p:cNvSpPr>
          <p:nvPr/>
        </p:nvSpPr>
        <p:spPr bwMode="auto">
          <a:xfrm>
            <a:off x="1217613" y="14747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6" name="Rectangle 22"/>
          <p:cNvSpPr>
            <a:spLocks noChangeArrowheads="1"/>
          </p:cNvSpPr>
          <p:nvPr/>
        </p:nvSpPr>
        <p:spPr bwMode="auto">
          <a:xfrm>
            <a:off x="1233488" y="2465388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7" name="Rectangle 23"/>
          <p:cNvSpPr>
            <a:spLocks noChangeArrowheads="1"/>
          </p:cNvSpPr>
          <p:nvPr/>
        </p:nvSpPr>
        <p:spPr bwMode="auto">
          <a:xfrm>
            <a:off x="2479675" y="14747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8" name="Rectangle 24"/>
          <p:cNvSpPr>
            <a:spLocks noChangeArrowheads="1"/>
          </p:cNvSpPr>
          <p:nvPr/>
        </p:nvSpPr>
        <p:spPr bwMode="auto">
          <a:xfrm>
            <a:off x="1911350" y="315118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89" name="Rectangle 25"/>
          <p:cNvSpPr>
            <a:spLocks noChangeArrowheads="1"/>
          </p:cNvSpPr>
          <p:nvPr/>
        </p:nvSpPr>
        <p:spPr bwMode="auto">
          <a:xfrm>
            <a:off x="3852863" y="2209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0" name="Rectangle 26"/>
          <p:cNvSpPr>
            <a:spLocks noChangeArrowheads="1"/>
          </p:cNvSpPr>
          <p:nvPr/>
        </p:nvSpPr>
        <p:spPr bwMode="auto">
          <a:xfrm>
            <a:off x="2736850" y="46291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(1)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1" name="Rectangle 27"/>
          <p:cNvSpPr>
            <a:spLocks noChangeArrowheads="1"/>
          </p:cNvSpPr>
          <p:nvPr/>
        </p:nvSpPr>
        <p:spPr bwMode="auto">
          <a:xfrm>
            <a:off x="2497138" y="24638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2" name="Rectangle 28"/>
          <p:cNvSpPr>
            <a:spLocks noChangeArrowheads="1"/>
          </p:cNvSpPr>
          <p:nvPr/>
        </p:nvSpPr>
        <p:spPr bwMode="auto">
          <a:xfrm>
            <a:off x="1912938" y="4076700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3" name="Rectangle 29"/>
          <p:cNvSpPr>
            <a:spLocks noChangeArrowheads="1"/>
          </p:cNvSpPr>
          <p:nvPr/>
        </p:nvSpPr>
        <p:spPr bwMode="auto">
          <a:xfrm>
            <a:off x="2754313" y="5502275"/>
            <a:ext cx="29686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4" name="Rectangle 30"/>
          <p:cNvSpPr>
            <a:spLocks noChangeArrowheads="1"/>
          </p:cNvSpPr>
          <p:nvPr/>
        </p:nvSpPr>
        <p:spPr bwMode="auto">
          <a:xfrm>
            <a:off x="3870325" y="3132138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(2)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5" name="Rectangle 31"/>
          <p:cNvSpPr>
            <a:spLocks noChangeArrowheads="1"/>
          </p:cNvSpPr>
          <p:nvPr/>
        </p:nvSpPr>
        <p:spPr bwMode="auto">
          <a:xfrm>
            <a:off x="4213225" y="2495550"/>
            <a:ext cx="2968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altLang="zh-CN" sz="1900">
                <a:solidFill>
                  <a:srgbClr val="000000"/>
                </a:solidFill>
              </a:rPr>
              <a:t>(3)</a:t>
            </a:r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267296" name="Freeform 32"/>
          <p:cNvSpPr>
            <a:spLocks/>
          </p:cNvSpPr>
          <p:nvPr/>
        </p:nvSpPr>
        <p:spPr bwMode="auto">
          <a:xfrm>
            <a:off x="4087813" y="2789238"/>
            <a:ext cx="531812" cy="3046412"/>
          </a:xfrm>
          <a:custGeom>
            <a:avLst/>
            <a:gdLst>
              <a:gd name="T0" fmla="*/ 0 w 335"/>
              <a:gd name="T1" fmla="*/ 0 h 1919"/>
              <a:gd name="T2" fmla="*/ 2147483647 w 335"/>
              <a:gd name="T3" fmla="*/ 0 h 1919"/>
              <a:gd name="T4" fmla="*/ 2147483647 w 335"/>
              <a:gd name="T5" fmla="*/ 2147483647 h 1919"/>
              <a:gd name="T6" fmla="*/ 0 60000 65536"/>
              <a:gd name="T7" fmla="*/ 0 60000 65536"/>
              <a:gd name="T8" fmla="*/ 0 60000 65536"/>
              <a:gd name="T9" fmla="*/ 0 w 335"/>
              <a:gd name="T10" fmla="*/ 0 h 1919"/>
              <a:gd name="T11" fmla="*/ 335 w 335"/>
              <a:gd name="T12" fmla="*/ 1919 h 19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919">
                <a:moveTo>
                  <a:pt x="0" y="0"/>
                </a:moveTo>
                <a:lnTo>
                  <a:pt x="335" y="0"/>
                </a:lnTo>
                <a:lnTo>
                  <a:pt x="335" y="1919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7" name="Line 33"/>
          <p:cNvSpPr>
            <a:spLocks noChangeShapeType="1"/>
          </p:cNvSpPr>
          <p:nvPr/>
        </p:nvSpPr>
        <p:spPr bwMode="auto">
          <a:xfrm flipV="1">
            <a:off x="3805238" y="1368425"/>
            <a:ext cx="1587" cy="11461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8" name="Line 34"/>
          <p:cNvSpPr>
            <a:spLocks noChangeShapeType="1"/>
          </p:cNvSpPr>
          <p:nvPr/>
        </p:nvSpPr>
        <p:spPr bwMode="auto">
          <a:xfrm>
            <a:off x="3805238" y="3067050"/>
            <a:ext cx="1587" cy="139541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9" name="Line 35"/>
          <p:cNvSpPr>
            <a:spLocks noChangeShapeType="1"/>
          </p:cNvSpPr>
          <p:nvPr/>
        </p:nvSpPr>
        <p:spPr bwMode="auto">
          <a:xfrm flipV="1">
            <a:off x="1852613" y="2984500"/>
            <a:ext cx="1587" cy="482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0" name="Line 36"/>
          <p:cNvSpPr>
            <a:spLocks noChangeShapeType="1"/>
          </p:cNvSpPr>
          <p:nvPr/>
        </p:nvSpPr>
        <p:spPr bwMode="auto">
          <a:xfrm flipV="1">
            <a:off x="2667000" y="4497388"/>
            <a:ext cx="1588" cy="4079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1" name="Line 37"/>
          <p:cNvSpPr>
            <a:spLocks noChangeShapeType="1"/>
          </p:cNvSpPr>
          <p:nvPr/>
        </p:nvSpPr>
        <p:spPr bwMode="auto">
          <a:xfrm flipV="1">
            <a:off x="1171575" y="1355725"/>
            <a:ext cx="1588" cy="5016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2" name="Line 38"/>
          <p:cNvSpPr>
            <a:spLocks noChangeShapeType="1"/>
          </p:cNvSpPr>
          <p:nvPr/>
        </p:nvSpPr>
        <p:spPr bwMode="auto">
          <a:xfrm flipV="1">
            <a:off x="2400300" y="1355725"/>
            <a:ext cx="1588" cy="4857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3" name="Line 39"/>
          <p:cNvSpPr>
            <a:spLocks noChangeShapeType="1"/>
          </p:cNvSpPr>
          <p:nvPr/>
        </p:nvSpPr>
        <p:spPr bwMode="auto">
          <a:xfrm flipV="1">
            <a:off x="1839913" y="4013200"/>
            <a:ext cx="1587" cy="4826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4" name="Line 40"/>
          <p:cNvSpPr>
            <a:spLocks noChangeShapeType="1"/>
          </p:cNvSpPr>
          <p:nvPr/>
        </p:nvSpPr>
        <p:spPr bwMode="auto">
          <a:xfrm flipV="1">
            <a:off x="2436813" y="2400300"/>
            <a:ext cx="1587" cy="520700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5" name="Line 41"/>
          <p:cNvSpPr>
            <a:spLocks noChangeShapeType="1"/>
          </p:cNvSpPr>
          <p:nvPr/>
        </p:nvSpPr>
        <p:spPr bwMode="auto">
          <a:xfrm flipV="1">
            <a:off x="2692400" y="5462588"/>
            <a:ext cx="1588" cy="407987"/>
          </a:xfrm>
          <a:prstGeom prst="line">
            <a:avLst/>
          </a:prstGeom>
          <a:noFill/>
          <a:ln w="14288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6" name="Line 42"/>
          <p:cNvSpPr>
            <a:spLocks noChangeShapeType="1"/>
          </p:cNvSpPr>
          <p:nvPr/>
        </p:nvSpPr>
        <p:spPr bwMode="auto">
          <a:xfrm>
            <a:off x="1181100" y="2374900"/>
            <a:ext cx="1588" cy="5651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7" name="Text Box 43"/>
          <p:cNvSpPr txBox="1">
            <a:spLocks noChangeArrowheads="1"/>
          </p:cNvSpPr>
          <p:nvPr/>
        </p:nvSpPr>
        <p:spPr bwMode="auto">
          <a:xfrm>
            <a:off x="5003800" y="1830388"/>
            <a:ext cx="3619500" cy="7016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00"/>
                </a:solidFill>
              </a:rPr>
              <a:t>All </a:t>
            </a: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root ports</a:t>
            </a:r>
            <a:r>
              <a:rPr lang="en-US" altLang="zh-CN" sz="2000">
                <a:solidFill>
                  <a:srgbClr val="000000"/>
                </a:solidFill>
              </a:rPr>
              <a:t> &amp; </a:t>
            </a: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designated ports</a:t>
            </a:r>
            <a:r>
              <a:rPr lang="en-US" altLang="zh-CN" sz="2000">
                <a:solidFill>
                  <a:srgbClr val="000000"/>
                </a:solidFill>
              </a:rPr>
              <a:t> put in </a:t>
            </a:r>
            <a:r>
              <a:rPr lang="en-US" altLang="zh-CN" sz="2000">
                <a:solidFill>
                  <a:srgbClr val="FF3300"/>
                </a:solidFill>
                <a:latin typeface="Comic Sans MS" pitchFamily="66" charset="0"/>
              </a:rPr>
              <a:t>forwarding</a:t>
            </a:r>
            <a:r>
              <a:rPr lang="en-US" altLang="zh-CN" sz="2000">
                <a:solidFill>
                  <a:srgbClr val="000000"/>
                </a:solidFill>
              </a:rPr>
              <a:t> state</a:t>
            </a:r>
          </a:p>
        </p:txBody>
      </p:sp>
      <p:sp>
        <p:nvSpPr>
          <p:cNvPr id="267308" name="Text Box 44"/>
          <p:cNvSpPr txBox="1">
            <a:spLocks noChangeArrowheads="1"/>
          </p:cNvSpPr>
          <p:nvPr/>
        </p:nvSpPr>
        <p:spPr bwMode="auto">
          <a:xfrm>
            <a:off x="2025650" y="14652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67309" name="Text Box 45"/>
          <p:cNvSpPr txBox="1">
            <a:spLocks noChangeArrowheads="1"/>
          </p:cNvSpPr>
          <p:nvPr/>
        </p:nvSpPr>
        <p:spPr bwMode="auto">
          <a:xfrm>
            <a:off x="3425825" y="20367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66CC"/>
                </a:solidFill>
              </a:rPr>
              <a:t>R</a:t>
            </a:r>
          </a:p>
        </p:txBody>
      </p:sp>
      <p:sp>
        <p:nvSpPr>
          <p:cNvPr id="267310" name="Text Box 46"/>
          <p:cNvSpPr txBox="1">
            <a:spLocks noChangeArrowheads="1"/>
          </p:cNvSpPr>
          <p:nvPr/>
        </p:nvSpPr>
        <p:spPr bwMode="auto">
          <a:xfrm>
            <a:off x="1473200" y="3074988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  <p:sp>
        <p:nvSpPr>
          <p:cNvPr id="267311" name="Text Box 47"/>
          <p:cNvSpPr txBox="1">
            <a:spLocks noChangeArrowheads="1"/>
          </p:cNvSpPr>
          <p:nvPr/>
        </p:nvSpPr>
        <p:spPr bwMode="auto">
          <a:xfrm>
            <a:off x="2303463" y="45323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CC66"/>
                </a:solidFill>
              </a:rPr>
              <a:t>R</a:t>
            </a:r>
          </a:p>
        </p:txBody>
      </p:sp>
      <p:sp>
        <p:nvSpPr>
          <p:cNvPr id="267312" name="Text Box 48"/>
          <p:cNvSpPr txBox="1">
            <a:spLocks noChangeArrowheads="1"/>
          </p:cNvSpPr>
          <p:nvPr/>
        </p:nvSpPr>
        <p:spPr bwMode="auto">
          <a:xfrm>
            <a:off x="739775" y="14462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3300"/>
                </a:solidFill>
              </a:rPr>
              <a:t>D</a:t>
            </a:r>
          </a:p>
        </p:txBody>
      </p:sp>
      <p:sp>
        <p:nvSpPr>
          <p:cNvPr id="267313" name="Text Box 49"/>
          <p:cNvSpPr txBox="1">
            <a:spLocks noChangeArrowheads="1"/>
          </p:cNvSpPr>
          <p:nvPr/>
        </p:nvSpPr>
        <p:spPr bwMode="auto">
          <a:xfrm>
            <a:off x="777875" y="253206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7E9CE8"/>
                </a:solidFill>
              </a:rPr>
              <a:t>D</a:t>
            </a:r>
          </a:p>
        </p:txBody>
      </p:sp>
      <p:sp>
        <p:nvSpPr>
          <p:cNvPr id="267314" name="Text Box 50"/>
          <p:cNvSpPr txBox="1">
            <a:spLocks noChangeArrowheads="1"/>
          </p:cNvSpPr>
          <p:nvPr/>
        </p:nvSpPr>
        <p:spPr bwMode="auto">
          <a:xfrm>
            <a:off x="3397250" y="3198813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33CC"/>
                </a:solidFill>
              </a:rPr>
              <a:t>D</a:t>
            </a:r>
          </a:p>
        </p:txBody>
      </p:sp>
      <p:sp>
        <p:nvSpPr>
          <p:cNvPr id="267315" name="Text Box 51"/>
          <p:cNvSpPr txBox="1">
            <a:spLocks noChangeArrowheads="1"/>
          </p:cNvSpPr>
          <p:nvPr/>
        </p:nvSpPr>
        <p:spPr bwMode="auto">
          <a:xfrm>
            <a:off x="4692650" y="3208338"/>
            <a:ext cx="3492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9900"/>
                </a:solidFill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Source Routing Bridges</a:t>
            </a:r>
          </a:p>
        </p:txBody>
      </p:sp>
      <p:sp>
        <p:nvSpPr>
          <p:cNvPr id="269314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1760538"/>
          </a:xfrm>
        </p:spPr>
        <p:txBody>
          <a:bodyPr/>
          <a:lstStyle/>
          <a:p>
            <a:r>
              <a:rPr lang="en-US" altLang="zh-CN" sz="2800" smtClean="0"/>
              <a:t>To interconnect IEEE 802.5 token rings</a:t>
            </a:r>
          </a:p>
          <a:p>
            <a:r>
              <a:rPr lang="en-US" altLang="zh-CN" sz="2800" smtClean="0">
                <a:solidFill>
                  <a:srgbClr val="FF0000"/>
                </a:solidFill>
              </a:rPr>
              <a:t>The source station determines route </a:t>
            </a:r>
            <a:r>
              <a:rPr lang="en-US" altLang="zh-CN" sz="2800" smtClean="0"/>
              <a:t>to destination</a:t>
            </a:r>
          </a:p>
          <a:p>
            <a:r>
              <a:rPr lang="en-US" altLang="zh-CN" sz="2800" smtClean="0"/>
              <a:t>Routing information inserted in frame</a:t>
            </a:r>
          </a:p>
        </p:txBody>
      </p:sp>
      <p:sp>
        <p:nvSpPr>
          <p:cNvPr id="26931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86FCB7-FDC4-41FF-B4E3-5299FD1C0483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116</a:t>
            </a:fld>
            <a:endParaRPr lang="en-US" altLang="zh-CN" sz="1600" b="1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69975" y="3540125"/>
            <a:ext cx="6881813" cy="2116138"/>
            <a:chOff x="632" y="1476"/>
            <a:chExt cx="4335" cy="1333"/>
          </a:xfrm>
        </p:grpSpPr>
        <p:sp>
          <p:nvSpPr>
            <p:cNvPr id="269317" name="Rectangle 5" descr="Narrow horizontal"/>
            <p:cNvSpPr>
              <a:spLocks noChangeArrowheads="1"/>
            </p:cNvSpPr>
            <p:nvPr/>
          </p:nvSpPr>
          <p:spPr bwMode="auto">
            <a:xfrm>
              <a:off x="1741" y="1476"/>
              <a:ext cx="733" cy="398"/>
            </a:xfrm>
            <a:prstGeom prst="rect">
              <a:avLst/>
            </a:prstGeom>
            <a:pattFill prst="narHorz">
              <a:fgClr>
                <a:schemeClr val="accent2"/>
              </a:fgClr>
              <a:bgClr>
                <a:srgbClr val="FFFFFF"/>
              </a:bgClr>
            </a:patt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69318" name="Rectangle 6" descr="Narrow horizontal"/>
            <p:cNvSpPr>
              <a:spLocks noChangeArrowheads="1"/>
            </p:cNvSpPr>
            <p:nvPr/>
          </p:nvSpPr>
          <p:spPr bwMode="auto">
            <a:xfrm>
              <a:off x="998" y="1477"/>
              <a:ext cx="734" cy="399"/>
            </a:xfrm>
            <a:prstGeom prst="rect">
              <a:avLst/>
            </a:prstGeom>
            <a:pattFill prst="narHorz">
              <a:fgClr>
                <a:schemeClr val="accent2"/>
              </a:fgClr>
              <a:bgClr>
                <a:srgbClr val="FFFFFF"/>
              </a:bgClr>
            </a:patt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69319" name="Rectangle 7" descr="Narrow horizontal"/>
            <p:cNvSpPr>
              <a:spLocks noChangeArrowheads="1"/>
            </p:cNvSpPr>
            <p:nvPr/>
          </p:nvSpPr>
          <p:spPr bwMode="auto">
            <a:xfrm>
              <a:off x="2476" y="1477"/>
              <a:ext cx="733" cy="399"/>
            </a:xfrm>
            <a:prstGeom prst="rect">
              <a:avLst/>
            </a:prstGeom>
            <a:pattFill prst="narHorz">
              <a:fgClr>
                <a:schemeClr val="accent2"/>
              </a:fgClr>
              <a:bgClr>
                <a:srgbClr val="FFFFFF"/>
              </a:bgClr>
            </a:patt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69320" name="Rectangle 8" descr="Narrow horizontal"/>
            <p:cNvSpPr>
              <a:spLocks noChangeArrowheads="1"/>
            </p:cNvSpPr>
            <p:nvPr/>
          </p:nvSpPr>
          <p:spPr bwMode="auto">
            <a:xfrm>
              <a:off x="4176" y="1476"/>
              <a:ext cx="733" cy="398"/>
            </a:xfrm>
            <a:prstGeom prst="rect">
              <a:avLst/>
            </a:prstGeom>
            <a:pattFill prst="narHorz">
              <a:fgClr>
                <a:schemeClr val="accent2"/>
              </a:fgClr>
              <a:bgClr>
                <a:srgbClr val="FFFFFF"/>
              </a:bgClr>
            </a:patt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69321" name="Rectangle 9"/>
            <p:cNvSpPr>
              <a:spLocks noChangeArrowheads="1"/>
            </p:cNvSpPr>
            <p:nvPr/>
          </p:nvSpPr>
          <p:spPr bwMode="auto">
            <a:xfrm>
              <a:off x="2098" y="2411"/>
              <a:ext cx="733" cy="398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32" y="2411"/>
              <a:ext cx="734" cy="39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825" y="2411"/>
              <a:ext cx="1585" cy="39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412" y="2411"/>
              <a:ext cx="555" cy="39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362" y="2411"/>
              <a:ext cx="734" cy="398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600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269326" name="Rectangle 14"/>
            <p:cNvSpPr>
              <a:spLocks noChangeArrowheads="1"/>
            </p:cNvSpPr>
            <p:nvPr/>
          </p:nvSpPr>
          <p:spPr bwMode="auto">
            <a:xfrm>
              <a:off x="1146" y="1514"/>
              <a:ext cx="43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Routing</a:t>
              </a:r>
            </a:p>
          </p:txBody>
        </p:sp>
        <p:sp>
          <p:nvSpPr>
            <p:cNvPr id="269327" name="Rectangle 15"/>
            <p:cNvSpPr>
              <a:spLocks noChangeArrowheads="1"/>
            </p:cNvSpPr>
            <p:nvPr/>
          </p:nvSpPr>
          <p:spPr bwMode="auto">
            <a:xfrm>
              <a:off x="1178" y="1676"/>
              <a:ext cx="39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control</a:t>
              </a:r>
            </a:p>
          </p:txBody>
        </p:sp>
        <p:sp>
          <p:nvSpPr>
            <p:cNvPr id="269328" name="Rectangle 16"/>
            <p:cNvSpPr>
              <a:spLocks noChangeArrowheads="1"/>
            </p:cNvSpPr>
            <p:nvPr/>
          </p:nvSpPr>
          <p:spPr bwMode="auto">
            <a:xfrm>
              <a:off x="1871" y="1514"/>
              <a:ext cx="44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Route 1</a:t>
              </a:r>
            </a:p>
          </p:txBody>
        </p:sp>
        <p:sp>
          <p:nvSpPr>
            <p:cNvPr id="269329" name="Rectangle 17"/>
            <p:cNvSpPr>
              <a:spLocks noChangeArrowheads="1"/>
            </p:cNvSpPr>
            <p:nvPr/>
          </p:nvSpPr>
          <p:spPr bwMode="auto">
            <a:xfrm>
              <a:off x="1790" y="1676"/>
              <a:ext cx="59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designator</a:t>
              </a:r>
            </a:p>
          </p:txBody>
        </p:sp>
        <p:sp>
          <p:nvSpPr>
            <p:cNvPr id="269330" name="Rectangle 18"/>
            <p:cNvSpPr>
              <a:spLocks noChangeArrowheads="1"/>
            </p:cNvSpPr>
            <p:nvPr/>
          </p:nvSpPr>
          <p:spPr bwMode="auto">
            <a:xfrm>
              <a:off x="2616" y="1521"/>
              <a:ext cx="44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Route 2</a:t>
              </a:r>
            </a:p>
          </p:txBody>
        </p:sp>
        <p:sp>
          <p:nvSpPr>
            <p:cNvPr id="269331" name="Rectangle 19"/>
            <p:cNvSpPr>
              <a:spLocks noChangeArrowheads="1"/>
            </p:cNvSpPr>
            <p:nvPr/>
          </p:nvSpPr>
          <p:spPr bwMode="auto">
            <a:xfrm>
              <a:off x="2535" y="1683"/>
              <a:ext cx="59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designator</a:t>
              </a:r>
            </a:p>
          </p:txBody>
        </p:sp>
        <p:sp>
          <p:nvSpPr>
            <p:cNvPr id="269332" name="Rectangle 20"/>
            <p:cNvSpPr>
              <a:spLocks noChangeArrowheads="1"/>
            </p:cNvSpPr>
            <p:nvPr/>
          </p:nvSpPr>
          <p:spPr bwMode="auto">
            <a:xfrm>
              <a:off x="4295" y="1520"/>
              <a:ext cx="48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Route m</a:t>
              </a:r>
            </a:p>
          </p:txBody>
        </p:sp>
        <p:sp>
          <p:nvSpPr>
            <p:cNvPr id="269333" name="Rectangle 21"/>
            <p:cNvSpPr>
              <a:spLocks noChangeArrowheads="1"/>
            </p:cNvSpPr>
            <p:nvPr/>
          </p:nvSpPr>
          <p:spPr bwMode="auto">
            <a:xfrm>
              <a:off x="4233" y="1682"/>
              <a:ext cx="598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designator</a:t>
              </a:r>
            </a:p>
          </p:txBody>
        </p:sp>
        <p:sp>
          <p:nvSpPr>
            <p:cNvPr id="269334" name="Rectangle 22"/>
            <p:cNvSpPr>
              <a:spLocks noChangeArrowheads="1"/>
            </p:cNvSpPr>
            <p:nvPr/>
          </p:nvSpPr>
          <p:spPr bwMode="auto">
            <a:xfrm>
              <a:off x="657" y="2455"/>
              <a:ext cx="64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Destination</a:t>
              </a:r>
            </a:p>
          </p:txBody>
        </p:sp>
        <p:sp>
          <p:nvSpPr>
            <p:cNvPr id="269335" name="Rectangle 23"/>
            <p:cNvSpPr>
              <a:spLocks noChangeArrowheads="1"/>
            </p:cNvSpPr>
            <p:nvPr/>
          </p:nvSpPr>
          <p:spPr bwMode="auto">
            <a:xfrm>
              <a:off x="761" y="2617"/>
              <a:ext cx="44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address</a:t>
              </a:r>
            </a:p>
          </p:txBody>
        </p:sp>
        <p:sp>
          <p:nvSpPr>
            <p:cNvPr id="269336" name="Rectangle 24"/>
            <p:cNvSpPr>
              <a:spLocks noChangeArrowheads="1"/>
            </p:cNvSpPr>
            <p:nvPr/>
          </p:nvSpPr>
          <p:spPr bwMode="auto">
            <a:xfrm>
              <a:off x="1523" y="2459"/>
              <a:ext cx="38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Source</a:t>
              </a:r>
            </a:p>
          </p:txBody>
        </p:sp>
        <p:sp>
          <p:nvSpPr>
            <p:cNvPr id="269337" name="Rectangle 25"/>
            <p:cNvSpPr>
              <a:spLocks noChangeArrowheads="1"/>
            </p:cNvSpPr>
            <p:nvPr/>
          </p:nvSpPr>
          <p:spPr bwMode="auto">
            <a:xfrm>
              <a:off x="1496" y="2622"/>
              <a:ext cx="44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address</a:t>
              </a:r>
            </a:p>
          </p:txBody>
        </p:sp>
        <p:sp>
          <p:nvSpPr>
            <p:cNvPr id="269338" name="Rectangle 26"/>
            <p:cNvSpPr>
              <a:spLocks noChangeArrowheads="1"/>
            </p:cNvSpPr>
            <p:nvPr/>
          </p:nvSpPr>
          <p:spPr bwMode="auto">
            <a:xfrm>
              <a:off x="2245" y="2455"/>
              <a:ext cx="43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Routing</a:t>
              </a:r>
            </a:p>
          </p:txBody>
        </p:sp>
        <p:sp>
          <p:nvSpPr>
            <p:cNvPr id="269339" name="Rectangle 27"/>
            <p:cNvSpPr>
              <a:spLocks noChangeArrowheads="1"/>
            </p:cNvSpPr>
            <p:nvPr/>
          </p:nvSpPr>
          <p:spPr bwMode="auto">
            <a:xfrm>
              <a:off x="2136" y="2617"/>
              <a:ext cx="650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information</a:t>
              </a:r>
            </a:p>
          </p:txBody>
        </p:sp>
        <p:sp>
          <p:nvSpPr>
            <p:cNvPr id="269340" name="Rectangle 28"/>
            <p:cNvSpPr>
              <a:spLocks noChangeArrowheads="1"/>
            </p:cNvSpPr>
            <p:nvPr/>
          </p:nvSpPr>
          <p:spPr bwMode="auto">
            <a:xfrm>
              <a:off x="3488" y="2521"/>
              <a:ext cx="26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Data</a:t>
              </a:r>
            </a:p>
          </p:txBody>
        </p:sp>
        <p:sp>
          <p:nvSpPr>
            <p:cNvPr id="269341" name="Rectangle 29"/>
            <p:cNvSpPr>
              <a:spLocks noChangeArrowheads="1"/>
            </p:cNvSpPr>
            <p:nvPr/>
          </p:nvSpPr>
          <p:spPr bwMode="auto">
            <a:xfrm>
              <a:off x="4603" y="2541"/>
              <a:ext cx="21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FCS</a:t>
              </a:r>
            </a:p>
          </p:txBody>
        </p:sp>
        <p:sp>
          <p:nvSpPr>
            <p:cNvPr id="269342" name="Rectangle 30"/>
            <p:cNvSpPr>
              <a:spLocks noChangeArrowheads="1"/>
            </p:cNvSpPr>
            <p:nvPr/>
          </p:nvSpPr>
          <p:spPr bwMode="auto">
            <a:xfrm>
              <a:off x="1117" y="1896"/>
              <a:ext cx="41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2 bytes</a:t>
              </a:r>
            </a:p>
          </p:txBody>
        </p:sp>
        <p:sp>
          <p:nvSpPr>
            <p:cNvPr id="269343" name="Rectangle 31"/>
            <p:cNvSpPr>
              <a:spLocks noChangeArrowheads="1"/>
            </p:cNvSpPr>
            <p:nvPr/>
          </p:nvSpPr>
          <p:spPr bwMode="auto">
            <a:xfrm>
              <a:off x="1884" y="1896"/>
              <a:ext cx="41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2 bytes</a:t>
              </a:r>
            </a:p>
          </p:txBody>
        </p:sp>
        <p:sp>
          <p:nvSpPr>
            <p:cNvPr id="269344" name="Rectangle 32"/>
            <p:cNvSpPr>
              <a:spLocks noChangeArrowheads="1"/>
            </p:cNvSpPr>
            <p:nvPr/>
          </p:nvSpPr>
          <p:spPr bwMode="auto">
            <a:xfrm>
              <a:off x="2622" y="1896"/>
              <a:ext cx="41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2 bytes</a:t>
              </a:r>
            </a:p>
          </p:txBody>
        </p:sp>
        <p:sp>
          <p:nvSpPr>
            <p:cNvPr id="269345" name="Rectangle 33"/>
            <p:cNvSpPr>
              <a:spLocks noChangeArrowheads="1"/>
            </p:cNvSpPr>
            <p:nvPr/>
          </p:nvSpPr>
          <p:spPr bwMode="auto">
            <a:xfrm>
              <a:off x="4340" y="1896"/>
              <a:ext cx="416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Tahoma" pitchFamily="34" charset="0"/>
                </a:rPr>
                <a:t>2 bytes</a:t>
              </a:r>
            </a:p>
          </p:txBody>
        </p:sp>
        <p:cxnSp>
          <p:nvCxnSpPr>
            <p:cNvPr id="269346" name="AutoShape 34"/>
            <p:cNvCxnSpPr>
              <a:cxnSpLocks noChangeShapeType="1"/>
              <a:stCxn id="269318" idx="1"/>
              <a:endCxn id="14" idx="3"/>
            </p:cNvCxnSpPr>
            <p:nvPr/>
          </p:nvCxnSpPr>
          <p:spPr bwMode="auto">
            <a:xfrm rot="10800000" flipH="1" flipV="1">
              <a:off x="993" y="1677"/>
              <a:ext cx="1108" cy="933"/>
            </a:xfrm>
            <a:prstGeom prst="bentConnector5">
              <a:avLst>
                <a:gd name="adj1" fmla="val 356"/>
                <a:gd name="adj2" fmla="val 50056"/>
                <a:gd name="adj3" fmla="val 99102"/>
              </a:avLst>
            </a:prstGeom>
            <a:noFill/>
            <a:ln w="12700">
              <a:solidFill>
                <a:schemeClr val="tx1"/>
              </a:solidFill>
              <a:prstDash val="lgDashDot"/>
              <a:miter lim="800000"/>
              <a:headEnd/>
              <a:tailEnd/>
            </a:ln>
          </p:spPr>
        </p:cxnSp>
        <p:cxnSp>
          <p:nvCxnSpPr>
            <p:cNvPr id="269347" name="AutoShape 35"/>
            <p:cNvCxnSpPr>
              <a:cxnSpLocks noChangeShapeType="1"/>
            </p:cNvCxnSpPr>
            <p:nvPr/>
          </p:nvCxnSpPr>
          <p:spPr bwMode="auto">
            <a:xfrm flipH="1">
              <a:off x="2812" y="1675"/>
              <a:ext cx="2094" cy="935"/>
            </a:xfrm>
            <a:prstGeom prst="bentConnector5">
              <a:avLst>
                <a:gd name="adj1" fmla="val -144"/>
                <a:gd name="adj2" fmla="val 49944"/>
                <a:gd name="adj3" fmla="val 99426"/>
              </a:avLst>
            </a:prstGeom>
            <a:noFill/>
            <a:ln w="12700">
              <a:solidFill>
                <a:schemeClr val="tx1"/>
              </a:solidFill>
              <a:prstDash val="lgDashDot"/>
              <a:miter lim="800000"/>
              <a:headEnd/>
              <a:tailEnd/>
            </a:ln>
          </p:spPr>
        </p:cxnSp>
        <p:sp>
          <p:nvSpPr>
            <p:cNvPr id="269348" name="Line 36"/>
            <p:cNvSpPr>
              <a:spLocks noChangeShapeType="1"/>
            </p:cNvSpPr>
            <p:nvPr/>
          </p:nvSpPr>
          <p:spPr bwMode="auto">
            <a:xfrm>
              <a:off x="3200" y="1480"/>
              <a:ext cx="9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69349" name="Line 37"/>
            <p:cNvSpPr>
              <a:spLocks noChangeShapeType="1"/>
            </p:cNvSpPr>
            <p:nvPr/>
          </p:nvSpPr>
          <p:spPr bwMode="auto">
            <a:xfrm>
              <a:off x="3200" y="1872"/>
              <a:ext cx="9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Route Discovery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For a </a:t>
            </a:r>
            <a:r>
              <a:rPr lang="en-US" altLang="zh-CN" smtClean="0">
                <a:solidFill>
                  <a:schemeClr val="folHlink"/>
                </a:solidFill>
              </a:rPr>
              <a:t>destination</a:t>
            </a:r>
            <a:r>
              <a:rPr lang="en-US" altLang="zh-CN" smtClean="0"/>
              <a:t> each station broadcasts a </a:t>
            </a:r>
            <a:r>
              <a:rPr lang="en-US" altLang="zh-CN" smtClean="0">
                <a:solidFill>
                  <a:srgbClr val="FF0000"/>
                </a:solidFill>
              </a:rPr>
              <a:t>single-route broadcast frame</a:t>
            </a:r>
          </a:p>
          <a:p>
            <a:r>
              <a:rPr lang="en-US" altLang="zh-CN" smtClean="0"/>
              <a:t>The frame visits every LAN once &amp; eventually reaches </a:t>
            </a:r>
            <a:r>
              <a:rPr lang="en-US" altLang="zh-CN" smtClean="0">
                <a:solidFill>
                  <a:schemeClr val="folHlink"/>
                </a:solidFill>
              </a:rPr>
              <a:t>destination</a:t>
            </a:r>
          </a:p>
          <a:p>
            <a:pPr lvl="1"/>
            <a:endParaRPr lang="en-US" altLang="zh-CN" smtClean="0">
              <a:solidFill>
                <a:schemeClr val="folHlink"/>
              </a:solidFill>
            </a:endParaRPr>
          </a:p>
          <a:p>
            <a:r>
              <a:rPr lang="en-US" altLang="zh-CN" smtClean="0"/>
              <a:t>Destination sends </a:t>
            </a:r>
            <a:r>
              <a:rPr lang="en-US" altLang="zh-CN" smtClean="0">
                <a:solidFill>
                  <a:srgbClr val="FF0000"/>
                </a:solidFill>
              </a:rPr>
              <a:t>all-routes broadcast frame</a:t>
            </a:r>
            <a:r>
              <a:rPr lang="en-US" altLang="zh-CN" smtClean="0"/>
              <a:t> which generates all routes back to </a:t>
            </a:r>
            <a:r>
              <a:rPr lang="en-US" altLang="zh-CN" smtClean="0">
                <a:solidFill>
                  <a:schemeClr val="folHlink"/>
                </a:solidFill>
              </a:rPr>
              <a:t>source</a:t>
            </a:r>
          </a:p>
          <a:p>
            <a:r>
              <a:rPr lang="en-US" altLang="zh-CN" smtClean="0">
                <a:solidFill>
                  <a:schemeClr val="folHlink"/>
                </a:solidFill>
              </a:rPr>
              <a:t>Source</a:t>
            </a:r>
            <a:r>
              <a:rPr lang="en-US" altLang="zh-CN" smtClean="0"/>
              <a:t> collects routes &amp; picks best</a:t>
            </a:r>
          </a:p>
        </p:txBody>
      </p:sp>
      <p:sp>
        <p:nvSpPr>
          <p:cNvPr id="27033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21FBD9-8D7B-419F-9D93-92F89A33D55F}" type="slidenum">
              <a:rPr lang="en-US" altLang="zh-CN" smtClean="0">
                <a:solidFill>
                  <a:schemeClr val="tx1"/>
                </a:solidFill>
              </a:rPr>
              <a:pPr/>
              <a:t>117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Detailed Route Discovery (Source)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sz="2800" dirty="0" smtClean="0"/>
              <a:t>Bridges must be configured to form a </a:t>
            </a:r>
            <a:r>
              <a:rPr lang="en-US" altLang="zh-CN" sz="2800" dirty="0" smtClean="0">
                <a:solidFill>
                  <a:schemeClr val="folHlink"/>
                </a:solidFill>
              </a:rPr>
              <a:t>spanning tree</a:t>
            </a:r>
          </a:p>
          <a:p>
            <a:pPr>
              <a:defRPr/>
            </a:pPr>
            <a:r>
              <a:rPr lang="en-US" sz="2800" dirty="0" smtClean="0"/>
              <a:t>Source sends </a:t>
            </a:r>
            <a:r>
              <a:rPr lang="en-US" altLang="zh-CN" sz="2800" dirty="0" smtClean="0">
                <a:solidFill>
                  <a:schemeClr val="folHlink"/>
                </a:solidFill>
              </a:rPr>
              <a:t>single-route frame </a:t>
            </a:r>
            <a:r>
              <a:rPr lang="en-US" sz="2800" dirty="0" smtClean="0"/>
              <a:t>without route designator field</a:t>
            </a:r>
          </a:p>
          <a:p>
            <a:pPr lvl="2"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800" dirty="0" smtClean="0"/>
              <a:t>Bridges in first LAN add </a:t>
            </a:r>
            <a:r>
              <a:rPr lang="en-US" sz="2800" dirty="0" smtClean="0">
                <a:solidFill>
                  <a:srgbClr val="FF0000"/>
                </a:solidFill>
                <a:latin typeface="Comic Sans MS" pitchFamily="66" charset="0"/>
              </a:rPr>
              <a:t>&lt;incoming LAN #, bridge #, outgoing LAN #&gt; </a:t>
            </a:r>
            <a:r>
              <a:rPr lang="en-US" sz="2800" dirty="0" smtClean="0"/>
              <a:t>into frame &amp; forwards</a:t>
            </a:r>
          </a:p>
          <a:p>
            <a:pPr>
              <a:defRPr/>
            </a:pPr>
            <a:r>
              <a:rPr lang="en-US" sz="2800" dirty="0" smtClean="0"/>
              <a:t>Each subsequent bridge attaches </a:t>
            </a:r>
            <a:r>
              <a:rPr lang="en-US" sz="2800" dirty="0" smtClean="0">
                <a:solidFill>
                  <a:srgbClr val="FF0000"/>
                </a:solidFill>
                <a:latin typeface="Comic Sans MS" pitchFamily="66" charset="0"/>
              </a:rPr>
              <a:t>&lt;bridge #, outgoing LAN #&gt;</a:t>
            </a:r>
          </a:p>
          <a:p>
            <a:pPr lvl="2">
              <a:defRPr/>
            </a:pPr>
            <a:endParaRPr lang="en-US" sz="20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defRPr/>
            </a:pPr>
            <a:r>
              <a:rPr lang="en-US" sz="2800" dirty="0" smtClean="0"/>
              <a:t>Eventually, </a:t>
            </a:r>
            <a:r>
              <a:rPr lang="en-US" altLang="zh-CN" sz="2800" dirty="0" smtClean="0">
                <a:solidFill>
                  <a:schemeClr val="folHlink"/>
                </a:solidFill>
              </a:rPr>
              <a:t>one single-route frame </a:t>
            </a:r>
            <a:r>
              <a:rPr lang="en-US" sz="2800" dirty="0" smtClean="0"/>
              <a:t>arrives at destination</a:t>
            </a:r>
          </a:p>
        </p:txBody>
      </p:sp>
      <p:sp>
        <p:nvSpPr>
          <p:cNvPr id="27136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2A9A1E-7531-472A-87BC-5E400507F8D7}" type="slidenum">
              <a:rPr lang="en-US" altLang="zh-CN" smtClean="0">
                <a:solidFill>
                  <a:schemeClr val="tx1"/>
                </a:solidFill>
              </a:rPr>
              <a:pPr/>
              <a:t>118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Detailed Route Discovery (Destination)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smtClean="0"/>
              <a:t>When destination receives </a:t>
            </a:r>
            <a:r>
              <a:rPr lang="en-US" altLang="zh-CN" sz="2400" smtClean="0">
                <a:solidFill>
                  <a:schemeClr val="folHlink"/>
                </a:solidFill>
              </a:rPr>
              <a:t>single-route broadcast frame</a:t>
            </a:r>
            <a:r>
              <a:rPr lang="en-US" altLang="zh-CN" sz="2400" smtClean="0"/>
              <a:t> it responds with </a:t>
            </a:r>
            <a:r>
              <a:rPr lang="en-US" altLang="zh-CN" sz="2400" smtClean="0">
                <a:solidFill>
                  <a:schemeClr val="folHlink"/>
                </a:solidFill>
              </a:rPr>
              <a:t>all-routes broadcast frame</a:t>
            </a:r>
          </a:p>
          <a:p>
            <a:pPr lvl="3">
              <a:lnSpc>
                <a:spcPct val="110000"/>
              </a:lnSpc>
            </a:pPr>
            <a:endParaRPr lang="en-US" altLang="zh-CN" sz="1200" smtClean="0"/>
          </a:p>
          <a:p>
            <a:pPr>
              <a:lnSpc>
                <a:spcPct val="110000"/>
              </a:lnSpc>
            </a:pPr>
            <a:r>
              <a:rPr lang="en-US" altLang="zh-CN" sz="2400" smtClean="0"/>
              <a:t>Bridge at first hop inserts </a:t>
            </a:r>
            <a:r>
              <a:rPr lang="en-US" altLang="zh-CN" sz="2400" smtClean="0">
                <a:solidFill>
                  <a:srgbClr val="FF0000"/>
                </a:solidFill>
                <a:latin typeface="Comic Sans MS" pitchFamily="66" charset="0"/>
              </a:rPr>
              <a:t>&lt;incoming LAN #, bridge #, outgoing LAN #&gt; </a:t>
            </a:r>
            <a:r>
              <a:rPr lang="en-US" altLang="zh-CN" sz="2400" smtClean="0"/>
              <a:t>and forwards</a:t>
            </a:r>
          </a:p>
          <a:p>
            <a:pPr lvl="3">
              <a:lnSpc>
                <a:spcPct val="110000"/>
              </a:lnSpc>
            </a:pPr>
            <a:endParaRPr lang="en-US" altLang="zh-CN" sz="1200" smtClean="0"/>
          </a:p>
          <a:p>
            <a:pPr>
              <a:lnSpc>
                <a:spcPct val="110000"/>
              </a:lnSpc>
            </a:pPr>
            <a:r>
              <a:rPr lang="en-US" altLang="zh-CN" sz="2400" smtClean="0"/>
              <a:t>Subsequent bridges insert </a:t>
            </a:r>
            <a:r>
              <a:rPr lang="en-US" altLang="zh-CN" sz="2400" smtClean="0">
                <a:solidFill>
                  <a:srgbClr val="FF0000"/>
                </a:solidFill>
                <a:latin typeface="Comic Sans MS" pitchFamily="66" charset="0"/>
              </a:rPr>
              <a:t>&lt;bridge #, outgoing LAN #&gt;</a:t>
            </a:r>
            <a:r>
              <a:rPr lang="en-US" altLang="zh-CN" sz="2400" smtClean="0"/>
              <a:t> and forward</a:t>
            </a:r>
          </a:p>
          <a:p>
            <a:pPr>
              <a:lnSpc>
                <a:spcPct val="110000"/>
              </a:lnSpc>
            </a:pPr>
            <a:r>
              <a:rPr lang="en-US" altLang="zh-CN" sz="2400" smtClean="0"/>
              <a:t>Before forwarding, bridge checks to see if outgoing LAN already in designator field</a:t>
            </a:r>
          </a:p>
          <a:p>
            <a:pPr lvl="3">
              <a:lnSpc>
                <a:spcPct val="110000"/>
              </a:lnSpc>
            </a:pPr>
            <a:endParaRPr lang="en-US" altLang="zh-CN" sz="1200" smtClean="0"/>
          </a:p>
          <a:p>
            <a:pPr>
              <a:lnSpc>
                <a:spcPct val="110000"/>
              </a:lnSpc>
            </a:pPr>
            <a:r>
              <a:rPr lang="en-US" altLang="zh-CN" sz="2400" smtClean="0"/>
              <a:t>Source eventually receives </a:t>
            </a:r>
            <a:r>
              <a:rPr lang="en-US" altLang="zh-CN" sz="2400" smtClean="0">
                <a:solidFill>
                  <a:schemeClr val="folHlink"/>
                </a:solidFill>
              </a:rPr>
              <a:t>all routes </a:t>
            </a:r>
            <a:r>
              <a:rPr lang="en-US" altLang="zh-CN" sz="2400" smtClean="0"/>
              <a:t>to destination station</a:t>
            </a:r>
          </a:p>
        </p:txBody>
      </p:sp>
      <p:sp>
        <p:nvSpPr>
          <p:cNvPr id="2723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4EE5BF-D208-4BE6-9F47-49B56BE8D81D}" type="slidenum">
              <a:rPr lang="en-US" altLang="zh-CN" smtClean="0">
                <a:solidFill>
                  <a:schemeClr val="tx1"/>
                </a:solidFill>
              </a:rPr>
              <a:pPr/>
              <a:t>119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Stop and Wait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en-US" dirty="0" smtClean="0"/>
              <a:t>Source transmits frame</a:t>
            </a:r>
          </a:p>
          <a:p>
            <a:pPr>
              <a:defRPr/>
            </a:pPr>
            <a:r>
              <a:rPr lang="en-US" altLang="en-US" dirty="0" smtClean="0"/>
              <a:t>Destination receives frame and replies with ACK</a:t>
            </a:r>
          </a:p>
          <a:p>
            <a:pPr>
              <a:defRPr/>
            </a:pPr>
            <a:r>
              <a:rPr lang="en-US" altLang="en-US" dirty="0" smtClean="0"/>
              <a:t>Source </a:t>
            </a:r>
            <a:r>
              <a:rPr lang="en-US" altLang="en-US" dirty="0" smtClean="0">
                <a:solidFill>
                  <a:srgbClr val="0000FF"/>
                </a:solidFill>
              </a:rPr>
              <a:t>waits for ACK before sending </a:t>
            </a:r>
            <a:r>
              <a:rPr lang="en-US" altLang="en-US" dirty="0" smtClean="0"/>
              <a:t>next frame</a:t>
            </a:r>
          </a:p>
          <a:p>
            <a:pPr lvl="2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Destination can </a:t>
            </a:r>
            <a:r>
              <a:rPr lang="en-US" altLang="en-US" dirty="0" smtClean="0">
                <a:solidFill>
                  <a:srgbClr val="FF0000"/>
                </a:solidFill>
              </a:rPr>
              <a:t>stop flow by not send ACK</a:t>
            </a:r>
          </a:p>
          <a:p>
            <a:pPr>
              <a:defRPr/>
            </a:pPr>
            <a:r>
              <a:rPr lang="en-US" altLang="en-US" dirty="0" smtClean="0"/>
              <a:t>Sequence no 0 and 1 to handle error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Work well for </a:t>
            </a:r>
            <a:r>
              <a:rPr lang="en-US" dirty="0" smtClean="0">
                <a:solidFill>
                  <a:srgbClr val="0000FF"/>
                </a:solidFill>
              </a:rPr>
              <a:t>large frames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26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9DC32A-4788-4DE8-A67A-F76080A1B5C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Find Routes from S1 to S3</a:t>
            </a:r>
          </a:p>
        </p:txBody>
      </p:sp>
      <p:sp>
        <p:nvSpPr>
          <p:cNvPr id="1351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EA1935-45F9-4237-B247-A3F6242CF78E}" type="slidenum">
              <a:rPr lang="en-US" altLang="zh-CN" smtClean="0">
                <a:solidFill>
                  <a:schemeClr val="tx1"/>
                </a:solidFill>
              </a:rPr>
              <a:pPr/>
              <a:t>120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grpSp>
        <p:nvGrpSpPr>
          <p:cNvPr id="135175" name="Group 49"/>
          <p:cNvGrpSpPr>
            <a:grpSpLocks/>
          </p:cNvGrpSpPr>
          <p:nvPr/>
        </p:nvGrpSpPr>
        <p:grpSpPr bwMode="auto">
          <a:xfrm>
            <a:off x="314325" y="1466850"/>
            <a:ext cx="8305800" cy="2447925"/>
            <a:chOff x="240" y="864"/>
            <a:chExt cx="5232" cy="2544"/>
          </a:xfrm>
        </p:grpSpPr>
        <p:sp>
          <p:nvSpPr>
            <p:cNvPr id="135197" name="Oval 2"/>
            <p:cNvSpPr>
              <a:spLocks noChangeArrowheads="1"/>
            </p:cNvSpPr>
            <p:nvPr/>
          </p:nvSpPr>
          <p:spPr bwMode="auto">
            <a:xfrm>
              <a:off x="2486" y="884"/>
              <a:ext cx="471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198" name="Oval 3"/>
            <p:cNvSpPr>
              <a:spLocks noChangeArrowheads="1"/>
            </p:cNvSpPr>
            <p:nvPr/>
          </p:nvSpPr>
          <p:spPr bwMode="auto">
            <a:xfrm>
              <a:off x="4210" y="901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199" name="Oval 4"/>
            <p:cNvSpPr>
              <a:spLocks noChangeArrowheads="1"/>
            </p:cNvSpPr>
            <p:nvPr/>
          </p:nvSpPr>
          <p:spPr bwMode="auto">
            <a:xfrm>
              <a:off x="2486" y="2727"/>
              <a:ext cx="471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00" name="Oval 5"/>
            <p:cNvSpPr>
              <a:spLocks noChangeArrowheads="1"/>
            </p:cNvSpPr>
            <p:nvPr/>
          </p:nvSpPr>
          <p:spPr bwMode="auto">
            <a:xfrm>
              <a:off x="4210" y="2744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01" name="Rectangle 6"/>
            <p:cNvSpPr>
              <a:spLocks noChangeArrowheads="1"/>
            </p:cNvSpPr>
            <p:nvPr/>
          </p:nvSpPr>
          <p:spPr bwMode="auto">
            <a:xfrm>
              <a:off x="3392" y="921"/>
              <a:ext cx="413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02" name="Rectangle 7"/>
            <p:cNvSpPr>
              <a:spLocks noChangeArrowheads="1"/>
            </p:cNvSpPr>
            <p:nvPr/>
          </p:nvSpPr>
          <p:spPr bwMode="auto">
            <a:xfrm>
              <a:off x="3520" y="1016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03" name="Line 8"/>
            <p:cNvSpPr>
              <a:spLocks noChangeShapeType="1"/>
            </p:cNvSpPr>
            <p:nvPr/>
          </p:nvSpPr>
          <p:spPr bwMode="auto">
            <a:xfrm>
              <a:off x="2962" y="1164"/>
              <a:ext cx="427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4" name="Line 9"/>
            <p:cNvSpPr>
              <a:spLocks noChangeShapeType="1"/>
            </p:cNvSpPr>
            <p:nvPr/>
          </p:nvSpPr>
          <p:spPr bwMode="auto">
            <a:xfrm>
              <a:off x="3809" y="1164"/>
              <a:ext cx="41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5" name="Rectangle 10"/>
            <p:cNvSpPr>
              <a:spLocks noChangeArrowheads="1"/>
            </p:cNvSpPr>
            <p:nvPr/>
          </p:nvSpPr>
          <p:spPr bwMode="auto">
            <a:xfrm>
              <a:off x="3392" y="2764"/>
              <a:ext cx="413" cy="436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06" name="Rectangle 11"/>
            <p:cNvSpPr>
              <a:spLocks noChangeArrowheads="1"/>
            </p:cNvSpPr>
            <p:nvPr/>
          </p:nvSpPr>
          <p:spPr bwMode="auto">
            <a:xfrm>
              <a:off x="3520" y="2857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07" name="Line 12"/>
            <p:cNvSpPr>
              <a:spLocks noChangeShapeType="1"/>
            </p:cNvSpPr>
            <p:nvPr/>
          </p:nvSpPr>
          <p:spPr bwMode="auto">
            <a:xfrm>
              <a:off x="2962" y="3006"/>
              <a:ext cx="427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8" name="Line 13"/>
            <p:cNvSpPr>
              <a:spLocks noChangeShapeType="1"/>
            </p:cNvSpPr>
            <p:nvPr/>
          </p:nvSpPr>
          <p:spPr bwMode="auto">
            <a:xfrm>
              <a:off x="3809" y="3006"/>
              <a:ext cx="413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9" name="Rectangle 14"/>
            <p:cNvSpPr>
              <a:spLocks noChangeArrowheads="1"/>
            </p:cNvSpPr>
            <p:nvPr/>
          </p:nvSpPr>
          <p:spPr bwMode="auto">
            <a:xfrm>
              <a:off x="2531" y="1851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10" name="Rectangle 15"/>
            <p:cNvSpPr>
              <a:spLocks noChangeArrowheads="1"/>
            </p:cNvSpPr>
            <p:nvPr/>
          </p:nvSpPr>
          <p:spPr bwMode="auto">
            <a:xfrm>
              <a:off x="2658" y="1945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11" name="Line 16"/>
            <p:cNvSpPr>
              <a:spLocks noChangeShapeType="1"/>
            </p:cNvSpPr>
            <p:nvPr/>
          </p:nvSpPr>
          <p:spPr bwMode="auto">
            <a:xfrm>
              <a:off x="2700" y="1462"/>
              <a:ext cx="1" cy="38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2" name="Line 17"/>
            <p:cNvSpPr>
              <a:spLocks noChangeShapeType="1"/>
            </p:cNvSpPr>
            <p:nvPr/>
          </p:nvSpPr>
          <p:spPr bwMode="auto">
            <a:xfrm>
              <a:off x="2715" y="2292"/>
              <a:ext cx="1" cy="45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3" name="Rectangle 18"/>
            <p:cNvSpPr>
              <a:spLocks noChangeArrowheads="1"/>
            </p:cNvSpPr>
            <p:nvPr/>
          </p:nvSpPr>
          <p:spPr bwMode="auto">
            <a:xfrm>
              <a:off x="4239" y="1884"/>
              <a:ext cx="412" cy="436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14" name="Rectangle 19"/>
            <p:cNvSpPr>
              <a:spLocks noChangeArrowheads="1"/>
            </p:cNvSpPr>
            <p:nvPr/>
          </p:nvSpPr>
          <p:spPr bwMode="auto">
            <a:xfrm>
              <a:off x="4393" y="1979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15" name="Line 20"/>
            <p:cNvSpPr>
              <a:spLocks noChangeShapeType="1"/>
            </p:cNvSpPr>
            <p:nvPr/>
          </p:nvSpPr>
          <p:spPr bwMode="auto">
            <a:xfrm>
              <a:off x="4409" y="1495"/>
              <a:ext cx="1" cy="38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6" name="Line 21"/>
            <p:cNvSpPr>
              <a:spLocks noChangeShapeType="1"/>
            </p:cNvSpPr>
            <p:nvPr/>
          </p:nvSpPr>
          <p:spPr bwMode="auto">
            <a:xfrm>
              <a:off x="4424" y="2325"/>
              <a:ext cx="1" cy="45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7" name="Oval 22"/>
            <p:cNvSpPr>
              <a:spLocks noChangeArrowheads="1"/>
            </p:cNvSpPr>
            <p:nvPr/>
          </p:nvSpPr>
          <p:spPr bwMode="auto">
            <a:xfrm>
              <a:off x="647" y="1698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18" name="Rectangle 23"/>
            <p:cNvSpPr>
              <a:spLocks noChangeArrowheads="1"/>
            </p:cNvSpPr>
            <p:nvPr/>
          </p:nvSpPr>
          <p:spPr bwMode="auto">
            <a:xfrm>
              <a:off x="658" y="1798"/>
              <a:ext cx="446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 1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5219" name="Rectangle 24"/>
            <p:cNvSpPr>
              <a:spLocks noChangeArrowheads="1"/>
            </p:cNvSpPr>
            <p:nvPr/>
          </p:nvSpPr>
          <p:spPr bwMode="auto">
            <a:xfrm>
              <a:off x="1509" y="1204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20" name="Rectangle 25"/>
            <p:cNvSpPr>
              <a:spLocks noChangeArrowheads="1"/>
            </p:cNvSpPr>
            <p:nvPr/>
          </p:nvSpPr>
          <p:spPr bwMode="auto">
            <a:xfrm>
              <a:off x="1637" y="1298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21" name="Rectangle 26"/>
            <p:cNvSpPr>
              <a:spLocks noChangeArrowheads="1"/>
            </p:cNvSpPr>
            <p:nvPr/>
          </p:nvSpPr>
          <p:spPr bwMode="auto">
            <a:xfrm>
              <a:off x="1509" y="2499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22" name="Rectangle 27"/>
            <p:cNvSpPr>
              <a:spLocks noChangeArrowheads="1"/>
            </p:cNvSpPr>
            <p:nvPr/>
          </p:nvSpPr>
          <p:spPr bwMode="auto">
            <a:xfrm>
              <a:off x="1637" y="2591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23" name="Line 28"/>
            <p:cNvSpPr>
              <a:spLocks noChangeShapeType="1"/>
            </p:cNvSpPr>
            <p:nvPr/>
          </p:nvSpPr>
          <p:spPr bwMode="auto">
            <a:xfrm flipV="1">
              <a:off x="1049" y="1595"/>
              <a:ext cx="453" cy="19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4" name="Line 29"/>
            <p:cNvSpPr>
              <a:spLocks noChangeShapeType="1"/>
            </p:cNvSpPr>
            <p:nvPr/>
          </p:nvSpPr>
          <p:spPr bwMode="auto">
            <a:xfrm flipV="1">
              <a:off x="1925" y="1230"/>
              <a:ext cx="569" cy="18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5" name="Line 30"/>
            <p:cNvSpPr>
              <a:spLocks noChangeShapeType="1"/>
            </p:cNvSpPr>
            <p:nvPr/>
          </p:nvSpPr>
          <p:spPr bwMode="auto">
            <a:xfrm>
              <a:off x="1034" y="2226"/>
              <a:ext cx="468" cy="31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6" name="Line 31"/>
            <p:cNvSpPr>
              <a:spLocks noChangeShapeType="1"/>
            </p:cNvSpPr>
            <p:nvPr/>
          </p:nvSpPr>
          <p:spPr bwMode="auto">
            <a:xfrm>
              <a:off x="1925" y="2756"/>
              <a:ext cx="569" cy="26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7" name="Rectangle 32"/>
            <p:cNvSpPr>
              <a:spLocks noChangeArrowheads="1"/>
            </p:cNvSpPr>
            <p:nvPr/>
          </p:nvSpPr>
          <p:spPr bwMode="auto">
            <a:xfrm>
              <a:off x="716" y="1182"/>
              <a:ext cx="124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S1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28" name="Rectangle 33"/>
            <p:cNvSpPr>
              <a:spLocks noChangeArrowheads="1"/>
            </p:cNvSpPr>
            <p:nvPr/>
          </p:nvSpPr>
          <p:spPr bwMode="auto">
            <a:xfrm>
              <a:off x="5115" y="1314"/>
              <a:ext cx="124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S2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29" name="Rectangle 34"/>
            <p:cNvSpPr>
              <a:spLocks noChangeArrowheads="1"/>
            </p:cNvSpPr>
            <p:nvPr/>
          </p:nvSpPr>
          <p:spPr bwMode="auto">
            <a:xfrm>
              <a:off x="5150" y="2642"/>
              <a:ext cx="124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S3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30" name="Line 35"/>
            <p:cNvSpPr>
              <a:spLocks noChangeShapeType="1"/>
            </p:cNvSpPr>
            <p:nvPr/>
          </p:nvSpPr>
          <p:spPr bwMode="auto">
            <a:xfrm>
              <a:off x="527" y="1638"/>
              <a:ext cx="171" cy="15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1" name="Line 36"/>
            <p:cNvSpPr>
              <a:spLocks noChangeShapeType="1"/>
            </p:cNvSpPr>
            <p:nvPr/>
          </p:nvSpPr>
          <p:spPr bwMode="auto">
            <a:xfrm flipV="1">
              <a:off x="4680" y="1226"/>
              <a:ext cx="276" cy="3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2" name="Line 37"/>
            <p:cNvSpPr>
              <a:spLocks noChangeShapeType="1"/>
            </p:cNvSpPr>
            <p:nvPr/>
          </p:nvSpPr>
          <p:spPr bwMode="auto">
            <a:xfrm>
              <a:off x="4689" y="3057"/>
              <a:ext cx="373" cy="22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3" name="Rectangle 38"/>
            <p:cNvSpPr>
              <a:spLocks noChangeArrowheads="1"/>
            </p:cNvSpPr>
            <p:nvPr/>
          </p:nvSpPr>
          <p:spPr bwMode="auto">
            <a:xfrm>
              <a:off x="3407" y="1818"/>
              <a:ext cx="412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5234" name="Rectangle 39"/>
            <p:cNvSpPr>
              <a:spLocks noChangeArrowheads="1"/>
            </p:cNvSpPr>
            <p:nvPr/>
          </p:nvSpPr>
          <p:spPr bwMode="auto">
            <a:xfrm>
              <a:off x="3533" y="1912"/>
              <a:ext cx="128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5235" name="Line 40"/>
            <p:cNvSpPr>
              <a:spLocks noChangeShapeType="1"/>
            </p:cNvSpPr>
            <p:nvPr/>
          </p:nvSpPr>
          <p:spPr bwMode="auto">
            <a:xfrm flipV="1">
              <a:off x="2890" y="2259"/>
              <a:ext cx="510" cy="56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6" name="Line 41"/>
            <p:cNvSpPr>
              <a:spLocks noChangeShapeType="1"/>
            </p:cNvSpPr>
            <p:nvPr/>
          </p:nvSpPr>
          <p:spPr bwMode="auto">
            <a:xfrm flipV="1">
              <a:off x="3824" y="1379"/>
              <a:ext cx="423" cy="43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5170" name="Object 2"/>
            <p:cNvGraphicFramePr>
              <a:graphicFrameLocks noChangeAspect="1"/>
            </p:cNvGraphicFramePr>
            <p:nvPr/>
          </p:nvGraphicFramePr>
          <p:xfrm>
            <a:off x="240" y="1211"/>
            <a:ext cx="448" cy="432"/>
          </p:xfrm>
          <a:graphic>
            <a:graphicData uri="http://schemas.openxmlformats.org/presentationml/2006/ole">
              <p:oleObj spid="_x0000_s135170" name="Clip" r:id="rId3" imgW="942840" imgH="838080" progId="">
                <p:embed/>
              </p:oleObj>
            </a:graphicData>
          </a:graphic>
        </p:graphicFrame>
        <p:graphicFrame>
          <p:nvGraphicFramePr>
            <p:cNvPr id="135171" name="Object 3"/>
            <p:cNvGraphicFramePr>
              <a:graphicFrameLocks noChangeAspect="1"/>
            </p:cNvGraphicFramePr>
            <p:nvPr/>
          </p:nvGraphicFramePr>
          <p:xfrm>
            <a:off x="5024" y="2976"/>
            <a:ext cx="448" cy="432"/>
          </p:xfrm>
          <a:graphic>
            <a:graphicData uri="http://schemas.openxmlformats.org/presentationml/2006/ole">
              <p:oleObj spid="_x0000_s135171" name="Clip" r:id="rId4" imgW="942840" imgH="838080" progId="">
                <p:embed/>
              </p:oleObj>
            </a:graphicData>
          </a:graphic>
        </p:graphicFrame>
        <p:graphicFrame>
          <p:nvGraphicFramePr>
            <p:cNvPr id="135172" name="Object 4"/>
            <p:cNvGraphicFramePr>
              <a:graphicFrameLocks noChangeAspect="1"/>
            </p:cNvGraphicFramePr>
            <p:nvPr/>
          </p:nvGraphicFramePr>
          <p:xfrm>
            <a:off x="4952" y="864"/>
            <a:ext cx="448" cy="432"/>
          </p:xfrm>
          <a:graphic>
            <a:graphicData uri="http://schemas.openxmlformats.org/presentationml/2006/ole">
              <p:oleObj spid="_x0000_s135172" name="Clip" r:id="rId5" imgW="942840" imgH="838080" progId="">
                <p:embed/>
              </p:oleObj>
            </a:graphicData>
          </a:graphic>
        </p:graphicFrame>
        <p:sp>
          <p:nvSpPr>
            <p:cNvPr id="135237" name="Rectangle 45"/>
            <p:cNvSpPr>
              <a:spLocks noChangeArrowheads="1"/>
            </p:cNvSpPr>
            <p:nvPr/>
          </p:nvSpPr>
          <p:spPr bwMode="auto">
            <a:xfrm>
              <a:off x="2522" y="989"/>
              <a:ext cx="39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 2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5238" name="Rectangle 46"/>
            <p:cNvSpPr>
              <a:spLocks noChangeArrowheads="1"/>
            </p:cNvSpPr>
            <p:nvPr/>
          </p:nvSpPr>
          <p:spPr bwMode="auto">
            <a:xfrm>
              <a:off x="4250" y="1006"/>
              <a:ext cx="39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4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5239" name="Rectangle 47"/>
            <p:cNvSpPr>
              <a:spLocks noChangeArrowheads="1"/>
            </p:cNvSpPr>
            <p:nvPr/>
          </p:nvSpPr>
          <p:spPr bwMode="auto">
            <a:xfrm>
              <a:off x="2514" y="2862"/>
              <a:ext cx="39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3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5240" name="Rectangle 48"/>
            <p:cNvSpPr>
              <a:spLocks noChangeArrowheads="1"/>
            </p:cNvSpPr>
            <p:nvPr/>
          </p:nvSpPr>
          <p:spPr bwMode="auto">
            <a:xfrm>
              <a:off x="4258" y="2870"/>
              <a:ext cx="390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5</a:t>
              </a:r>
              <a:endParaRPr lang="en-US" altLang="zh-CN" sz="1400">
                <a:latin typeface="Tahoma" pitchFamily="34" charset="0"/>
              </a:endParaRPr>
            </a:p>
          </p:txBody>
        </p:sp>
      </p:grpSp>
      <p:grpSp>
        <p:nvGrpSpPr>
          <p:cNvPr id="3" name="组合 54"/>
          <p:cNvGrpSpPr>
            <a:grpSpLocks/>
          </p:cNvGrpSpPr>
          <p:nvPr/>
        </p:nvGrpSpPr>
        <p:grpSpPr bwMode="auto">
          <a:xfrm>
            <a:off x="742950" y="1690688"/>
            <a:ext cx="7781925" cy="2109787"/>
            <a:chOff x="742950" y="1690688"/>
            <a:chExt cx="7781925" cy="2109787"/>
          </a:xfrm>
        </p:grpSpPr>
        <p:sp>
          <p:nvSpPr>
            <p:cNvPr id="135195" name="Freeform 69"/>
            <p:cNvSpPr>
              <a:spLocks/>
            </p:cNvSpPr>
            <p:nvPr/>
          </p:nvSpPr>
          <p:spPr bwMode="auto">
            <a:xfrm>
              <a:off x="742950" y="1728788"/>
              <a:ext cx="7781925" cy="2071687"/>
            </a:xfrm>
            <a:custGeom>
              <a:avLst/>
              <a:gdLst>
                <a:gd name="T0" fmla="*/ 0 w 4902"/>
                <a:gd name="T1" fmla="*/ 2147483647 h 1305"/>
                <a:gd name="T2" fmla="*/ 2147483647 w 4902"/>
                <a:gd name="T3" fmla="*/ 2147483647 h 1305"/>
                <a:gd name="T4" fmla="*/ 2147483647 w 4902"/>
                <a:gd name="T5" fmla="*/ 2147483647 h 1305"/>
                <a:gd name="T6" fmla="*/ 2147483647 w 4902"/>
                <a:gd name="T7" fmla="*/ 2147483647 h 1305"/>
                <a:gd name="T8" fmla="*/ 2147483647 w 4902"/>
                <a:gd name="T9" fmla="*/ 2147483647 h 1305"/>
                <a:gd name="T10" fmla="*/ 2147483647 w 4902"/>
                <a:gd name="T11" fmla="*/ 2147483647 h 1305"/>
                <a:gd name="T12" fmla="*/ 2147483647 w 4902"/>
                <a:gd name="T13" fmla="*/ 2147483647 h 1305"/>
                <a:gd name="T14" fmla="*/ 2147483647 w 4902"/>
                <a:gd name="T15" fmla="*/ 2147483647 h 1305"/>
                <a:gd name="T16" fmla="*/ 2147483647 w 4902"/>
                <a:gd name="T17" fmla="*/ 2147483647 h 13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902"/>
                <a:gd name="T28" fmla="*/ 0 h 1305"/>
                <a:gd name="T29" fmla="*/ 4902 w 4902"/>
                <a:gd name="T30" fmla="*/ 1305 h 13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902" h="1305">
                  <a:moveTo>
                    <a:pt x="0" y="369"/>
                  </a:moveTo>
                  <a:cubicBezTo>
                    <a:pt x="84" y="476"/>
                    <a:pt x="168" y="584"/>
                    <a:pt x="372" y="561"/>
                  </a:cubicBezTo>
                  <a:cubicBezTo>
                    <a:pt x="576" y="538"/>
                    <a:pt x="918" y="314"/>
                    <a:pt x="1224" y="231"/>
                  </a:cubicBezTo>
                  <a:cubicBezTo>
                    <a:pt x="1530" y="148"/>
                    <a:pt x="2030" y="0"/>
                    <a:pt x="2208" y="63"/>
                  </a:cubicBezTo>
                  <a:cubicBezTo>
                    <a:pt x="2386" y="126"/>
                    <a:pt x="2280" y="430"/>
                    <a:pt x="2292" y="609"/>
                  </a:cubicBezTo>
                  <a:cubicBezTo>
                    <a:pt x="2304" y="788"/>
                    <a:pt x="2128" y="1053"/>
                    <a:pt x="2280" y="1137"/>
                  </a:cubicBezTo>
                  <a:cubicBezTo>
                    <a:pt x="2432" y="1221"/>
                    <a:pt x="2931" y="1111"/>
                    <a:pt x="3204" y="1113"/>
                  </a:cubicBezTo>
                  <a:cubicBezTo>
                    <a:pt x="3477" y="1115"/>
                    <a:pt x="3635" y="1117"/>
                    <a:pt x="3918" y="1149"/>
                  </a:cubicBezTo>
                  <a:cubicBezTo>
                    <a:pt x="4201" y="1181"/>
                    <a:pt x="4551" y="1243"/>
                    <a:pt x="4902" y="1305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5196" name="Freeform 70"/>
            <p:cNvSpPr>
              <a:spLocks/>
            </p:cNvSpPr>
            <p:nvPr/>
          </p:nvSpPr>
          <p:spPr bwMode="auto">
            <a:xfrm>
              <a:off x="4057650" y="1690688"/>
              <a:ext cx="3019425" cy="119062"/>
            </a:xfrm>
            <a:custGeom>
              <a:avLst/>
              <a:gdLst>
                <a:gd name="T0" fmla="*/ 0 w 1902"/>
                <a:gd name="T1" fmla="*/ 2147483647 h 75"/>
                <a:gd name="T2" fmla="*/ 2147483647 w 1902"/>
                <a:gd name="T3" fmla="*/ 2147483647 h 75"/>
                <a:gd name="T4" fmla="*/ 2147483647 w 1902"/>
                <a:gd name="T5" fmla="*/ 2147483647 h 75"/>
                <a:gd name="T6" fmla="*/ 0 60000 65536"/>
                <a:gd name="T7" fmla="*/ 0 60000 65536"/>
                <a:gd name="T8" fmla="*/ 0 60000 65536"/>
                <a:gd name="T9" fmla="*/ 0 w 1902"/>
                <a:gd name="T10" fmla="*/ 0 h 75"/>
                <a:gd name="T11" fmla="*/ 1902 w 1902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02" h="75">
                  <a:moveTo>
                    <a:pt x="0" y="57"/>
                  </a:moveTo>
                  <a:cubicBezTo>
                    <a:pt x="357" y="28"/>
                    <a:pt x="715" y="0"/>
                    <a:pt x="1032" y="3"/>
                  </a:cubicBezTo>
                  <a:cubicBezTo>
                    <a:pt x="1349" y="6"/>
                    <a:pt x="1625" y="40"/>
                    <a:pt x="1902" y="75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27013" y="4159250"/>
            <a:ext cx="8374062" cy="2097088"/>
            <a:chOff x="236" y="1417"/>
            <a:chExt cx="5275" cy="1530"/>
          </a:xfrm>
        </p:grpSpPr>
        <p:sp>
          <p:nvSpPr>
            <p:cNvPr id="135178" name="Rectangle 52"/>
            <p:cNvSpPr>
              <a:spLocks noChangeArrowheads="1"/>
            </p:cNvSpPr>
            <p:nvPr/>
          </p:nvSpPr>
          <p:spPr bwMode="auto">
            <a:xfrm>
              <a:off x="236" y="2053"/>
              <a:ext cx="425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79" name="Rectangle 53"/>
            <p:cNvSpPr>
              <a:spLocks noChangeArrowheads="1"/>
            </p:cNvSpPr>
            <p:nvPr/>
          </p:nvSpPr>
          <p:spPr bwMode="auto">
            <a:xfrm>
              <a:off x="1152" y="2053"/>
              <a:ext cx="21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0" name="Rectangle 54"/>
            <p:cNvSpPr>
              <a:spLocks noChangeArrowheads="1"/>
            </p:cNvSpPr>
            <p:nvPr/>
          </p:nvSpPr>
          <p:spPr bwMode="auto">
            <a:xfrm>
              <a:off x="2953" y="1417"/>
              <a:ext cx="21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1" name="Rectangle 55"/>
            <p:cNvSpPr>
              <a:spLocks noChangeArrowheads="1"/>
            </p:cNvSpPr>
            <p:nvPr/>
          </p:nvSpPr>
          <p:spPr bwMode="auto">
            <a:xfrm>
              <a:off x="2953" y="2689"/>
              <a:ext cx="21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2" name="Rectangle 56"/>
            <p:cNvSpPr>
              <a:spLocks noChangeArrowheads="1"/>
            </p:cNvSpPr>
            <p:nvPr/>
          </p:nvSpPr>
          <p:spPr bwMode="auto">
            <a:xfrm>
              <a:off x="3599" y="1417"/>
              <a:ext cx="425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LAN3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3" name="Rectangle 57"/>
            <p:cNvSpPr>
              <a:spLocks noChangeArrowheads="1"/>
            </p:cNvSpPr>
            <p:nvPr/>
          </p:nvSpPr>
          <p:spPr bwMode="auto">
            <a:xfrm>
              <a:off x="4479" y="1417"/>
              <a:ext cx="21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4" name="Rectangle 58"/>
            <p:cNvSpPr>
              <a:spLocks noChangeArrowheads="1"/>
            </p:cNvSpPr>
            <p:nvPr/>
          </p:nvSpPr>
          <p:spPr bwMode="auto">
            <a:xfrm>
              <a:off x="5086" y="1417"/>
              <a:ext cx="425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LAN5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5" name="Rectangle 59"/>
            <p:cNvSpPr>
              <a:spLocks noChangeArrowheads="1"/>
            </p:cNvSpPr>
            <p:nvPr/>
          </p:nvSpPr>
          <p:spPr bwMode="auto">
            <a:xfrm>
              <a:off x="3614" y="2689"/>
              <a:ext cx="425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LAN4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86" name="Line 60"/>
            <p:cNvSpPr>
              <a:spLocks noChangeShapeType="1"/>
            </p:cNvSpPr>
            <p:nvPr/>
          </p:nvSpPr>
          <p:spPr bwMode="auto">
            <a:xfrm>
              <a:off x="759" y="2206"/>
              <a:ext cx="3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87" name="Line 61"/>
            <p:cNvSpPr>
              <a:spLocks noChangeShapeType="1"/>
            </p:cNvSpPr>
            <p:nvPr/>
          </p:nvSpPr>
          <p:spPr bwMode="auto">
            <a:xfrm>
              <a:off x="3236" y="1569"/>
              <a:ext cx="3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88" name="Line 62"/>
            <p:cNvSpPr>
              <a:spLocks noChangeShapeType="1"/>
            </p:cNvSpPr>
            <p:nvPr/>
          </p:nvSpPr>
          <p:spPr bwMode="auto">
            <a:xfrm>
              <a:off x="4137" y="1569"/>
              <a:ext cx="3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89" name="Line 63"/>
            <p:cNvSpPr>
              <a:spLocks noChangeShapeType="1"/>
            </p:cNvSpPr>
            <p:nvPr/>
          </p:nvSpPr>
          <p:spPr bwMode="auto">
            <a:xfrm>
              <a:off x="4745" y="1569"/>
              <a:ext cx="3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90" name="Line 64"/>
            <p:cNvSpPr>
              <a:spLocks noChangeShapeType="1"/>
            </p:cNvSpPr>
            <p:nvPr/>
          </p:nvSpPr>
          <p:spPr bwMode="auto">
            <a:xfrm>
              <a:off x="3226" y="2795"/>
              <a:ext cx="3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91" name="Line 65"/>
            <p:cNvSpPr>
              <a:spLocks noChangeShapeType="1"/>
            </p:cNvSpPr>
            <p:nvPr/>
          </p:nvSpPr>
          <p:spPr bwMode="auto">
            <a:xfrm>
              <a:off x="1385" y="2206"/>
              <a:ext cx="3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92" name="Rectangle 66"/>
            <p:cNvSpPr>
              <a:spLocks noChangeArrowheads="1"/>
            </p:cNvSpPr>
            <p:nvPr/>
          </p:nvSpPr>
          <p:spPr bwMode="auto">
            <a:xfrm>
              <a:off x="1729" y="2053"/>
              <a:ext cx="425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23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5193" name="Line 67"/>
            <p:cNvSpPr>
              <a:spLocks noChangeShapeType="1"/>
            </p:cNvSpPr>
            <p:nvPr/>
          </p:nvSpPr>
          <p:spPr bwMode="auto">
            <a:xfrm flipV="1">
              <a:off x="2294" y="1563"/>
              <a:ext cx="617" cy="6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135194" name="Line 68"/>
            <p:cNvSpPr>
              <a:spLocks noChangeShapeType="1"/>
            </p:cNvSpPr>
            <p:nvPr/>
          </p:nvSpPr>
          <p:spPr bwMode="auto">
            <a:xfrm>
              <a:off x="2294" y="2261"/>
              <a:ext cx="617" cy="6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8AAFBC-72CD-48FD-ACA6-A40DDA37A74F}" type="slidenum">
              <a:rPr lang="en-US" altLang="zh-CN" smtClean="0">
                <a:solidFill>
                  <a:schemeClr val="tx1"/>
                </a:solidFill>
              </a:rPr>
              <a:pPr/>
              <a:t>121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grpSp>
        <p:nvGrpSpPr>
          <p:cNvPr id="136198" name="Group 4"/>
          <p:cNvGrpSpPr>
            <a:grpSpLocks/>
          </p:cNvGrpSpPr>
          <p:nvPr/>
        </p:nvGrpSpPr>
        <p:grpSpPr bwMode="auto">
          <a:xfrm>
            <a:off x="563563" y="361950"/>
            <a:ext cx="7696200" cy="2162175"/>
            <a:chOff x="240" y="864"/>
            <a:chExt cx="5232" cy="2544"/>
          </a:xfrm>
        </p:grpSpPr>
        <p:sp>
          <p:nvSpPr>
            <p:cNvPr id="136393" name="Oval 5"/>
            <p:cNvSpPr>
              <a:spLocks noChangeArrowheads="1"/>
            </p:cNvSpPr>
            <p:nvPr/>
          </p:nvSpPr>
          <p:spPr bwMode="auto">
            <a:xfrm>
              <a:off x="2486" y="884"/>
              <a:ext cx="471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394" name="Oval 6"/>
            <p:cNvSpPr>
              <a:spLocks noChangeArrowheads="1"/>
            </p:cNvSpPr>
            <p:nvPr/>
          </p:nvSpPr>
          <p:spPr bwMode="auto">
            <a:xfrm>
              <a:off x="4210" y="901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395" name="Oval 7"/>
            <p:cNvSpPr>
              <a:spLocks noChangeArrowheads="1"/>
            </p:cNvSpPr>
            <p:nvPr/>
          </p:nvSpPr>
          <p:spPr bwMode="auto">
            <a:xfrm>
              <a:off x="2486" y="2727"/>
              <a:ext cx="471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396" name="Oval 8"/>
            <p:cNvSpPr>
              <a:spLocks noChangeArrowheads="1"/>
            </p:cNvSpPr>
            <p:nvPr/>
          </p:nvSpPr>
          <p:spPr bwMode="auto">
            <a:xfrm>
              <a:off x="4210" y="2744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397" name="Rectangle 9"/>
            <p:cNvSpPr>
              <a:spLocks noChangeArrowheads="1"/>
            </p:cNvSpPr>
            <p:nvPr/>
          </p:nvSpPr>
          <p:spPr bwMode="auto">
            <a:xfrm>
              <a:off x="3392" y="921"/>
              <a:ext cx="413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398" name="Rectangle 10"/>
            <p:cNvSpPr>
              <a:spLocks noChangeArrowheads="1"/>
            </p:cNvSpPr>
            <p:nvPr/>
          </p:nvSpPr>
          <p:spPr bwMode="auto">
            <a:xfrm>
              <a:off x="3514" y="1015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399" name="Line 11"/>
            <p:cNvSpPr>
              <a:spLocks noChangeShapeType="1"/>
            </p:cNvSpPr>
            <p:nvPr/>
          </p:nvSpPr>
          <p:spPr bwMode="auto">
            <a:xfrm>
              <a:off x="2962" y="1164"/>
              <a:ext cx="427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0" name="Line 12"/>
            <p:cNvSpPr>
              <a:spLocks noChangeShapeType="1"/>
            </p:cNvSpPr>
            <p:nvPr/>
          </p:nvSpPr>
          <p:spPr bwMode="auto">
            <a:xfrm>
              <a:off x="3809" y="1164"/>
              <a:ext cx="41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1" name="Rectangle 13"/>
            <p:cNvSpPr>
              <a:spLocks noChangeArrowheads="1"/>
            </p:cNvSpPr>
            <p:nvPr/>
          </p:nvSpPr>
          <p:spPr bwMode="auto">
            <a:xfrm>
              <a:off x="3392" y="2764"/>
              <a:ext cx="413" cy="436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02" name="Rectangle 14"/>
            <p:cNvSpPr>
              <a:spLocks noChangeArrowheads="1"/>
            </p:cNvSpPr>
            <p:nvPr/>
          </p:nvSpPr>
          <p:spPr bwMode="auto">
            <a:xfrm>
              <a:off x="3514" y="2857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03" name="Line 15"/>
            <p:cNvSpPr>
              <a:spLocks noChangeShapeType="1"/>
            </p:cNvSpPr>
            <p:nvPr/>
          </p:nvSpPr>
          <p:spPr bwMode="auto">
            <a:xfrm>
              <a:off x="2962" y="3006"/>
              <a:ext cx="427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4" name="Line 16"/>
            <p:cNvSpPr>
              <a:spLocks noChangeShapeType="1"/>
            </p:cNvSpPr>
            <p:nvPr/>
          </p:nvSpPr>
          <p:spPr bwMode="auto">
            <a:xfrm>
              <a:off x="3809" y="3006"/>
              <a:ext cx="413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5" name="Rectangle 17"/>
            <p:cNvSpPr>
              <a:spLocks noChangeArrowheads="1"/>
            </p:cNvSpPr>
            <p:nvPr/>
          </p:nvSpPr>
          <p:spPr bwMode="auto">
            <a:xfrm>
              <a:off x="2531" y="1851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06" name="Rectangle 18"/>
            <p:cNvSpPr>
              <a:spLocks noChangeArrowheads="1"/>
            </p:cNvSpPr>
            <p:nvPr/>
          </p:nvSpPr>
          <p:spPr bwMode="auto">
            <a:xfrm>
              <a:off x="2653" y="1945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07" name="Line 19"/>
            <p:cNvSpPr>
              <a:spLocks noChangeShapeType="1"/>
            </p:cNvSpPr>
            <p:nvPr/>
          </p:nvSpPr>
          <p:spPr bwMode="auto">
            <a:xfrm>
              <a:off x="2700" y="1462"/>
              <a:ext cx="1" cy="38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8" name="Line 20"/>
            <p:cNvSpPr>
              <a:spLocks noChangeShapeType="1"/>
            </p:cNvSpPr>
            <p:nvPr/>
          </p:nvSpPr>
          <p:spPr bwMode="auto">
            <a:xfrm>
              <a:off x="2715" y="2292"/>
              <a:ext cx="1" cy="45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9" name="Rectangle 21"/>
            <p:cNvSpPr>
              <a:spLocks noChangeArrowheads="1"/>
            </p:cNvSpPr>
            <p:nvPr/>
          </p:nvSpPr>
          <p:spPr bwMode="auto">
            <a:xfrm>
              <a:off x="4239" y="1884"/>
              <a:ext cx="412" cy="436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10" name="Rectangle 22"/>
            <p:cNvSpPr>
              <a:spLocks noChangeArrowheads="1"/>
            </p:cNvSpPr>
            <p:nvPr/>
          </p:nvSpPr>
          <p:spPr bwMode="auto">
            <a:xfrm>
              <a:off x="4387" y="1979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11" name="Line 23"/>
            <p:cNvSpPr>
              <a:spLocks noChangeShapeType="1"/>
            </p:cNvSpPr>
            <p:nvPr/>
          </p:nvSpPr>
          <p:spPr bwMode="auto">
            <a:xfrm>
              <a:off x="4409" y="1495"/>
              <a:ext cx="1" cy="38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12" name="Line 24"/>
            <p:cNvSpPr>
              <a:spLocks noChangeShapeType="1"/>
            </p:cNvSpPr>
            <p:nvPr/>
          </p:nvSpPr>
          <p:spPr bwMode="auto">
            <a:xfrm>
              <a:off x="4424" y="2325"/>
              <a:ext cx="1" cy="45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13" name="Oval 25"/>
            <p:cNvSpPr>
              <a:spLocks noChangeArrowheads="1"/>
            </p:cNvSpPr>
            <p:nvPr/>
          </p:nvSpPr>
          <p:spPr bwMode="auto">
            <a:xfrm>
              <a:off x="647" y="1698"/>
              <a:ext cx="470" cy="584"/>
            </a:xfrm>
            <a:prstGeom prst="ellipse">
              <a:avLst/>
            </a:prstGeom>
            <a:solidFill>
              <a:schemeClr val="accent1"/>
            </a:solidFill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14" name="Rectangle 26"/>
            <p:cNvSpPr>
              <a:spLocks noChangeArrowheads="1"/>
            </p:cNvSpPr>
            <p:nvPr/>
          </p:nvSpPr>
          <p:spPr bwMode="auto">
            <a:xfrm>
              <a:off x="658" y="1798"/>
              <a:ext cx="446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 1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6415" name="Rectangle 27"/>
            <p:cNvSpPr>
              <a:spLocks noChangeArrowheads="1"/>
            </p:cNvSpPr>
            <p:nvPr/>
          </p:nvSpPr>
          <p:spPr bwMode="auto">
            <a:xfrm>
              <a:off x="1509" y="1204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16" name="Rectangle 28"/>
            <p:cNvSpPr>
              <a:spLocks noChangeArrowheads="1"/>
            </p:cNvSpPr>
            <p:nvPr/>
          </p:nvSpPr>
          <p:spPr bwMode="auto">
            <a:xfrm>
              <a:off x="1631" y="1297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17" name="Rectangle 29"/>
            <p:cNvSpPr>
              <a:spLocks noChangeArrowheads="1"/>
            </p:cNvSpPr>
            <p:nvPr/>
          </p:nvSpPr>
          <p:spPr bwMode="auto">
            <a:xfrm>
              <a:off x="1509" y="2499"/>
              <a:ext cx="411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18" name="Rectangle 30"/>
            <p:cNvSpPr>
              <a:spLocks noChangeArrowheads="1"/>
            </p:cNvSpPr>
            <p:nvPr/>
          </p:nvSpPr>
          <p:spPr bwMode="auto">
            <a:xfrm>
              <a:off x="1631" y="2592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19" name="Line 31"/>
            <p:cNvSpPr>
              <a:spLocks noChangeShapeType="1"/>
            </p:cNvSpPr>
            <p:nvPr/>
          </p:nvSpPr>
          <p:spPr bwMode="auto">
            <a:xfrm flipV="1">
              <a:off x="1049" y="1595"/>
              <a:ext cx="453" cy="19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0" name="Line 32"/>
            <p:cNvSpPr>
              <a:spLocks noChangeShapeType="1"/>
            </p:cNvSpPr>
            <p:nvPr/>
          </p:nvSpPr>
          <p:spPr bwMode="auto">
            <a:xfrm flipV="1">
              <a:off x="1925" y="1230"/>
              <a:ext cx="569" cy="18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1" name="Line 33"/>
            <p:cNvSpPr>
              <a:spLocks noChangeShapeType="1"/>
            </p:cNvSpPr>
            <p:nvPr/>
          </p:nvSpPr>
          <p:spPr bwMode="auto">
            <a:xfrm>
              <a:off x="1034" y="2226"/>
              <a:ext cx="468" cy="31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2" name="Line 34"/>
            <p:cNvSpPr>
              <a:spLocks noChangeShapeType="1"/>
            </p:cNvSpPr>
            <p:nvPr/>
          </p:nvSpPr>
          <p:spPr bwMode="auto">
            <a:xfrm>
              <a:off x="1925" y="2756"/>
              <a:ext cx="569" cy="26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3" name="Rectangle 35"/>
            <p:cNvSpPr>
              <a:spLocks noChangeArrowheads="1"/>
            </p:cNvSpPr>
            <p:nvPr/>
          </p:nvSpPr>
          <p:spPr bwMode="auto">
            <a:xfrm>
              <a:off x="711" y="1182"/>
              <a:ext cx="134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S1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24" name="Rectangle 36"/>
            <p:cNvSpPr>
              <a:spLocks noChangeArrowheads="1"/>
            </p:cNvSpPr>
            <p:nvPr/>
          </p:nvSpPr>
          <p:spPr bwMode="auto">
            <a:xfrm>
              <a:off x="5109" y="1314"/>
              <a:ext cx="134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S2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25" name="Rectangle 37"/>
            <p:cNvSpPr>
              <a:spLocks noChangeArrowheads="1"/>
            </p:cNvSpPr>
            <p:nvPr/>
          </p:nvSpPr>
          <p:spPr bwMode="auto">
            <a:xfrm>
              <a:off x="5145" y="2642"/>
              <a:ext cx="134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S3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26" name="Line 38"/>
            <p:cNvSpPr>
              <a:spLocks noChangeShapeType="1"/>
            </p:cNvSpPr>
            <p:nvPr/>
          </p:nvSpPr>
          <p:spPr bwMode="auto">
            <a:xfrm>
              <a:off x="527" y="1638"/>
              <a:ext cx="171" cy="15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7" name="Line 39"/>
            <p:cNvSpPr>
              <a:spLocks noChangeShapeType="1"/>
            </p:cNvSpPr>
            <p:nvPr/>
          </p:nvSpPr>
          <p:spPr bwMode="auto">
            <a:xfrm flipV="1">
              <a:off x="4680" y="1226"/>
              <a:ext cx="276" cy="3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8" name="Line 40"/>
            <p:cNvSpPr>
              <a:spLocks noChangeShapeType="1"/>
            </p:cNvSpPr>
            <p:nvPr/>
          </p:nvSpPr>
          <p:spPr bwMode="auto">
            <a:xfrm>
              <a:off x="4689" y="3057"/>
              <a:ext cx="373" cy="22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9" name="Rectangle 41"/>
            <p:cNvSpPr>
              <a:spLocks noChangeArrowheads="1"/>
            </p:cNvSpPr>
            <p:nvPr/>
          </p:nvSpPr>
          <p:spPr bwMode="auto">
            <a:xfrm>
              <a:off x="3407" y="1818"/>
              <a:ext cx="412" cy="435"/>
            </a:xfrm>
            <a:prstGeom prst="rect">
              <a:avLst/>
            </a:prstGeom>
            <a:solidFill>
              <a:schemeClr val="accent2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136430" name="Rectangle 42"/>
            <p:cNvSpPr>
              <a:spLocks noChangeArrowheads="1"/>
            </p:cNvSpPr>
            <p:nvPr/>
          </p:nvSpPr>
          <p:spPr bwMode="auto">
            <a:xfrm>
              <a:off x="3527" y="1912"/>
              <a:ext cx="138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800">
                <a:latin typeface="Tahoma" pitchFamily="34" charset="0"/>
              </a:endParaRPr>
            </a:p>
          </p:txBody>
        </p:sp>
        <p:sp>
          <p:nvSpPr>
            <p:cNvPr id="136431" name="Line 43"/>
            <p:cNvSpPr>
              <a:spLocks noChangeShapeType="1"/>
            </p:cNvSpPr>
            <p:nvPr/>
          </p:nvSpPr>
          <p:spPr bwMode="auto">
            <a:xfrm flipV="1">
              <a:off x="2890" y="2259"/>
              <a:ext cx="510" cy="56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32" name="Line 44"/>
            <p:cNvSpPr>
              <a:spLocks noChangeShapeType="1"/>
            </p:cNvSpPr>
            <p:nvPr/>
          </p:nvSpPr>
          <p:spPr bwMode="auto">
            <a:xfrm flipV="1">
              <a:off x="3824" y="1379"/>
              <a:ext cx="423" cy="43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6194" name="Object 2"/>
            <p:cNvGraphicFramePr>
              <a:graphicFrameLocks noChangeAspect="1"/>
            </p:cNvGraphicFramePr>
            <p:nvPr/>
          </p:nvGraphicFramePr>
          <p:xfrm>
            <a:off x="240" y="1211"/>
            <a:ext cx="448" cy="432"/>
          </p:xfrm>
          <a:graphic>
            <a:graphicData uri="http://schemas.openxmlformats.org/presentationml/2006/ole">
              <p:oleObj spid="_x0000_s136194" name="Clip" r:id="rId4" imgW="942840" imgH="838080" progId="">
                <p:embed/>
              </p:oleObj>
            </a:graphicData>
          </a:graphic>
        </p:graphicFrame>
        <p:graphicFrame>
          <p:nvGraphicFramePr>
            <p:cNvPr id="136195" name="Object 3"/>
            <p:cNvGraphicFramePr>
              <a:graphicFrameLocks noChangeAspect="1"/>
            </p:cNvGraphicFramePr>
            <p:nvPr/>
          </p:nvGraphicFramePr>
          <p:xfrm>
            <a:off x="5024" y="2976"/>
            <a:ext cx="448" cy="432"/>
          </p:xfrm>
          <a:graphic>
            <a:graphicData uri="http://schemas.openxmlformats.org/presentationml/2006/ole">
              <p:oleObj spid="_x0000_s136195" name="Clip" r:id="rId5" imgW="942840" imgH="838080" progId="">
                <p:embed/>
              </p:oleObj>
            </a:graphicData>
          </a:graphic>
        </p:graphicFrame>
        <p:graphicFrame>
          <p:nvGraphicFramePr>
            <p:cNvPr id="136196" name="Object 4"/>
            <p:cNvGraphicFramePr>
              <a:graphicFrameLocks noChangeAspect="1"/>
            </p:cNvGraphicFramePr>
            <p:nvPr/>
          </p:nvGraphicFramePr>
          <p:xfrm>
            <a:off x="4952" y="864"/>
            <a:ext cx="448" cy="432"/>
          </p:xfrm>
          <a:graphic>
            <a:graphicData uri="http://schemas.openxmlformats.org/presentationml/2006/ole">
              <p:oleObj spid="_x0000_s136196" name="Clip" r:id="rId6" imgW="942840" imgH="838080" progId="">
                <p:embed/>
              </p:oleObj>
            </a:graphicData>
          </a:graphic>
        </p:graphicFrame>
        <p:sp>
          <p:nvSpPr>
            <p:cNvPr id="136433" name="Rectangle 48"/>
            <p:cNvSpPr>
              <a:spLocks noChangeArrowheads="1"/>
            </p:cNvSpPr>
            <p:nvPr/>
          </p:nvSpPr>
          <p:spPr bwMode="auto">
            <a:xfrm>
              <a:off x="2522" y="989"/>
              <a:ext cx="390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 2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6434" name="Rectangle 49"/>
            <p:cNvSpPr>
              <a:spLocks noChangeArrowheads="1"/>
            </p:cNvSpPr>
            <p:nvPr/>
          </p:nvSpPr>
          <p:spPr bwMode="auto">
            <a:xfrm>
              <a:off x="4250" y="1006"/>
              <a:ext cx="390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4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6435" name="Rectangle 50"/>
            <p:cNvSpPr>
              <a:spLocks noChangeArrowheads="1"/>
            </p:cNvSpPr>
            <p:nvPr/>
          </p:nvSpPr>
          <p:spPr bwMode="auto">
            <a:xfrm>
              <a:off x="2514" y="2863"/>
              <a:ext cx="390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3</a:t>
              </a:r>
              <a:endParaRPr lang="en-US" altLang="zh-CN" sz="1400">
                <a:latin typeface="Tahoma" pitchFamily="34" charset="0"/>
              </a:endParaRPr>
            </a:p>
          </p:txBody>
        </p:sp>
        <p:sp>
          <p:nvSpPr>
            <p:cNvPr id="136436" name="Rectangle 51"/>
            <p:cNvSpPr>
              <a:spLocks noChangeArrowheads="1"/>
            </p:cNvSpPr>
            <p:nvPr/>
          </p:nvSpPr>
          <p:spPr bwMode="auto">
            <a:xfrm>
              <a:off x="4258" y="2870"/>
              <a:ext cx="390" cy="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spcBef>
                  <a:spcPct val="30000"/>
                </a:spcBef>
              </a:pPr>
              <a:r>
                <a:rPr lang="en-US" altLang="zh-CN" sz="1400">
                  <a:solidFill>
                    <a:srgbClr val="000000"/>
                  </a:solidFill>
                  <a:latin typeface="Tahoma" pitchFamily="34" charset="0"/>
                </a:rPr>
                <a:t>LAN 5</a:t>
              </a:r>
              <a:endParaRPr lang="en-US" altLang="zh-CN" sz="1400">
                <a:latin typeface="Tahoma" pitchFamily="34" charset="0"/>
              </a:endParaRPr>
            </a:p>
          </p:txBody>
        </p:sp>
      </p:grpSp>
      <p:grpSp>
        <p:nvGrpSpPr>
          <p:cNvPr id="136199" name="Group 52"/>
          <p:cNvGrpSpPr>
            <a:grpSpLocks/>
          </p:cNvGrpSpPr>
          <p:nvPr/>
        </p:nvGrpSpPr>
        <p:grpSpPr bwMode="auto">
          <a:xfrm>
            <a:off x="228600" y="2517775"/>
            <a:ext cx="8321675" cy="4246563"/>
            <a:chOff x="192" y="535"/>
            <a:chExt cx="5242" cy="3122"/>
          </a:xfrm>
        </p:grpSpPr>
        <p:sp>
          <p:nvSpPr>
            <p:cNvPr id="136206" name="Rectangle 53"/>
            <p:cNvSpPr>
              <a:spLocks noChangeArrowheads="1"/>
            </p:cNvSpPr>
            <p:nvPr/>
          </p:nvSpPr>
          <p:spPr bwMode="auto">
            <a:xfrm>
              <a:off x="192" y="1881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07" name="Rectangle 54"/>
            <p:cNvSpPr>
              <a:spLocks noChangeArrowheads="1"/>
            </p:cNvSpPr>
            <p:nvPr/>
          </p:nvSpPr>
          <p:spPr bwMode="auto">
            <a:xfrm>
              <a:off x="841" y="115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08" name="Rectangle 55"/>
            <p:cNvSpPr>
              <a:spLocks noChangeArrowheads="1"/>
            </p:cNvSpPr>
            <p:nvPr/>
          </p:nvSpPr>
          <p:spPr bwMode="auto">
            <a:xfrm>
              <a:off x="841" y="2684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09" name="Rectangle 56"/>
            <p:cNvSpPr>
              <a:spLocks noChangeArrowheads="1"/>
            </p:cNvSpPr>
            <p:nvPr/>
          </p:nvSpPr>
          <p:spPr bwMode="auto">
            <a:xfrm>
              <a:off x="1296" y="1143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0" name="Rectangle 57"/>
            <p:cNvSpPr>
              <a:spLocks noChangeArrowheads="1"/>
            </p:cNvSpPr>
            <p:nvPr/>
          </p:nvSpPr>
          <p:spPr bwMode="auto">
            <a:xfrm>
              <a:off x="1296" y="2684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1" name="Line 58"/>
            <p:cNvSpPr>
              <a:spLocks noChangeShapeType="1"/>
            </p:cNvSpPr>
            <p:nvPr/>
          </p:nvSpPr>
          <p:spPr bwMode="auto">
            <a:xfrm flipV="1">
              <a:off x="611" y="1285"/>
              <a:ext cx="179" cy="64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2" name="Freeform 59"/>
            <p:cNvSpPr>
              <a:spLocks/>
            </p:cNvSpPr>
            <p:nvPr/>
          </p:nvSpPr>
          <p:spPr bwMode="auto">
            <a:xfrm>
              <a:off x="750" y="1228"/>
              <a:ext cx="68" cy="89"/>
            </a:xfrm>
            <a:custGeom>
              <a:avLst/>
              <a:gdLst>
                <a:gd name="T0" fmla="*/ 68 w 68"/>
                <a:gd name="T1" fmla="*/ 89 h 89"/>
                <a:gd name="T2" fmla="*/ 37 w 68"/>
                <a:gd name="T3" fmla="*/ 67 h 89"/>
                <a:gd name="T4" fmla="*/ 0 w 68"/>
                <a:gd name="T5" fmla="*/ 70 h 89"/>
                <a:gd name="T6" fmla="*/ 56 w 68"/>
                <a:gd name="T7" fmla="*/ 0 h 89"/>
                <a:gd name="T8" fmla="*/ 68 w 68"/>
                <a:gd name="T9" fmla="*/ 89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89"/>
                <a:gd name="T17" fmla="*/ 68 w 68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89">
                  <a:moveTo>
                    <a:pt x="68" y="89"/>
                  </a:moveTo>
                  <a:lnTo>
                    <a:pt x="37" y="67"/>
                  </a:lnTo>
                  <a:lnTo>
                    <a:pt x="0" y="70"/>
                  </a:lnTo>
                  <a:lnTo>
                    <a:pt x="56" y="0"/>
                  </a:lnTo>
                  <a:lnTo>
                    <a:pt x="68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3" name="Line 60"/>
            <p:cNvSpPr>
              <a:spLocks noChangeShapeType="1"/>
            </p:cNvSpPr>
            <p:nvPr/>
          </p:nvSpPr>
          <p:spPr bwMode="auto">
            <a:xfrm>
              <a:off x="1034" y="1228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4" name="Freeform 61"/>
            <p:cNvSpPr>
              <a:spLocks/>
            </p:cNvSpPr>
            <p:nvPr/>
          </p:nvSpPr>
          <p:spPr bwMode="auto">
            <a:xfrm>
              <a:off x="1213" y="1193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5" name="Rectangle 62"/>
            <p:cNvSpPr>
              <a:spLocks noChangeArrowheads="1"/>
            </p:cNvSpPr>
            <p:nvPr/>
          </p:nvSpPr>
          <p:spPr bwMode="auto">
            <a:xfrm>
              <a:off x="1945" y="660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6" name="Rectangle 63"/>
            <p:cNvSpPr>
              <a:spLocks noChangeArrowheads="1"/>
            </p:cNvSpPr>
            <p:nvPr/>
          </p:nvSpPr>
          <p:spPr bwMode="auto">
            <a:xfrm>
              <a:off x="1945" y="116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7" name="Rectangle 64"/>
            <p:cNvSpPr>
              <a:spLocks noChangeArrowheads="1"/>
            </p:cNvSpPr>
            <p:nvPr/>
          </p:nvSpPr>
          <p:spPr bwMode="auto">
            <a:xfrm>
              <a:off x="1945" y="1719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8" name="Rectangle 65"/>
            <p:cNvSpPr>
              <a:spLocks noChangeArrowheads="1"/>
            </p:cNvSpPr>
            <p:nvPr/>
          </p:nvSpPr>
          <p:spPr bwMode="auto">
            <a:xfrm>
              <a:off x="2395" y="658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19" name="Rectangle 66"/>
            <p:cNvSpPr>
              <a:spLocks noChangeArrowheads="1"/>
            </p:cNvSpPr>
            <p:nvPr/>
          </p:nvSpPr>
          <p:spPr bwMode="auto">
            <a:xfrm>
              <a:off x="3091" y="660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0" name="Rectangle 67"/>
            <p:cNvSpPr>
              <a:spLocks noChangeArrowheads="1"/>
            </p:cNvSpPr>
            <p:nvPr/>
          </p:nvSpPr>
          <p:spPr bwMode="auto">
            <a:xfrm>
              <a:off x="3504" y="660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1" name="Rectangle 68"/>
            <p:cNvSpPr>
              <a:spLocks noChangeArrowheads="1"/>
            </p:cNvSpPr>
            <p:nvPr/>
          </p:nvSpPr>
          <p:spPr bwMode="auto">
            <a:xfrm>
              <a:off x="4195" y="53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2" name="Rectangle 69"/>
            <p:cNvSpPr>
              <a:spLocks noChangeArrowheads="1"/>
            </p:cNvSpPr>
            <p:nvPr/>
          </p:nvSpPr>
          <p:spPr bwMode="auto">
            <a:xfrm>
              <a:off x="4176" y="78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3" name="Rectangle 70"/>
            <p:cNvSpPr>
              <a:spLocks noChangeArrowheads="1"/>
            </p:cNvSpPr>
            <p:nvPr/>
          </p:nvSpPr>
          <p:spPr bwMode="auto">
            <a:xfrm>
              <a:off x="4621" y="779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4" name="Rectangle 71"/>
            <p:cNvSpPr>
              <a:spLocks noChangeArrowheads="1"/>
            </p:cNvSpPr>
            <p:nvPr/>
          </p:nvSpPr>
          <p:spPr bwMode="auto">
            <a:xfrm>
              <a:off x="5273" y="698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5" name="Rectangle 72"/>
            <p:cNvSpPr>
              <a:spLocks noChangeArrowheads="1"/>
            </p:cNvSpPr>
            <p:nvPr/>
          </p:nvSpPr>
          <p:spPr bwMode="auto">
            <a:xfrm>
              <a:off x="5273" y="87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6" name="Rectangle 73"/>
            <p:cNvSpPr>
              <a:spLocks noChangeArrowheads="1"/>
            </p:cNvSpPr>
            <p:nvPr/>
          </p:nvSpPr>
          <p:spPr bwMode="auto">
            <a:xfrm>
              <a:off x="2373" y="1165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7" name="Rectangle 74"/>
            <p:cNvSpPr>
              <a:spLocks noChangeArrowheads="1"/>
            </p:cNvSpPr>
            <p:nvPr/>
          </p:nvSpPr>
          <p:spPr bwMode="auto">
            <a:xfrm>
              <a:off x="3091" y="1056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8" name="Rectangle 75"/>
            <p:cNvSpPr>
              <a:spLocks noChangeArrowheads="1"/>
            </p:cNvSpPr>
            <p:nvPr/>
          </p:nvSpPr>
          <p:spPr bwMode="auto">
            <a:xfrm>
              <a:off x="3091" y="1287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29" name="Rectangle 76"/>
            <p:cNvSpPr>
              <a:spLocks noChangeArrowheads="1"/>
            </p:cNvSpPr>
            <p:nvPr/>
          </p:nvSpPr>
          <p:spPr bwMode="auto">
            <a:xfrm>
              <a:off x="3520" y="1053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0" name="Rectangle 77"/>
            <p:cNvSpPr>
              <a:spLocks noChangeArrowheads="1"/>
            </p:cNvSpPr>
            <p:nvPr/>
          </p:nvSpPr>
          <p:spPr bwMode="auto">
            <a:xfrm>
              <a:off x="4176" y="1056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1" name="Rectangle 78"/>
            <p:cNvSpPr>
              <a:spLocks noChangeArrowheads="1"/>
            </p:cNvSpPr>
            <p:nvPr/>
          </p:nvSpPr>
          <p:spPr bwMode="auto">
            <a:xfrm>
              <a:off x="3520" y="1287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2" name="Rectangle 79"/>
            <p:cNvSpPr>
              <a:spLocks noChangeArrowheads="1"/>
            </p:cNvSpPr>
            <p:nvPr/>
          </p:nvSpPr>
          <p:spPr bwMode="auto">
            <a:xfrm>
              <a:off x="4179" y="1244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3" name="Rectangle 80"/>
            <p:cNvSpPr>
              <a:spLocks noChangeArrowheads="1"/>
            </p:cNvSpPr>
            <p:nvPr/>
          </p:nvSpPr>
          <p:spPr bwMode="auto">
            <a:xfrm>
              <a:off x="4179" y="1393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4" name="Rectangle 81"/>
            <p:cNvSpPr>
              <a:spLocks noChangeArrowheads="1"/>
            </p:cNvSpPr>
            <p:nvPr/>
          </p:nvSpPr>
          <p:spPr bwMode="auto">
            <a:xfrm>
              <a:off x="2352" y="1707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5" name="Rectangle 82"/>
            <p:cNvSpPr>
              <a:spLocks noChangeArrowheads="1"/>
            </p:cNvSpPr>
            <p:nvPr/>
          </p:nvSpPr>
          <p:spPr bwMode="auto">
            <a:xfrm>
              <a:off x="3091" y="1653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6" name="Rectangle 83"/>
            <p:cNvSpPr>
              <a:spLocks noChangeArrowheads="1"/>
            </p:cNvSpPr>
            <p:nvPr/>
          </p:nvSpPr>
          <p:spPr bwMode="auto">
            <a:xfrm>
              <a:off x="3091" y="1946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B7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7" name="Rectangle 84"/>
            <p:cNvSpPr>
              <a:spLocks noChangeArrowheads="1"/>
            </p:cNvSpPr>
            <p:nvPr/>
          </p:nvSpPr>
          <p:spPr bwMode="auto">
            <a:xfrm>
              <a:off x="3520" y="1653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8" name="Rectangle 85"/>
            <p:cNvSpPr>
              <a:spLocks noChangeArrowheads="1"/>
            </p:cNvSpPr>
            <p:nvPr/>
          </p:nvSpPr>
          <p:spPr bwMode="auto">
            <a:xfrm>
              <a:off x="4179" y="1588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39" name="Rectangle 86"/>
            <p:cNvSpPr>
              <a:spLocks noChangeArrowheads="1"/>
            </p:cNvSpPr>
            <p:nvPr/>
          </p:nvSpPr>
          <p:spPr bwMode="auto">
            <a:xfrm>
              <a:off x="4179" y="180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40" name="Rectangle 87"/>
            <p:cNvSpPr>
              <a:spLocks noChangeArrowheads="1"/>
            </p:cNvSpPr>
            <p:nvPr/>
          </p:nvSpPr>
          <p:spPr bwMode="auto">
            <a:xfrm>
              <a:off x="4608" y="1586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41" name="Rectangle 88"/>
            <p:cNvSpPr>
              <a:spLocks noChangeArrowheads="1"/>
            </p:cNvSpPr>
            <p:nvPr/>
          </p:nvSpPr>
          <p:spPr bwMode="auto">
            <a:xfrm>
              <a:off x="5273" y="1588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42" name="Line 89"/>
            <p:cNvSpPr>
              <a:spLocks noChangeShapeType="1"/>
            </p:cNvSpPr>
            <p:nvPr/>
          </p:nvSpPr>
          <p:spPr bwMode="auto">
            <a:xfrm>
              <a:off x="1652" y="1218"/>
              <a:ext cx="22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3" name="Freeform 90"/>
            <p:cNvSpPr>
              <a:spLocks/>
            </p:cNvSpPr>
            <p:nvPr/>
          </p:nvSpPr>
          <p:spPr bwMode="auto">
            <a:xfrm>
              <a:off x="1878" y="1182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3 w 82"/>
                <a:gd name="T3" fmla="*/ 36 h 71"/>
                <a:gd name="T4" fmla="*/ 0 w 82"/>
                <a:gd name="T5" fmla="*/ 0 h 71"/>
                <a:gd name="T6" fmla="*/ 82 w 82"/>
                <a:gd name="T7" fmla="*/ 36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3" y="36"/>
                  </a:lnTo>
                  <a:lnTo>
                    <a:pt x="0" y="0"/>
                  </a:lnTo>
                  <a:lnTo>
                    <a:pt x="82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4" name="Line 91"/>
            <p:cNvSpPr>
              <a:spLocks noChangeShapeType="1"/>
            </p:cNvSpPr>
            <p:nvPr/>
          </p:nvSpPr>
          <p:spPr bwMode="auto">
            <a:xfrm flipV="1">
              <a:off x="1642" y="792"/>
              <a:ext cx="249" cy="41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5" name="Freeform 92"/>
            <p:cNvSpPr>
              <a:spLocks/>
            </p:cNvSpPr>
            <p:nvPr/>
          </p:nvSpPr>
          <p:spPr bwMode="auto">
            <a:xfrm>
              <a:off x="1877" y="740"/>
              <a:ext cx="72" cy="88"/>
            </a:xfrm>
            <a:custGeom>
              <a:avLst/>
              <a:gdLst>
                <a:gd name="T0" fmla="*/ 60 w 72"/>
                <a:gd name="T1" fmla="*/ 88 h 88"/>
                <a:gd name="T2" fmla="*/ 35 w 72"/>
                <a:gd name="T3" fmla="*/ 60 h 88"/>
                <a:gd name="T4" fmla="*/ 0 w 72"/>
                <a:gd name="T5" fmla="*/ 52 h 88"/>
                <a:gd name="T6" fmla="*/ 72 w 72"/>
                <a:gd name="T7" fmla="*/ 0 h 88"/>
                <a:gd name="T8" fmla="*/ 60 w 72"/>
                <a:gd name="T9" fmla="*/ 88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88"/>
                <a:gd name="T17" fmla="*/ 72 w 72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88">
                  <a:moveTo>
                    <a:pt x="60" y="88"/>
                  </a:moveTo>
                  <a:lnTo>
                    <a:pt x="35" y="60"/>
                  </a:lnTo>
                  <a:lnTo>
                    <a:pt x="0" y="52"/>
                  </a:lnTo>
                  <a:lnTo>
                    <a:pt x="72" y="0"/>
                  </a:lnTo>
                  <a:lnTo>
                    <a:pt x="60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6" name="Line 93"/>
            <p:cNvSpPr>
              <a:spLocks noChangeShapeType="1"/>
            </p:cNvSpPr>
            <p:nvPr/>
          </p:nvSpPr>
          <p:spPr bwMode="auto">
            <a:xfrm>
              <a:off x="1652" y="1228"/>
              <a:ext cx="254" cy="50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7" name="Freeform 94"/>
            <p:cNvSpPr>
              <a:spLocks/>
            </p:cNvSpPr>
            <p:nvPr/>
          </p:nvSpPr>
          <p:spPr bwMode="auto">
            <a:xfrm>
              <a:off x="1892" y="1694"/>
              <a:ext cx="68" cy="88"/>
            </a:xfrm>
            <a:custGeom>
              <a:avLst/>
              <a:gdLst>
                <a:gd name="T0" fmla="*/ 0 w 68"/>
                <a:gd name="T1" fmla="*/ 31 h 88"/>
                <a:gd name="T2" fmla="*/ 36 w 68"/>
                <a:gd name="T3" fmla="*/ 27 h 88"/>
                <a:gd name="T4" fmla="*/ 62 w 68"/>
                <a:gd name="T5" fmla="*/ 0 h 88"/>
                <a:gd name="T6" fmla="*/ 68 w 68"/>
                <a:gd name="T7" fmla="*/ 88 h 88"/>
                <a:gd name="T8" fmla="*/ 0 w 68"/>
                <a:gd name="T9" fmla="*/ 3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88"/>
                <a:gd name="T17" fmla="*/ 68 w 6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88">
                  <a:moveTo>
                    <a:pt x="0" y="31"/>
                  </a:moveTo>
                  <a:lnTo>
                    <a:pt x="36" y="27"/>
                  </a:lnTo>
                  <a:lnTo>
                    <a:pt x="62" y="0"/>
                  </a:lnTo>
                  <a:lnTo>
                    <a:pt x="68" y="8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8" name="Line 95"/>
            <p:cNvSpPr>
              <a:spLocks noChangeShapeType="1"/>
            </p:cNvSpPr>
            <p:nvPr/>
          </p:nvSpPr>
          <p:spPr bwMode="auto">
            <a:xfrm>
              <a:off x="2152" y="740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9" name="Freeform 96"/>
            <p:cNvSpPr>
              <a:spLocks/>
            </p:cNvSpPr>
            <p:nvPr/>
          </p:nvSpPr>
          <p:spPr bwMode="auto">
            <a:xfrm>
              <a:off x="2309" y="705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2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0" name="Line 97"/>
            <p:cNvSpPr>
              <a:spLocks noChangeShapeType="1"/>
            </p:cNvSpPr>
            <p:nvPr/>
          </p:nvSpPr>
          <p:spPr bwMode="auto">
            <a:xfrm>
              <a:off x="2130" y="1239"/>
              <a:ext cx="18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1" name="Freeform 98"/>
            <p:cNvSpPr>
              <a:spLocks/>
            </p:cNvSpPr>
            <p:nvPr/>
          </p:nvSpPr>
          <p:spPr bwMode="auto">
            <a:xfrm>
              <a:off x="2287" y="1204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3 w 82"/>
                <a:gd name="T3" fmla="*/ 35 h 71"/>
                <a:gd name="T4" fmla="*/ 0 w 82"/>
                <a:gd name="T5" fmla="*/ 0 h 71"/>
                <a:gd name="T6" fmla="*/ 82 w 82"/>
                <a:gd name="T7" fmla="*/ 35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2" name="Line 99"/>
            <p:cNvSpPr>
              <a:spLocks noChangeShapeType="1"/>
            </p:cNvSpPr>
            <p:nvPr/>
          </p:nvSpPr>
          <p:spPr bwMode="auto">
            <a:xfrm>
              <a:off x="2119" y="1793"/>
              <a:ext cx="18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3" name="Freeform 100"/>
            <p:cNvSpPr>
              <a:spLocks/>
            </p:cNvSpPr>
            <p:nvPr/>
          </p:nvSpPr>
          <p:spPr bwMode="auto">
            <a:xfrm>
              <a:off x="2277" y="1757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6 h 71"/>
                <a:gd name="T4" fmla="*/ 0 w 81"/>
                <a:gd name="T5" fmla="*/ 0 h 71"/>
                <a:gd name="T6" fmla="*/ 81 w 81"/>
                <a:gd name="T7" fmla="*/ 36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6"/>
                  </a:lnTo>
                  <a:lnTo>
                    <a:pt x="0" y="0"/>
                  </a:lnTo>
                  <a:lnTo>
                    <a:pt x="81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4" name="Line 101"/>
            <p:cNvSpPr>
              <a:spLocks noChangeShapeType="1"/>
            </p:cNvSpPr>
            <p:nvPr/>
          </p:nvSpPr>
          <p:spPr bwMode="auto">
            <a:xfrm>
              <a:off x="2770" y="729"/>
              <a:ext cx="18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5" name="Freeform 102"/>
            <p:cNvSpPr>
              <a:spLocks/>
            </p:cNvSpPr>
            <p:nvPr/>
          </p:nvSpPr>
          <p:spPr bwMode="auto">
            <a:xfrm>
              <a:off x="2928" y="694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6" name="Line 103"/>
            <p:cNvSpPr>
              <a:spLocks noChangeShapeType="1"/>
            </p:cNvSpPr>
            <p:nvPr/>
          </p:nvSpPr>
          <p:spPr bwMode="auto">
            <a:xfrm>
              <a:off x="3248" y="740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7" name="Freeform 104"/>
            <p:cNvSpPr>
              <a:spLocks/>
            </p:cNvSpPr>
            <p:nvPr/>
          </p:nvSpPr>
          <p:spPr bwMode="auto">
            <a:xfrm>
              <a:off x="3405" y="705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8" name="Line 105"/>
            <p:cNvSpPr>
              <a:spLocks noChangeShapeType="1"/>
            </p:cNvSpPr>
            <p:nvPr/>
          </p:nvSpPr>
          <p:spPr bwMode="auto">
            <a:xfrm>
              <a:off x="3270" y="1131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9" name="Freeform 106"/>
            <p:cNvSpPr>
              <a:spLocks/>
            </p:cNvSpPr>
            <p:nvPr/>
          </p:nvSpPr>
          <p:spPr bwMode="auto">
            <a:xfrm>
              <a:off x="3427" y="1095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2 w 82"/>
                <a:gd name="T3" fmla="*/ 36 h 71"/>
                <a:gd name="T4" fmla="*/ 0 w 82"/>
                <a:gd name="T5" fmla="*/ 0 h 71"/>
                <a:gd name="T6" fmla="*/ 82 w 82"/>
                <a:gd name="T7" fmla="*/ 36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2" y="36"/>
                  </a:lnTo>
                  <a:lnTo>
                    <a:pt x="0" y="0"/>
                  </a:lnTo>
                  <a:lnTo>
                    <a:pt x="82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0" name="Line 107"/>
            <p:cNvSpPr>
              <a:spLocks noChangeShapeType="1"/>
            </p:cNvSpPr>
            <p:nvPr/>
          </p:nvSpPr>
          <p:spPr bwMode="auto">
            <a:xfrm>
              <a:off x="3259" y="1348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1" name="Freeform 108"/>
            <p:cNvSpPr>
              <a:spLocks/>
            </p:cNvSpPr>
            <p:nvPr/>
          </p:nvSpPr>
          <p:spPr bwMode="auto">
            <a:xfrm>
              <a:off x="3416" y="1313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2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2" name="Line 109"/>
            <p:cNvSpPr>
              <a:spLocks noChangeShapeType="1"/>
            </p:cNvSpPr>
            <p:nvPr/>
          </p:nvSpPr>
          <p:spPr bwMode="auto">
            <a:xfrm flipV="1">
              <a:off x="2738" y="1151"/>
              <a:ext cx="247" cy="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3" name="Freeform 110"/>
            <p:cNvSpPr>
              <a:spLocks/>
            </p:cNvSpPr>
            <p:nvPr/>
          </p:nvSpPr>
          <p:spPr bwMode="auto">
            <a:xfrm>
              <a:off x="2954" y="1125"/>
              <a:ext cx="88" cy="67"/>
            </a:xfrm>
            <a:custGeom>
              <a:avLst/>
              <a:gdLst>
                <a:gd name="T0" fmla="*/ 23 w 88"/>
                <a:gd name="T1" fmla="*/ 67 h 67"/>
                <a:gd name="T2" fmla="*/ 23 w 88"/>
                <a:gd name="T3" fmla="*/ 29 h 67"/>
                <a:gd name="T4" fmla="*/ 0 w 88"/>
                <a:gd name="T5" fmla="*/ 0 h 67"/>
                <a:gd name="T6" fmla="*/ 88 w 88"/>
                <a:gd name="T7" fmla="*/ 6 h 67"/>
                <a:gd name="T8" fmla="*/ 23 w 88"/>
                <a:gd name="T9" fmla="*/ 67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7"/>
                <a:gd name="T17" fmla="*/ 88 w 88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7">
                  <a:moveTo>
                    <a:pt x="23" y="67"/>
                  </a:moveTo>
                  <a:lnTo>
                    <a:pt x="23" y="29"/>
                  </a:lnTo>
                  <a:lnTo>
                    <a:pt x="0" y="0"/>
                  </a:lnTo>
                  <a:lnTo>
                    <a:pt x="88" y="6"/>
                  </a:lnTo>
                  <a:lnTo>
                    <a:pt x="23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4" name="Line 111"/>
            <p:cNvSpPr>
              <a:spLocks noChangeShapeType="1"/>
            </p:cNvSpPr>
            <p:nvPr/>
          </p:nvSpPr>
          <p:spPr bwMode="auto">
            <a:xfrm>
              <a:off x="2727" y="1239"/>
              <a:ext cx="247" cy="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5" name="Freeform 112"/>
            <p:cNvSpPr>
              <a:spLocks/>
            </p:cNvSpPr>
            <p:nvPr/>
          </p:nvSpPr>
          <p:spPr bwMode="auto">
            <a:xfrm>
              <a:off x="2943" y="1287"/>
              <a:ext cx="88" cy="66"/>
            </a:xfrm>
            <a:custGeom>
              <a:avLst/>
              <a:gdLst>
                <a:gd name="T0" fmla="*/ 0 w 88"/>
                <a:gd name="T1" fmla="*/ 66 h 66"/>
                <a:gd name="T2" fmla="*/ 23 w 88"/>
                <a:gd name="T3" fmla="*/ 38 h 66"/>
                <a:gd name="T4" fmla="*/ 23 w 88"/>
                <a:gd name="T5" fmla="*/ 0 h 66"/>
                <a:gd name="T6" fmla="*/ 88 w 88"/>
                <a:gd name="T7" fmla="*/ 61 h 66"/>
                <a:gd name="T8" fmla="*/ 0 w 88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6"/>
                <a:gd name="T17" fmla="*/ 88 w 88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6">
                  <a:moveTo>
                    <a:pt x="0" y="66"/>
                  </a:moveTo>
                  <a:lnTo>
                    <a:pt x="23" y="38"/>
                  </a:lnTo>
                  <a:lnTo>
                    <a:pt x="23" y="0"/>
                  </a:lnTo>
                  <a:lnTo>
                    <a:pt x="88" y="61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6" name="Line 113"/>
            <p:cNvSpPr>
              <a:spLocks noChangeShapeType="1"/>
            </p:cNvSpPr>
            <p:nvPr/>
          </p:nvSpPr>
          <p:spPr bwMode="auto">
            <a:xfrm flipV="1">
              <a:off x="3899" y="622"/>
              <a:ext cx="204" cy="8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7" name="Freeform 114"/>
            <p:cNvSpPr>
              <a:spLocks/>
            </p:cNvSpPr>
            <p:nvPr/>
          </p:nvSpPr>
          <p:spPr bwMode="auto">
            <a:xfrm>
              <a:off x="4072" y="598"/>
              <a:ext cx="88" cy="65"/>
            </a:xfrm>
            <a:custGeom>
              <a:avLst/>
              <a:gdLst>
                <a:gd name="T0" fmla="*/ 27 w 88"/>
                <a:gd name="T1" fmla="*/ 65 h 65"/>
                <a:gd name="T2" fmla="*/ 24 w 88"/>
                <a:gd name="T3" fmla="*/ 28 h 65"/>
                <a:gd name="T4" fmla="*/ 0 w 88"/>
                <a:gd name="T5" fmla="*/ 0 h 65"/>
                <a:gd name="T6" fmla="*/ 88 w 88"/>
                <a:gd name="T7" fmla="*/ 1 h 65"/>
                <a:gd name="T8" fmla="*/ 27 w 88"/>
                <a:gd name="T9" fmla="*/ 65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5"/>
                <a:gd name="T17" fmla="*/ 88 w 88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5">
                  <a:moveTo>
                    <a:pt x="27" y="65"/>
                  </a:moveTo>
                  <a:lnTo>
                    <a:pt x="24" y="28"/>
                  </a:lnTo>
                  <a:lnTo>
                    <a:pt x="0" y="0"/>
                  </a:lnTo>
                  <a:lnTo>
                    <a:pt x="88" y="1"/>
                  </a:lnTo>
                  <a:lnTo>
                    <a:pt x="27" y="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8" name="Line 115"/>
            <p:cNvSpPr>
              <a:spLocks noChangeShapeType="1"/>
            </p:cNvSpPr>
            <p:nvPr/>
          </p:nvSpPr>
          <p:spPr bwMode="auto">
            <a:xfrm>
              <a:off x="3910" y="718"/>
              <a:ext cx="163" cy="9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9" name="Freeform 116"/>
            <p:cNvSpPr>
              <a:spLocks/>
            </p:cNvSpPr>
            <p:nvPr/>
          </p:nvSpPr>
          <p:spPr bwMode="auto">
            <a:xfrm>
              <a:off x="4039" y="767"/>
              <a:ext cx="88" cy="71"/>
            </a:xfrm>
            <a:custGeom>
              <a:avLst/>
              <a:gdLst>
                <a:gd name="T0" fmla="*/ 0 w 88"/>
                <a:gd name="T1" fmla="*/ 63 h 71"/>
                <a:gd name="T2" fmla="*/ 27 w 88"/>
                <a:gd name="T3" fmla="*/ 38 h 71"/>
                <a:gd name="T4" fmla="*/ 34 w 88"/>
                <a:gd name="T5" fmla="*/ 0 h 71"/>
                <a:gd name="T6" fmla="*/ 88 w 88"/>
                <a:gd name="T7" fmla="*/ 71 h 71"/>
                <a:gd name="T8" fmla="*/ 0 w 88"/>
                <a:gd name="T9" fmla="*/ 63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1"/>
                <a:gd name="T17" fmla="*/ 88 w 88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1">
                  <a:moveTo>
                    <a:pt x="0" y="63"/>
                  </a:moveTo>
                  <a:lnTo>
                    <a:pt x="27" y="38"/>
                  </a:lnTo>
                  <a:lnTo>
                    <a:pt x="34" y="0"/>
                  </a:lnTo>
                  <a:lnTo>
                    <a:pt x="88" y="7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0" name="Line 117"/>
            <p:cNvSpPr>
              <a:spLocks noChangeShapeType="1"/>
            </p:cNvSpPr>
            <p:nvPr/>
          </p:nvSpPr>
          <p:spPr bwMode="auto">
            <a:xfrm>
              <a:off x="4355" y="859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1" name="Freeform 118"/>
            <p:cNvSpPr>
              <a:spLocks/>
            </p:cNvSpPr>
            <p:nvPr/>
          </p:nvSpPr>
          <p:spPr bwMode="auto">
            <a:xfrm>
              <a:off x="4534" y="824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2 w 82"/>
                <a:gd name="T3" fmla="*/ 35 h 71"/>
                <a:gd name="T4" fmla="*/ 0 w 82"/>
                <a:gd name="T5" fmla="*/ 0 h 71"/>
                <a:gd name="T6" fmla="*/ 82 w 82"/>
                <a:gd name="T7" fmla="*/ 35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2" name="Line 119"/>
            <p:cNvSpPr>
              <a:spLocks noChangeShapeType="1"/>
            </p:cNvSpPr>
            <p:nvPr/>
          </p:nvSpPr>
          <p:spPr bwMode="auto">
            <a:xfrm flipV="1">
              <a:off x="5006" y="778"/>
              <a:ext cx="19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3" name="Freeform 120"/>
            <p:cNvSpPr>
              <a:spLocks/>
            </p:cNvSpPr>
            <p:nvPr/>
          </p:nvSpPr>
          <p:spPr bwMode="auto">
            <a:xfrm>
              <a:off x="5168" y="751"/>
              <a:ext cx="88" cy="68"/>
            </a:xfrm>
            <a:custGeom>
              <a:avLst/>
              <a:gdLst>
                <a:gd name="T0" fmla="*/ 20 w 88"/>
                <a:gd name="T1" fmla="*/ 68 h 68"/>
                <a:gd name="T2" fmla="*/ 22 w 88"/>
                <a:gd name="T3" fmla="*/ 31 h 68"/>
                <a:gd name="T4" fmla="*/ 0 w 88"/>
                <a:gd name="T5" fmla="*/ 0 h 68"/>
                <a:gd name="T6" fmla="*/ 88 w 88"/>
                <a:gd name="T7" fmla="*/ 11 h 68"/>
                <a:gd name="T8" fmla="*/ 20 w 88"/>
                <a:gd name="T9" fmla="*/ 68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8"/>
                <a:gd name="T17" fmla="*/ 88 w 88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8">
                  <a:moveTo>
                    <a:pt x="20" y="68"/>
                  </a:moveTo>
                  <a:lnTo>
                    <a:pt x="22" y="31"/>
                  </a:lnTo>
                  <a:lnTo>
                    <a:pt x="0" y="0"/>
                  </a:lnTo>
                  <a:lnTo>
                    <a:pt x="88" y="11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4" name="Line 121"/>
            <p:cNvSpPr>
              <a:spLocks noChangeShapeType="1"/>
            </p:cNvSpPr>
            <p:nvPr/>
          </p:nvSpPr>
          <p:spPr bwMode="auto">
            <a:xfrm>
              <a:off x="5006" y="838"/>
              <a:ext cx="193" cy="7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5" name="Freeform 122"/>
            <p:cNvSpPr>
              <a:spLocks/>
            </p:cNvSpPr>
            <p:nvPr/>
          </p:nvSpPr>
          <p:spPr bwMode="auto">
            <a:xfrm>
              <a:off x="5168" y="873"/>
              <a:ext cx="88" cy="65"/>
            </a:xfrm>
            <a:custGeom>
              <a:avLst/>
              <a:gdLst>
                <a:gd name="T0" fmla="*/ 0 w 88"/>
                <a:gd name="T1" fmla="*/ 65 h 65"/>
                <a:gd name="T2" fmla="*/ 24 w 88"/>
                <a:gd name="T3" fmla="*/ 37 h 65"/>
                <a:gd name="T4" fmla="*/ 26 w 88"/>
                <a:gd name="T5" fmla="*/ 0 h 65"/>
                <a:gd name="T6" fmla="*/ 88 w 88"/>
                <a:gd name="T7" fmla="*/ 62 h 65"/>
                <a:gd name="T8" fmla="*/ 0 w 88"/>
                <a:gd name="T9" fmla="*/ 65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5"/>
                <a:gd name="T17" fmla="*/ 88 w 88"/>
                <a:gd name="T18" fmla="*/ 65 h 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5">
                  <a:moveTo>
                    <a:pt x="0" y="65"/>
                  </a:moveTo>
                  <a:lnTo>
                    <a:pt x="24" y="37"/>
                  </a:lnTo>
                  <a:lnTo>
                    <a:pt x="26" y="0"/>
                  </a:lnTo>
                  <a:lnTo>
                    <a:pt x="88" y="62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6" name="Line 123"/>
            <p:cNvSpPr>
              <a:spLocks noChangeShapeType="1"/>
            </p:cNvSpPr>
            <p:nvPr/>
          </p:nvSpPr>
          <p:spPr bwMode="auto">
            <a:xfrm>
              <a:off x="3910" y="1120"/>
              <a:ext cx="19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7" name="Freeform 124"/>
            <p:cNvSpPr>
              <a:spLocks/>
            </p:cNvSpPr>
            <p:nvPr/>
          </p:nvSpPr>
          <p:spPr bwMode="auto">
            <a:xfrm>
              <a:off x="4078" y="1085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8" name="Line 125"/>
            <p:cNvSpPr>
              <a:spLocks noChangeShapeType="1"/>
            </p:cNvSpPr>
            <p:nvPr/>
          </p:nvSpPr>
          <p:spPr bwMode="auto">
            <a:xfrm flipV="1">
              <a:off x="3932" y="1311"/>
              <a:ext cx="148" cy="4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9" name="Freeform 126"/>
            <p:cNvSpPr>
              <a:spLocks/>
            </p:cNvSpPr>
            <p:nvPr/>
          </p:nvSpPr>
          <p:spPr bwMode="auto">
            <a:xfrm>
              <a:off x="4050" y="1284"/>
              <a:ext cx="88" cy="68"/>
            </a:xfrm>
            <a:custGeom>
              <a:avLst/>
              <a:gdLst>
                <a:gd name="T0" fmla="*/ 22 w 88"/>
                <a:gd name="T1" fmla="*/ 68 h 68"/>
                <a:gd name="T2" fmla="*/ 22 w 88"/>
                <a:gd name="T3" fmla="*/ 30 h 68"/>
                <a:gd name="T4" fmla="*/ 0 w 88"/>
                <a:gd name="T5" fmla="*/ 0 h 68"/>
                <a:gd name="T6" fmla="*/ 88 w 88"/>
                <a:gd name="T7" fmla="*/ 10 h 68"/>
                <a:gd name="T8" fmla="*/ 22 w 88"/>
                <a:gd name="T9" fmla="*/ 68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8"/>
                <a:gd name="T17" fmla="*/ 88 w 88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8">
                  <a:moveTo>
                    <a:pt x="22" y="68"/>
                  </a:moveTo>
                  <a:lnTo>
                    <a:pt x="22" y="30"/>
                  </a:lnTo>
                  <a:lnTo>
                    <a:pt x="0" y="0"/>
                  </a:lnTo>
                  <a:lnTo>
                    <a:pt x="88" y="10"/>
                  </a:lnTo>
                  <a:lnTo>
                    <a:pt x="22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0" name="Line 127"/>
            <p:cNvSpPr>
              <a:spLocks noChangeShapeType="1"/>
            </p:cNvSpPr>
            <p:nvPr/>
          </p:nvSpPr>
          <p:spPr bwMode="auto">
            <a:xfrm>
              <a:off x="3932" y="1348"/>
              <a:ext cx="163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1" name="Freeform 128"/>
            <p:cNvSpPr>
              <a:spLocks/>
            </p:cNvSpPr>
            <p:nvPr/>
          </p:nvSpPr>
          <p:spPr bwMode="auto">
            <a:xfrm>
              <a:off x="4061" y="1397"/>
              <a:ext cx="88" cy="70"/>
            </a:xfrm>
            <a:custGeom>
              <a:avLst/>
              <a:gdLst>
                <a:gd name="T0" fmla="*/ 0 w 88"/>
                <a:gd name="T1" fmla="*/ 62 h 70"/>
                <a:gd name="T2" fmla="*/ 27 w 88"/>
                <a:gd name="T3" fmla="*/ 38 h 70"/>
                <a:gd name="T4" fmla="*/ 34 w 88"/>
                <a:gd name="T5" fmla="*/ 0 h 70"/>
                <a:gd name="T6" fmla="*/ 88 w 88"/>
                <a:gd name="T7" fmla="*/ 70 h 70"/>
                <a:gd name="T8" fmla="*/ 0 w 88"/>
                <a:gd name="T9" fmla="*/ 62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0"/>
                <a:gd name="T17" fmla="*/ 88 w 88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0">
                  <a:moveTo>
                    <a:pt x="0" y="62"/>
                  </a:moveTo>
                  <a:lnTo>
                    <a:pt x="27" y="38"/>
                  </a:lnTo>
                  <a:lnTo>
                    <a:pt x="34" y="0"/>
                  </a:lnTo>
                  <a:lnTo>
                    <a:pt x="88" y="7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2" name="Line 129"/>
            <p:cNvSpPr>
              <a:spLocks noChangeShapeType="1"/>
            </p:cNvSpPr>
            <p:nvPr/>
          </p:nvSpPr>
          <p:spPr bwMode="auto">
            <a:xfrm flipV="1">
              <a:off x="2738" y="1715"/>
              <a:ext cx="247" cy="8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3" name="Freeform 130"/>
            <p:cNvSpPr>
              <a:spLocks/>
            </p:cNvSpPr>
            <p:nvPr/>
          </p:nvSpPr>
          <p:spPr bwMode="auto">
            <a:xfrm>
              <a:off x="2954" y="1690"/>
              <a:ext cx="88" cy="66"/>
            </a:xfrm>
            <a:custGeom>
              <a:avLst/>
              <a:gdLst>
                <a:gd name="T0" fmla="*/ 23 w 88"/>
                <a:gd name="T1" fmla="*/ 66 h 66"/>
                <a:gd name="T2" fmla="*/ 23 w 88"/>
                <a:gd name="T3" fmla="*/ 28 h 66"/>
                <a:gd name="T4" fmla="*/ 0 w 88"/>
                <a:gd name="T5" fmla="*/ 0 h 66"/>
                <a:gd name="T6" fmla="*/ 88 w 88"/>
                <a:gd name="T7" fmla="*/ 5 h 66"/>
                <a:gd name="T8" fmla="*/ 23 w 88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6"/>
                <a:gd name="T17" fmla="*/ 88 w 88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6">
                  <a:moveTo>
                    <a:pt x="23" y="66"/>
                  </a:moveTo>
                  <a:lnTo>
                    <a:pt x="23" y="28"/>
                  </a:lnTo>
                  <a:lnTo>
                    <a:pt x="0" y="0"/>
                  </a:lnTo>
                  <a:lnTo>
                    <a:pt x="88" y="5"/>
                  </a:lnTo>
                  <a:lnTo>
                    <a:pt x="23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4" name="Line 131"/>
            <p:cNvSpPr>
              <a:spLocks noChangeShapeType="1"/>
            </p:cNvSpPr>
            <p:nvPr/>
          </p:nvSpPr>
          <p:spPr bwMode="auto">
            <a:xfrm>
              <a:off x="2727" y="1804"/>
              <a:ext cx="262" cy="14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5" name="Freeform 132"/>
            <p:cNvSpPr>
              <a:spLocks/>
            </p:cNvSpPr>
            <p:nvPr/>
          </p:nvSpPr>
          <p:spPr bwMode="auto">
            <a:xfrm>
              <a:off x="2954" y="1907"/>
              <a:ext cx="88" cy="70"/>
            </a:xfrm>
            <a:custGeom>
              <a:avLst/>
              <a:gdLst>
                <a:gd name="T0" fmla="*/ 0 w 88"/>
                <a:gd name="T1" fmla="*/ 62 h 70"/>
                <a:gd name="T2" fmla="*/ 27 w 88"/>
                <a:gd name="T3" fmla="*/ 36 h 70"/>
                <a:gd name="T4" fmla="*/ 34 w 88"/>
                <a:gd name="T5" fmla="*/ 0 h 70"/>
                <a:gd name="T6" fmla="*/ 88 w 88"/>
                <a:gd name="T7" fmla="*/ 70 h 70"/>
                <a:gd name="T8" fmla="*/ 0 w 88"/>
                <a:gd name="T9" fmla="*/ 62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0"/>
                <a:gd name="T17" fmla="*/ 88 w 88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0">
                  <a:moveTo>
                    <a:pt x="0" y="62"/>
                  </a:moveTo>
                  <a:lnTo>
                    <a:pt x="27" y="36"/>
                  </a:lnTo>
                  <a:lnTo>
                    <a:pt x="34" y="0"/>
                  </a:lnTo>
                  <a:lnTo>
                    <a:pt x="88" y="7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6" name="Line 133"/>
            <p:cNvSpPr>
              <a:spLocks noChangeShapeType="1"/>
            </p:cNvSpPr>
            <p:nvPr/>
          </p:nvSpPr>
          <p:spPr bwMode="auto">
            <a:xfrm>
              <a:off x="3270" y="1717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7" name="Freeform 134"/>
            <p:cNvSpPr>
              <a:spLocks/>
            </p:cNvSpPr>
            <p:nvPr/>
          </p:nvSpPr>
          <p:spPr bwMode="auto">
            <a:xfrm>
              <a:off x="3427" y="1681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2 w 82"/>
                <a:gd name="T3" fmla="*/ 36 h 71"/>
                <a:gd name="T4" fmla="*/ 0 w 82"/>
                <a:gd name="T5" fmla="*/ 0 h 71"/>
                <a:gd name="T6" fmla="*/ 82 w 82"/>
                <a:gd name="T7" fmla="*/ 36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2" y="36"/>
                  </a:lnTo>
                  <a:lnTo>
                    <a:pt x="0" y="0"/>
                  </a:lnTo>
                  <a:lnTo>
                    <a:pt x="82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8" name="Line 135"/>
            <p:cNvSpPr>
              <a:spLocks noChangeShapeType="1"/>
            </p:cNvSpPr>
            <p:nvPr/>
          </p:nvSpPr>
          <p:spPr bwMode="auto">
            <a:xfrm flipV="1">
              <a:off x="3932" y="1677"/>
              <a:ext cx="146" cy="4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9" name="Freeform 136"/>
            <p:cNvSpPr>
              <a:spLocks/>
            </p:cNvSpPr>
            <p:nvPr/>
          </p:nvSpPr>
          <p:spPr bwMode="auto">
            <a:xfrm>
              <a:off x="4050" y="1649"/>
              <a:ext cx="88" cy="68"/>
            </a:xfrm>
            <a:custGeom>
              <a:avLst/>
              <a:gdLst>
                <a:gd name="T0" fmla="*/ 17 w 88"/>
                <a:gd name="T1" fmla="*/ 68 h 68"/>
                <a:gd name="T2" fmla="*/ 22 w 88"/>
                <a:gd name="T3" fmla="*/ 31 h 68"/>
                <a:gd name="T4" fmla="*/ 0 w 88"/>
                <a:gd name="T5" fmla="*/ 0 h 68"/>
                <a:gd name="T6" fmla="*/ 88 w 88"/>
                <a:gd name="T7" fmla="*/ 13 h 68"/>
                <a:gd name="T8" fmla="*/ 17 w 88"/>
                <a:gd name="T9" fmla="*/ 68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8"/>
                <a:gd name="T17" fmla="*/ 88 w 88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8">
                  <a:moveTo>
                    <a:pt x="17" y="68"/>
                  </a:moveTo>
                  <a:lnTo>
                    <a:pt x="22" y="31"/>
                  </a:lnTo>
                  <a:lnTo>
                    <a:pt x="0" y="0"/>
                  </a:lnTo>
                  <a:lnTo>
                    <a:pt x="88" y="13"/>
                  </a:lnTo>
                  <a:lnTo>
                    <a:pt x="17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0" name="Line 137"/>
            <p:cNvSpPr>
              <a:spLocks noChangeShapeType="1"/>
            </p:cNvSpPr>
            <p:nvPr/>
          </p:nvSpPr>
          <p:spPr bwMode="auto">
            <a:xfrm>
              <a:off x="3932" y="1717"/>
              <a:ext cx="154" cy="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1" name="Freeform 138"/>
            <p:cNvSpPr>
              <a:spLocks/>
            </p:cNvSpPr>
            <p:nvPr/>
          </p:nvSpPr>
          <p:spPr bwMode="auto">
            <a:xfrm>
              <a:off x="4050" y="1774"/>
              <a:ext cx="88" cy="73"/>
            </a:xfrm>
            <a:custGeom>
              <a:avLst/>
              <a:gdLst>
                <a:gd name="T0" fmla="*/ 0 w 88"/>
                <a:gd name="T1" fmla="*/ 59 h 73"/>
                <a:gd name="T2" fmla="*/ 30 w 88"/>
                <a:gd name="T3" fmla="*/ 36 h 73"/>
                <a:gd name="T4" fmla="*/ 38 w 88"/>
                <a:gd name="T5" fmla="*/ 0 h 73"/>
                <a:gd name="T6" fmla="*/ 88 w 88"/>
                <a:gd name="T7" fmla="*/ 73 h 73"/>
                <a:gd name="T8" fmla="*/ 0 w 88"/>
                <a:gd name="T9" fmla="*/ 59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3"/>
                <a:gd name="T17" fmla="*/ 88 w 88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3">
                  <a:moveTo>
                    <a:pt x="0" y="59"/>
                  </a:moveTo>
                  <a:lnTo>
                    <a:pt x="30" y="36"/>
                  </a:lnTo>
                  <a:lnTo>
                    <a:pt x="38" y="0"/>
                  </a:lnTo>
                  <a:lnTo>
                    <a:pt x="88" y="73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2" name="Line 139"/>
            <p:cNvSpPr>
              <a:spLocks noChangeShapeType="1"/>
            </p:cNvSpPr>
            <p:nvPr/>
          </p:nvSpPr>
          <p:spPr bwMode="auto">
            <a:xfrm>
              <a:off x="4366" y="1662"/>
              <a:ext cx="18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3" name="Freeform 140"/>
            <p:cNvSpPr>
              <a:spLocks/>
            </p:cNvSpPr>
            <p:nvPr/>
          </p:nvSpPr>
          <p:spPr bwMode="auto">
            <a:xfrm>
              <a:off x="4523" y="1627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3 w 82"/>
                <a:gd name="T3" fmla="*/ 35 h 71"/>
                <a:gd name="T4" fmla="*/ 0 w 82"/>
                <a:gd name="T5" fmla="*/ 0 h 71"/>
                <a:gd name="T6" fmla="*/ 82 w 82"/>
                <a:gd name="T7" fmla="*/ 35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4" name="Line 141"/>
            <p:cNvSpPr>
              <a:spLocks noChangeShapeType="1"/>
            </p:cNvSpPr>
            <p:nvPr/>
          </p:nvSpPr>
          <p:spPr bwMode="auto">
            <a:xfrm>
              <a:off x="5028" y="1652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5" name="Freeform 142"/>
            <p:cNvSpPr>
              <a:spLocks/>
            </p:cNvSpPr>
            <p:nvPr/>
          </p:nvSpPr>
          <p:spPr bwMode="auto">
            <a:xfrm>
              <a:off x="5142" y="1616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6 h 71"/>
                <a:gd name="T4" fmla="*/ 0 w 81"/>
                <a:gd name="T5" fmla="*/ 0 h 71"/>
                <a:gd name="T6" fmla="*/ 81 w 81"/>
                <a:gd name="T7" fmla="*/ 36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6"/>
                  </a:lnTo>
                  <a:lnTo>
                    <a:pt x="0" y="0"/>
                  </a:lnTo>
                  <a:lnTo>
                    <a:pt x="81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6" name="Line 143"/>
            <p:cNvSpPr>
              <a:spLocks noChangeShapeType="1"/>
            </p:cNvSpPr>
            <p:nvPr/>
          </p:nvSpPr>
          <p:spPr bwMode="auto">
            <a:xfrm>
              <a:off x="600" y="1945"/>
              <a:ext cx="211" cy="7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7" name="Freeform 144"/>
            <p:cNvSpPr>
              <a:spLocks/>
            </p:cNvSpPr>
            <p:nvPr/>
          </p:nvSpPr>
          <p:spPr bwMode="auto">
            <a:xfrm>
              <a:off x="772" y="2649"/>
              <a:ext cx="68" cy="88"/>
            </a:xfrm>
            <a:custGeom>
              <a:avLst/>
              <a:gdLst>
                <a:gd name="T0" fmla="*/ 0 w 68"/>
                <a:gd name="T1" fmla="*/ 19 h 88"/>
                <a:gd name="T2" fmla="*/ 37 w 68"/>
                <a:gd name="T3" fmla="*/ 21 h 88"/>
                <a:gd name="T4" fmla="*/ 68 w 68"/>
                <a:gd name="T5" fmla="*/ 0 h 88"/>
                <a:gd name="T6" fmla="*/ 56 w 68"/>
                <a:gd name="T7" fmla="*/ 88 h 88"/>
                <a:gd name="T8" fmla="*/ 0 w 68"/>
                <a:gd name="T9" fmla="*/ 19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88"/>
                <a:gd name="T17" fmla="*/ 68 w 6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88">
                  <a:moveTo>
                    <a:pt x="0" y="19"/>
                  </a:moveTo>
                  <a:lnTo>
                    <a:pt x="37" y="21"/>
                  </a:lnTo>
                  <a:lnTo>
                    <a:pt x="68" y="0"/>
                  </a:lnTo>
                  <a:lnTo>
                    <a:pt x="56" y="88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8" name="Rectangle 145"/>
            <p:cNvSpPr>
              <a:spLocks noChangeArrowheads="1"/>
            </p:cNvSpPr>
            <p:nvPr/>
          </p:nvSpPr>
          <p:spPr bwMode="auto">
            <a:xfrm>
              <a:off x="1949" y="234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299" name="Rectangle 146"/>
            <p:cNvSpPr>
              <a:spLocks noChangeArrowheads="1"/>
            </p:cNvSpPr>
            <p:nvPr/>
          </p:nvSpPr>
          <p:spPr bwMode="auto">
            <a:xfrm>
              <a:off x="1949" y="3227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0" name="Rectangle 147"/>
            <p:cNvSpPr>
              <a:spLocks noChangeArrowheads="1"/>
            </p:cNvSpPr>
            <p:nvPr/>
          </p:nvSpPr>
          <p:spPr bwMode="auto">
            <a:xfrm>
              <a:off x="2384" y="2342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1" name="Rectangle 148"/>
            <p:cNvSpPr>
              <a:spLocks noChangeArrowheads="1"/>
            </p:cNvSpPr>
            <p:nvPr/>
          </p:nvSpPr>
          <p:spPr bwMode="auto">
            <a:xfrm>
              <a:off x="3107" y="215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2" name="Rectangle 149"/>
            <p:cNvSpPr>
              <a:spLocks noChangeArrowheads="1"/>
            </p:cNvSpPr>
            <p:nvPr/>
          </p:nvSpPr>
          <p:spPr bwMode="auto">
            <a:xfrm>
              <a:off x="3107" y="2630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3" name="Rectangle 150"/>
            <p:cNvSpPr>
              <a:spLocks noChangeArrowheads="1"/>
            </p:cNvSpPr>
            <p:nvPr/>
          </p:nvSpPr>
          <p:spPr bwMode="auto">
            <a:xfrm>
              <a:off x="3520" y="2641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4" name="Rectangle 151"/>
            <p:cNvSpPr>
              <a:spLocks noChangeArrowheads="1"/>
            </p:cNvSpPr>
            <p:nvPr/>
          </p:nvSpPr>
          <p:spPr bwMode="auto">
            <a:xfrm>
              <a:off x="4179" y="2510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5" name="Rectangle 152"/>
            <p:cNvSpPr>
              <a:spLocks noChangeArrowheads="1"/>
            </p:cNvSpPr>
            <p:nvPr/>
          </p:nvSpPr>
          <p:spPr bwMode="auto">
            <a:xfrm>
              <a:off x="4179" y="266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6" name="Rectangle 153"/>
            <p:cNvSpPr>
              <a:spLocks noChangeArrowheads="1"/>
            </p:cNvSpPr>
            <p:nvPr/>
          </p:nvSpPr>
          <p:spPr bwMode="auto">
            <a:xfrm>
              <a:off x="4179" y="2803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7" name="Rectangle 154"/>
            <p:cNvSpPr>
              <a:spLocks noChangeArrowheads="1"/>
            </p:cNvSpPr>
            <p:nvPr/>
          </p:nvSpPr>
          <p:spPr bwMode="auto">
            <a:xfrm>
              <a:off x="4608" y="2496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8" name="Rectangle 155"/>
            <p:cNvSpPr>
              <a:spLocks noChangeArrowheads="1"/>
            </p:cNvSpPr>
            <p:nvPr/>
          </p:nvSpPr>
          <p:spPr bwMode="auto">
            <a:xfrm>
              <a:off x="5273" y="2499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09" name="Rectangle 156"/>
            <p:cNvSpPr>
              <a:spLocks noChangeArrowheads="1"/>
            </p:cNvSpPr>
            <p:nvPr/>
          </p:nvSpPr>
          <p:spPr bwMode="auto">
            <a:xfrm>
              <a:off x="3520" y="2149"/>
              <a:ext cx="355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0" name="Rectangle 157"/>
            <p:cNvSpPr>
              <a:spLocks noChangeArrowheads="1"/>
            </p:cNvSpPr>
            <p:nvPr/>
          </p:nvSpPr>
          <p:spPr bwMode="auto">
            <a:xfrm>
              <a:off x="4179" y="2152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1" name="Rectangle 158"/>
            <p:cNvSpPr>
              <a:spLocks noChangeArrowheads="1"/>
            </p:cNvSpPr>
            <p:nvPr/>
          </p:nvSpPr>
          <p:spPr bwMode="auto">
            <a:xfrm>
              <a:off x="4608" y="2152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2" name="Rectangle 159"/>
            <p:cNvSpPr>
              <a:spLocks noChangeArrowheads="1"/>
            </p:cNvSpPr>
            <p:nvPr/>
          </p:nvSpPr>
          <p:spPr bwMode="auto">
            <a:xfrm>
              <a:off x="5273" y="1989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3" name="Rectangle 160"/>
            <p:cNvSpPr>
              <a:spLocks noChangeArrowheads="1"/>
            </p:cNvSpPr>
            <p:nvPr/>
          </p:nvSpPr>
          <p:spPr bwMode="auto">
            <a:xfrm>
              <a:off x="5273" y="214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B5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4" name="Rectangle 161"/>
            <p:cNvSpPr>
              <a:spLocks noChangeArrowheads="1"/>
            </p:cNvSpPr>
            <p:nvPr/>
          </p:nvSpPr>
          <p:spPr bwMode="auto">
            <a:xfrm>
              <a:off x="5273" y="2301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5" name="Rectangle 162"/>
            <p:cNvSpPr>
              <a:spLocks noChangeArrowheads="1"/>
            </p:cNvSpPr>
            <p:nvPr/>
          </p:nvSpPr>
          <p:spPr bwMode="auto">
            <a:xfrm>
              <a:off x="2384" y="3216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6" name="Rectangle 163"/>
            <p:cNvSpPr>
              <a:spLocks noChangeArrowheads="1"/>
            </p:cNvSpPr>
            <p:nvPr/>
          </p:nvSpPr>
          <p:spPr bwMode="auto">
            <a:xfrm>
              <a:off x="3086" y="3237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7" name="Rectangle 164"/>
            <p:cNvSpPr>
              <a:spLocks noChangeArrowheads="1"/>
            </p:cNvSpPr>
            <p:nvPr/>
          </p:nvSpPr>
          <p:spPr bwMode="auto">
            <a:xfrm>
              <a:off x="3086" y="2999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8" name="Rectangle 165"/>
            <p:cNvSpPr>
              <a:spLocks noChangeArrowheads="1"/>
            </p:cNvSpPr>
            <p:nvPr/>
          </p:nvSpPr>
          <p:spPr bwMode="auto">
            <a:xfrm>
              <a:off x="3096" y="3465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B6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19" name="Rectangle 166"/>
            <p:cNvSpPr>
              <a:spLocks noChangeArrowheads="1"/>
            </p:cNvSpPr>
            <p:nvPr/>
          </p:nvSpPr>
          <p:spPr bwMode="auto">
            <a:xfrm>
              <a:off x="3520" y="2997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0" name="Rectangle 167"/>
            <p:cNvSpPr>
              <a:spLocks noChangeArrowheads="1"/>
            </p:cNvSpPr>
            <p:nvPr/>
          </p:nvSpPr>
          <p:spPr bwMode="auto">
            <a:xfrm>
              <a:off x="3520" y="3259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1" name="Rectangle 168"/>
            <p:cNvSpPr>
              <a:spLocks noChangeArrowheads="1"/>
            </p:cNvSpPr>
            <p:nvPr/>
          </p:nvSpPr>
          <p:spPr bwMode="auto">
            <a:xfrm>
              <a:off x="4179" y="2999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2" name="Rectangle 169"/>
            <p:cNvSpPr>
              <a:spLocks noChangeArrowheads="1"/>
            </p:cNvSpPr>
            <p:nvPr/>
          </p:nvSpPr>
          <p:spPr bwMode="auto">
            <a:xfrm>
              <a:off x="4608" y="2999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3" name="Rectangle 170"/>
            <p:cNvSpPr>
              <a:spLocks noChangeArrowheads="1"/>
            </p:cNvSpPr>
            <p:nvPr/>
          </p:nvSpPr>
          <p:spPr bwMode="auto">
            <a:xfrm>
              <a:off x="5278" y="2901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B3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4" name="Rectangle 171"/>
            <p:cNvSpPr>
              <a:spLocks noChangeArrowheads="1"/>
            </p:cNvSpPr>
            <p:nvPr/>
          </p:nvSpPr>
          <p:spPr bwMode="auto">
            <a:xfrm>
              <a:off x="5278" y="3057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5" name="Rectangle 172"/>
            <p:cNvSpPr>
              <a:spLocks noChangeArrowheads="1"/>
            </p:cNvSpPr>
            <p:nvPr/>
          </p:nvSpPr>
          <p:spPr bwMode="auto">
            <a:xfrm>
              <a:off x="4179" y="3226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6" name="Rectangle 173"/>
            <p:cNvSpPr>
              <a:spLocks noChangeArrowheads="1"/>
            </p:cNvSpPr>
            <p:nvPr/>
          </p:nvSpPr>
          <p:spPr bwMode="auto">
            <a:xfrm>
              <a:off x="4179" y="3400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B4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7" name="Rectangle 174"/>
            <p:cNvSpPr>
              <a:spLocks noChangeArrowheads="1"/>
            </p:cNvSpPr>
            <p:nvPr/>
          </p:nvSpPr>
          <p:spPr bwMode="auto">
            <a:xfrm>
              <a:off x="4608" y="3212"/>
              <a:ext cx="3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LAN1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8" name="Rectangle 175"/>
            <p:cNvSpPr>
              <a:spLocks noChangeArrowheads="1"/>
            </p:cNvSpPr>
            <p:nvPr/>
          </p:nvSpPr>
          <p:spPr bwMode="auto">
            <a:xfrm>
              <a:off x="5278" y="3226"/>
              <a:ext cx="15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zh-CN" sz="1700">
                  <a:solidFill>
                    <a:srgbClr val="000000"/>
                  </a:solidFill>
                  <a:latin typeface="Tahoma" pitchFamily="34" charset="0"/>
                </a:rPr>
                <a:t>B2</a:t>
              </a:r>
              <a:endParaRPr lang="en-US" altLang="zh-CN" sz="2000">
                <a:latin typeface="Tahoma" pitchFamily="34" charset="0"/>
              </a:endParaRPr>
            </a:p>
          </p:txBody>
        </p:sp>
        <p:sp>
          <p:nvSpPr>
            <p:cNvPr id="136329" name="Line 176"/>
            <p:cNvSpPr>
              <a:spLocks noChangeShapeType="1"/>
            </p:cNvSpPr>
            <p:nvPr/>
          </p:nvSpPr>
          <p:spPr bwMode="auto">
            <a:xfrm>
              <a:off x="1045" y="2748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0" name="Freeform 177"/>
            <p:cNvSpPr>
              <a:spLocks/>
            </p:cNvSpPr>
            <p:nvPr/>
          </p:nvSpPr>
          <p:spPr bwMode="auto">
            <a:xfrm>
              <a:off x="1224" y="2712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6 h 71"/>
                <a:gd name="T4" fmla="*/ 0 w 81"/>
                <a:gd name="T5" fmla="*/ 0 h 71"/>
                <a:gd name="T6" fmla="*/ 81 w 81"/>
                <a:gd name="T7" fmla="*/ 36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6"/>
                  </a:lnTo>
                  <a:lnTo>
                    <a:pt x="0" y="0"/>
                  </a:lnTo>
                  <a:lnTo>
                    <a:pt x="81" y="36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1" name="Line 178"/>
            <p:cNvSpPr>
              <a:spLocks noChangeShapeType="1"/>
            </p:cNvSpPr>
            <p:nvPr/>
          </p:nvSpPr>
          <p:spPr bwMode="auto">
            <a:xfrm flipV="1">
              <a:off x="1663" y="2471"/>
              <a:ext cx="203" cy="2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2" name="Freeform 179"/>
            <p:cNvSpPr>
              <a:spLocks/>
            </p:cNvSpPr>
            <p:nvPr/>
          </p:nvSpPr>
          <p:spPr bwMode="auto">
            <a:xfrm>
              <a:off x="1826" y="2422"/>
              <a:ext cx="76" cy="87"/>
            </a:xfrm>
            <a:custGeom>
              <a:avLst/>
              <a:gdLst>
                <a:gd name="T0" fmla="*/ 57 w 76"/>
                <a:gd name="T1" fmla="*/ 87 h 87"/>
                <a:gd name="T2" fmla="*/ 35 w 76"/>
                <a:gd name="T3" fmla="*/ 56 h 87"/>
                <a:gd name="T4" fmla="*/ 0 w 76"/>
                <a:gd name="T5" fmla="*/ 46 h 87"/>
                <a:gd name="T6" fmla="*/ 76 w 76"/>
                <a:gd name="T7" fmla="*/ 0 h 87"/>
                <a:gd name="T8" fmla="*/ 57 w 76"/>
                <a:gd name="T9" fmla="*/ 87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87"/>
                <a:gd name="T17" fmla="*/ 76 w 76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87">
                  <a:moveTo>
                    <a:pt x="57" y="87"/>
                  </a:moveTo>
                  <a:lnTo>
                    <a:pt x="35" y="56"/>
                  </a:lnTo>
                  <a:lnTo>
                    <a:pt x="0" y="46"/>
                  </a:lnTo>
                  <a:lnTo>
                    <a:pt x="76" y="0"/>
                  </a:lnTo>
                  <a:lnTo>
                    <a:pt x="57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3" name="Line 180"/>
            <p:cNvSpPr>
              <a:spLocks noChangeShapeType="1"/>
            </p:cNvSpPr>
            <p:nvPr/>
          </p:nvSpPr>
          <p:spPr bwMode="auto">
            <a:xfrm>
              <a:off x="2119" y="3290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4" name="Freeform 181"/>
            <p:cNvSpPr>
              <a:spLocks/>
            </p:cNvSpPr>
            <p:nvPr/>
          </p:nvSpPr>
          <p:spPr bwMode="auto">
            <a:xfrm>
              <a:off x="2298" y="3255"/>
              <a:ext cx="82" cy="71"/>
            </a:xfrm>
            <a:custGeom>
              <a:avLst/>
              <a:gdLst>
                <a:gd name="T0" fmla="*/ 0 w 82"/>
                <a:gd name="T1" fmla="*/ 71 h 71"/>
                <a:gd name="T2" fmla="*/ 13 w 82"/>
                <a:gd name="T3" fmla="*/ 35 h 71"/>
                <a:gd name="T4" fmla="*/ 0 w 82"/>
                <a:gd name="T5" fmla="*/ 0 h 71"/>
                <a:gd name="T6" fmla="*/ 82 w 82"/>
                <a:gd name="T7" fmla="*/ 35 h 71"/>
                <a:gd name="T8" fmla="*/ 0 w 82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1"/>
                <a:gd name="T17" fmla="*/ 82 w 82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1">
                  <a:moveTo>
                    <a:pt x="0" y="71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5" name="Line 182"/>
            <p:cNvSpPr>
              <a:spLocks noChangeShapeType="1"/>
            </p:cNvSpPr>
            <p:nvPr/>
          </p:nvSpPr>
          <p:spPr bwMode="auto">
            <a:xfrm>
              <a:off x="2108" y="2422"/>
              <a:ext cx="20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6" name="Freeform 183"/>
            <p:cNvSpPr>
              <a:spLocks/>
            </p:cNvSpPr>
            <p:nvPr/>
          </p:nvSpPr>
          <p:spPr bwMode="auto">
            <a:xfrm>
              <a:off x="2287" y="2387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7" name="Line 184"/>
            <p:cNvSpPr>
              <a:spLocks noChangeShapeType="1"/>
            </p:cNvSpPr>
            <p:nvPr/>
          </p:nvSpPr>
          <p:spPr bwMode="auto">
            <a:xfrm flipV="1">
              <a:off x="2770" y="2261"/>
              <a:ext cx="220" cy="15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8" name="Freeform 185"/>
            <p:cNvSpPr>
              <a:spLocks/>
            </p:cNvSpPr>
            <p:nvPr/>
          </p:nvSpPr>
          <p:spPr bwMode="auto">
            <a:xfrm>
              <a:off x="2955" y="2227"/>
              <a:ext cx="87" cy="74"/>
            </a:xfrm>
            <a:custGeom>
              <a:avLst/>
              <a:gdLst>
                <a:gd name="T0" fmla="*/ 39 w 87"/>
                <a:gd name="T1" fmla="*/ 74 h 74"/>
                <a:gd name="T2" fmla="*/ 30 w 87"/>
                <a:gd name="T3" fmla="*/ 39 h 74"/>
                <a:gd name="T4" fmla="*/ 0 w 87"/>
                <a:gd name="T5" fmla="*/ 16 h 74"/>
                <a:gd name="T6" fmla="*/ 87 w 87"/>
                <a:gd name="T7" fmla="*/ 0 h 74"/>
                <a:gd name="T8" fmla="*/ 39 w 87"/>
                <a:gd name="T9" fmla="*/ 74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74"/>
                <a:gd name="T17" fmla="*/ 87 w 8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74">
                  <a:moveTo>
                    <a:pt x="39" y="74"/>
                  </a:moveTo>
                  <a:lnTo>
                    <a:pt x="30" y="39"/>
                  </a:lnTo>
                  <a:lnTo>
                    <a:pt x="0" y="16"/>
                  </a:lnTo>
                  <a:lnTo>
                    <a:pt x="87" y="0"/>
                  </a:lnTo>
                  <a:lnTo>
                    <a:pt x="39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9" name="Line 186"/>
            <p:cNvSpPr>
              <a:spLocks noChangeShapeType="1"/>
            </p:cNvSpPr>
            <p:nvPr/>
          </p:nvSpPr>
          <p:spPr bwMode="auto">
            <a:xfrm>
              <a:off x="2770" y="2433"/>
              <a:ext cx="227" cy="20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0" name="Freeform 187"/>
            <p:cNvSpPr>
              <a:spLocks/>
            </p:cNvSpPr>
            <p:nvPr/>
          </p:nvSpPr>
          <p:spPr bwMode="auto">
            <a:xfrm>
              <a:off x="2958" y="2601"/>
              <a:ext cx="84" cy="82"/>
            </a:xfrm>
            <a:custGeom>
              <a:avLst/>
              <a:gdLst>
                <a:gd name="T0" fmla="*/ 0 w 84"/>
                <a:gd name="T1" fmla="*/ 52 h 82"/>
                <a:gd name="T2" fmla="*/ 34 w 84"/>
                <a:gd name="T3" fmla="*/ 34 h 82"/>
                <a:gd name="T4" fmla="*/ 49 w 84"/>
                <a:gd name="T5" fmla="*/ 0 h 82"/>
                <a:gd name="T6" fmla="*/ 84 w 84"/>
                <a:gd name="T7" fmla="*/ 82 h 82"/>
                <a:gd name="T8" fmla="*/ 0 w 84"/>
                <a:gd name="T9" fmla="*/ 5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2"/>
                <a:gd name="T17" fmla="*/ 84 w 84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2">
                  <a:moveTo>
                    <a:pt x="0" y="52"/>
                  </a:moveTo>
                  <a:lnTo>
                    <a:pt x="34" y="34"/>
                  </a:lnTo>
                  <a:lnTo>
                    <a:pt x="49" y="0"/>
                  </a:lnTo>
                  <a:lnTo>
                    <a:pt x="84" y="8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1" name="Line 188"/>
            <p:cNvSpPr>
              <a:spLocks noChangeShapeType="1"/>
            </p:cNvSpPr>
            <p:nvPr/>
          </p:nvSpPr>
          <p:spPr bwMode="auto">
            <a:xfrm>
              <a:off x="3270" y="2227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2" name="Freeform 189"/>
            <p:cNvSpPr>
              <a:spLocks/>
            </p:cNvSpPr>
            <p:nvPr/>
          </p:nvSpPr>
          <p:spPr bwMode="auto">
            <a:xfrm>
              <a:off x="3449" y="2192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3" name="Line 190"/>
            <p:cNvSpPr>
              <a:spLocks noChangeShapeType="1"/>
            </p:cNvSpPr>
            <p:nvPr/>
          </p:nvSpPr>
          <p:spPr bwMode="auto">
            <a:xfrm>
              <a:off x="3270" y="2715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4" name="Freeform 191"/>
            <p:cNvSpPr>
              <a:spLocks/>
            </p:cNvSpPr>
            <p:nvPr/>
          </p:nvSpPr>
          <p:spPr bwMode="auto">
            <a:xfrm>
              <a:off x="3449" y="2680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5" name="Line 192"/>
            <p:cNvSpPr>
              <a:spLocks noChangeShapeType="1"/>
            </p:cNvSpPr>
            <p:nvPr/>
          </p:nvSpPr>
          <p:spPr bwMode="auto">
            <a:xfrm>
              <a:off x="3943" y="2216"/>
              <a:ext cx="10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6" name="Freeform 193"/>
            <p:cNvSpPr>
              <a:spLocks/>
            </p:cNvSpPr>
            <p:nvPr/>
          </p:nvSpPr>
          <p:spPr bwMode="auto">
            <a:xfrm>
              <a:off x="4024" y="2181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7" name="Line 194"/>
            <p:cNvSpPr>
              <a:spLocks noChangeShapeType="1"/>
            </p:cNvSpPr>
            <p:nvPr/>
          </p:nvSpPr>
          <p:spPr bwMode="auto">
            <a:xfrm flipV="1">
              <a:off x="3921" y="2613"/>
              <a:ext cx="152" cy="8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8" name="Freeform 195"/>
            <p:cNvSpPr>
              <a:spLocks/>
            </p:cNvSpPr>
            <p:nvPr/>
          </p:nvSpPr>
          <p:spPr bwMode="auto">
            <a:xfrm>
              <a:off x="4039" y="2585"/>
              <a:ext cx="88" cy="69"/>
            </a:xfrm>
            <a:custGeom>
              <a:avLst/>
              <a:gdLst>
                <a:gd name="T0" fmla="*/ 33 w 88"/>
                <a:gd name="T1" fmla="*/ 69 h 69"/>
                <a:gd name="T2" fmla="*/ 27 w 88"/>
                <a:gd name="T3" fmla="*/ 32 h 69"/>
                <a:gd name="T4" fmla="*/ 0 w 88"/>
                <a:gd name="T5" fmla="*/ 7 h 69"/>
                <a:gd name="T6" fmla="*/ 88 w 88"/>
                <a:gd name="T7" fmla="*/ 0 h 69"/>
                <a:gd name="T8" fmla="*/ 33 w 88"/>
                <a:gd name="T9" fmla="*/ 69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9"/>
                <a:gd name="T17" fmla="*/ 88 w 8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9">
                  <a:moveTo>
                    <a:pt x="33" y="69"/>
                  </a:moveTo>
                  <a:lnTo>
                    <a:pt x="27" y="32"/>
                  </a:lnTo>
                  <a:lnTo>
                    <a:pt x="0" y="7"/>
                  </a:lnTo>
                  <a:lnTo>
                    <a:pt x="88" y="0"/>
                  </a:lnTo>
                  <a:lnTo>
                    <a:pt x="33" y="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9" name="Line 196"/>
            <p:cNvSpPr>
              <a:spLocks noChangeShapeType="1"/>
            </p:cNvSpPr>
            <p:nvPr/>
          </p:nvSpPr>
          <p:spPr bwMode="auto">
            <a:xfrm>
              <a:off x="3921" y="2693"/>
              <a:ext cx="12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0" name="Freeform 197"/>
            <p:cNvSpPr>
              <a:spLocks/>
            </p:cNvSpPr>
            <p:nvPr/>
          </p:nvSpPr>
          <p:spPr bwMode="auto">
            <a:xfrm>
              <a:off x="4024" y="2658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1" name="Line 198"/>
            <p:cNvSpPr>
              <a:spLocks noChangeShapeType="1"/>
            </p:cNvSpPr>
            <p:nvPr/>
          </p:nvSpPr>
          <p:spPr bwMode="auto">
            <a:xfrm>
              <a:off x="4344" y="2574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2" name="Freeform 199"/>
            <p:cNvSpPr>
              <a:spLocks/>
            </p:cNvSpPr>
            <p:nvPr/>
          </p:nvSpPr>
          <p:spPr bwMode="auto">
            <a:xfrm>
              <a:off x="4523" y="2539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3" name="Line 200"/>
            <p:cNvSpPr>
              <a:spLocks noChangeShapeType="1"/>
            </p:cNvSpPr>
            <p:nvPr/>
          </p:nvSpPr>
          <p:spPr bwMode="auto">
            <a:xfrm>
              <a:off x="4996" y="2574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4" name="Freeform 201"/>
            <p:cNvSpPr>
              <a:spLocks/>
            </p:cNvSpPr>
            <p:nvPr/>
          </p:nvSpPr>
          <p:spPr bwMode="auto">
            <a:xfrm>
              <a:off x="5175" y="2539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5" name="Line 202"/>
            <p:cNvSpPr>
              <a:spLocks noChangeShapeType="1"/>
            </p:cNvSpPr>
            <p:nvPr/>
          </p:nvSpPr>
          <p:spPr bwMode="auto">
            <a:xfrm>
              <a:off x="4344" y="2216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6" name="Freeform 203"/>
            <p:cNvSpPr>
              <a:spLocks/>
            </p:cNvSpPr>
            <p:nvPr/>
          </p:nvSpPr>
          <p:spPr bwMode="auto">
            <a:xfrm>
              <a:off x="4523" y="2181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7" name="Line 204"/>
            <p:cNvSpPr>
              <a:spLocks noChangeShapeType="1"/>
            </p:cNvSpPr>
            <p:nvPr/>
          </p:nvSpPr>
          <p:spPr bwMode="auto">
            <a:xfrm>
              <a:off x="5017" y="2227"/>
              <a:ext cx="13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8" name="Freeform 205"/>
            <p:cNvSpPr>
              <a:spLocks/>
            </p:cNvSpPr>
            <p:nvPr/>
          </p:nvSpPr>
          <p:spPr bwMode="auto">
            <a:xfrm>
              <a:off x="5131" y="2192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2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9" name="Line 206"/>
            <p:cNvSpPr>
              <a:spLocks noChangeShapeType="1"/>
            </p:cNvSpPr>
            <p:nvPr/>
          </p:nvSpPr>
          <p:spPr bwMode="auto">
            <a:xfrm flipV="1">
              <a:off x="5028" y="2105"/>
              <a:ext cx="129" cy="12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0" name="Freeform 207"/>
            <p:cNvSpPr>
              <a:spLocks/>
            </p:cNvSpPr>
            <p:nvPr/>
          </p:nvSpPr>
          <p:spPr bwMode="auto">
            <a:xfrm>
              <a:off x="5118" y="2064"/>
              <a:ext cx="84" cy="81"/>
            </a:xfrm>
            <a:custGeom>
              <a:avLst/>
              <a:gdLst>
                <a:gd name="T0" fmla="*/ 48 w 84"/>
                <a:gd name="T1" fmla="*/ 81 h 81"/>
                <a:gd name="T2" fmla="*/ 34 w 84"/>
                <a:gd name="T3" fmla="*/ 47 h 81"/>
                <a:gd name="T4" fmla="*/ 0 w 84"/>
                <a:gd name="T5" fmla="*/ 30 h 81"/>
                <a:gd name="T6" fmla="*/ 84 w 84"/>
                <a:gd name="T7" fmla="*/ 0 h 81"/>
                <a:gd name="T8" fmla="*/ 48 w 84"/>
                <a:gd name="T9" fmla="*/ 81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1"/>
                <a:gd name="T17" fmla="*/ 84 w 8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1">
                  <a:moveTo>
                    <a:pt x="48" y="81"/>
                  </a:moveTo>
                  <a:lnTo>
                    <a:pt x="34" y="47"/>
                  </a:lnTo>
                  <a:lnTo>
                    <a:pt x="0" y="30"/>
                  </a:lnTo>
                  <a:lnTo>
                    <a:pt x="84" y="0"/>
                  </a:lnTo>
                  <a:lnTo>
                    <a:pt x="48" y="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1" name="Line 208"/>
            <p:cNvSpPr>
              <a:spLocks noChangeShapeType="1"/>
            </p:cNvSpPr>
            <p:nvPr/>
          </p:nvSpPr>
          <p:spPr bwMode="auto">
            <a:xfrm>
              <a:off x="5039" y="2227"/>
              <a:ext cx="110" cy="11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2" name="Freeform 209"/>
            <p:cNvSpPr>
              <a:spLocks/>
            </p:cNvSpPr>
            <p:nvPr/>
          </p:nvSpPr>
          <p:spPr bwMode="auto">
            <a:xfrm>
              <a:off x="5109" y="2305"/>
              <a:ext cx="82" cy="85"/>
            </a:xfrm>
            <a:custGeom>
              <a:avLst/>
              <a:gdLst>
                <a:gd name="T0" fmla="*/ 0 w 82"/>
                <a:gd name="T1" fmla="*/ 49 h 85"/>
                <a:gd name="T2" fmla="*/ 34 w 82"/>
                <a:gd name="T3" fmla="*/ 34 h 85"/>
                <a:gd name="T4" fmla="*/ 52 w 82"/>
                <a:gd name="T5" fmla="*/ 0 h 85"/>
                <a:gd name="T6" fmla="*/ 82 w 82"/>
                <a:gd name="T7" fmla="*/ 85 h 85"/>
                <a:gd name="T8" fmla="*/ 0 w 82"/>
                <a:gd name="T9" fmla="*/ 49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85"/>
                <a:gd name="T17" fmla="*/ 82 w 82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85">
                  <a:moveTo>
                    <a:pt x="0" y="49"/>
                  </a:moveTo>
                  <a:lnTo>
                    <a:pt x="34" y="34"/>
                  </a:lnTo>
                  <a:lnTo>
                    <a:pt x="52" y="0"/>
                  </a:lnTo>
                  <a:lnTo>
                    <a:pt x="82" y="85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3" name="Line 210"/>
            <p:cNvSpPr>
              <a:spLocks noChangeShapeType="1"/>
            </p:cNvSpPr>
            <p:nvPr/>
          </p:nvSpPr>
          <p:spPr bwMode="auto">
            <a:xfrm>
              <a:off x="1652" y="2759"/>
              <a:ext cx="226" cy="4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4" name="Freeform 211"/>
            <p:cNvSpPr>
              <a:spLocks/>
            </p:cNvSpPr>
            <p:nvPr/>
          </p:nvSpPr>
          <p:spPr bwMode="auto">
            <a:xfrm>
              <a:off x="1824" y="3224"/>
              <a:ext cx="65" cy="88"/>
            </a:xfrm>
            <a:custGeom>
              <a:avLst/>
              <a:gdLst>
                <a:gd name="T0" fmla="*/ 0 w 65"/>
                <a:gd name="T1" fmla="*/ 28 h 88"/>
                <a:gd name="T2" fmla="*/ 37 w 65"/>
                <a:gd name="T3" fmla="*/ 24 h 88"/>
                <a:gd name="T4" fmla="*/ 64 w 65"/>
                <a:gd name="T5" fmla="*/ 0 h 88"/>
                <a:gd name="T6" fmla="*/ 65 w 65"/>
                <a:gd name="T7" fmla="*/ 88 h 88"/>
                <a:gd name="T8" fmla="*/ 0 w 65"/>
                <a:gd name="T9" fmla="*/ 28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8"/>
                <a:gd name="T17" fmla="*/ 65 w 65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8">
                  <a:moveTo>
                    <a:pt x="0" y="28"/>
                  </a:moveTo>
                  <a:lnTo>
                    <a:pt x="37" y="24"/>
                  </a:lnTo>
                  <a:lnTo>
                    <a:pt x="64" y="0"/>
                  </a:lnTo>
                  <a:lnTo>
                    <a:pt x="65" y="8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5" name="Line 212"/>
            <p:cNvSpPr>
              <a:spLocks noChangeShapeType="1"/>
            </p:cNvSpPr>
            <p:nvPr/>
          </p:nvSpPr>
          <p:spPr bwMode="auto">
            <a:xfrm>
              <a:off x="2770" y="3290"/>
              <a:ext cx="20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6" name="Freeform 213"/>
            <p:cNvSpPr>
              <a:spLocks/>
            </p:cNvSpPr>
            <p:nvPr/>
          </p:nvSpPr>
          <p:spPr bwMode="auto">
            <a:xfrm>
              <a:off x="2950" y="3255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7" name="Line 214"/>
            <p:cNvSpPr>
              <a:spLocks noChangeShapeType="1"/>
            </p:cNvSpPr>
            <p:nvPr/>
          </p:nvSpPr>
          <p:spPr bwMode="auto">
            <a:xfrm flipV="1">
              <a:off x="2781" y="3104"/>
              <a:ext cx="185" cy="18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8" name="Freeform 215"/>
            <p:cNvSpPr>
              <a:spLocks/>
            </p:cNvSpPr>
            <p:nvPr/>
          </p:nvSpPr>
          <p:spPr bwMode="auto">
            <a:xfrm>
              <a:off x="2926" y="3062"/>
              <a:ext cx="83" cy="83"/>
            </a:xfrm>
            <a:custGeom>
              <a:avLst/>
              <a:gdLst>
                <a:gd name="T0" fmla="*/ 51 w 83"/>
                <a:gd name="T1" fmla="*/ 83 h 83"/>
                <a:gd name="T2" fmla="*/ 34 w 83"/>
                <a:gd name="T3" fmla="*/ 49 h 83"/>
                <a:gd name="T4" fmla="*/ 0 w 83"/>
                <a:gd name="T5" fmla="*/ 33 h 83"/>
                <a:gd name="T6" fmla="*/ 83 w 83"/>
                <a:gd name="T7" fmla="*/ 0 h 83"/>
                <a:gd name="T8" fmla="*/ 51 w 83"/>
                <a:gd name="T9" fmla="*/ 83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83"/>
                <a:gd name="T17" fmla="*/ 83 w 83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83">
                  <a:moveTo>
                    <a:pt x="51" y="83"/>
                  </a:moveTo>
                  <a:lnTo>
                    <a:pt x="34" y="49"/>
                  </a:lnTo>
                  <a:lnTo>
                    <a:pt x="0" y="33"/>
                  </a:lnTo>
                  <a:lnTo>
                    <a:pt x="83" y="0"/>
                  </a:lnTo>
                  <a:lnTo>
                    <a:pt x="51" y="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9" name="Line 216"/>
            <p:cNvSpPr>
              <a:spLocks noChangeShapeType="1"/>
            </p:cNvSpPr>
            <p:nvPr/>
          </p:nvSpPr>
          <p:spPr bwMode="auto">
            <a:xfrm>
              <a:off x="2770" y="3279"/>
              <a:ext cx="207" cy="20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0" name="Freeform 217"/>
            <p:cNvSpPr>
              <a:spLocks/>
            </p:cNvSpPr>
            <p:nvPr/>
          </p:nvSpPr>
          <p:spPr bwMode="auto">
            <a:xfrm>
              <a:off x="2937" y="3446"/>
              <a:ext cx="83" cy="83"/>
            </a:xfrm>
            <a:custGeom>
              <a:avLst/>
              <a:gdLst>
                <a:gd name="T0" fmla="*/ 0 w 83"/>
                <a:gd name="T1" fmla="*/ 50 h 83"/>
                <a:gd name="T2" fmla="*/ 34 w 83"/>
                <a:gd name="T3" fmla="*/ 34 h 83"/>
                <a:gd name="T4" fmla="*/ 51 w 83"/>
                <a:gd name="T5" fmla="*/ 0 h 83"/>
                <a:gd name="T6" fmla="*/ 83 w 83"/>
                <a:gd name="T7" fmla="*/ 83 h 83"/>
                <a:gd name="T8" fmla="*/ 0 w 83"/>
                <a:gd name="T9" fmla="*/ 5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83"/>
                <a:gd name="T17" fmla="*/ 83 w 83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83">
                  <a:moveTo>
                    <a:pt x="0" y="50"/>
                  </a:moveTo>
                  <a:lnTo>
                    <a:pt x="34" y="34"/>
                  </a:lnTo>
                  <a:lnTo>
                    <a:pt x="51" y="0"/>
                  </a:lnTo>
                  <a:lnTo>
                    <a:pt x="83" y="83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1" name="Line 218"/>
            <p:cNvSpPr>
              <a:spLocks noChangeShapeType="1"/>
            </p:cNvSpPr>
            <p:nvPr/>
          </p:nvSpPr>
          <p:spPr bwMode="auto">
            <a:xfrm>
              <a:off x="3270" y="3073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2" name="Freeform 219"/>
            <p:cNvSpPr>
              <a:spLocks/>
            </p:cNvSpPr>
            <p:nvPr/>
          </p:nvSpPr>
          <p:spPr bwMode="auto">
            <a:xfrm>
              <a:off x="3449" y="3038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3" name="Line 220"/>
            <p:cNvSpPr>
              <a:spLocks noChangeShapeType="1"/>
            </p:cNvSpPr>
            <p:nvPr/>
          </p:nvSpPr>
          <p:spPr bwMode="auto">
            <a:xfrm>
              <a:off x="3248" y="3323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4" name="Freeform 221"/>
            <p:cNvSpPr>
              <a:spLocks/>
            </p:cNvSpPr>
            <p:nvPr/>
          </p:nvSpPr>
          <p:spPr bwMode="auto">
            <a:xfrm>
              <a:off x="3427" y="3288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2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5" name="Line 222"/>
            <p:cNvSpPr>
              <a:spLocks noChangeShapeType="1"/>
            </p:cNvSpPr>
            <p:nvPr/>
          </p:nvSpPr>
          <p:spPr bwMode="auto">
            <a:xfrm>
              <a:off x="3921" y="2683"/>
              <a:ext cx="138" cy="12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6" name="Freeform 223"/>
            <p:cNvSpPr>
              <a:spLocks/>
            </p:cNvSpPr>
            <p:nvPr/>
          </p:nvSpPr>
          <p:spPr bwMode="auto">
            <a:xfrm>
              <a:off x="4021" y="2765"/>
              <a:ext cx="84" cy="80"/>
            </a:xfrm>
            <a:custGeom>
              <a:avLst/>
              <a:gdLst>
                <a:gd name="T0" fmla="*/ 0 w 84"/>
                <a:gd name="T1" fmla="*/ 53 h 80"/>
                <a:gd name="T2" fmla="*/ 33 w 84"/>
                <a:gd name="T3" fmla="*/ 34 h 80"/>
                <a:gd name="T4" fmla="*/ 46 w 84"/>
                <a:gd name="T5" fmla="*/ 0 h 80"/>
                <a:gd name="T6" fmla="*/ 84 w 84"/>
                <a:gd name="T7" fmla="*/ 80 h 80"/>
                <a:gd name="T8" fmla="*/ 0 w 84"/>
                <a:gd name="T9" fmla="*/ 53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0"/>
                <a:gd name="T17" fmla="*/ 84 w 8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0">
                  <a:moveTo>
                    <a:pt x="0" y="53"/>
                  </a:moveTo>
                  <a:lnTo>
                    <a:pt x="33" y="34"/>
                  </a:lnTo>
                  <a:lnTo>
                    <a:pt x="46" y="0"/>
                  </a:lnTo>
                  <a:lnTo>
                    <a:pt x="84" y="8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7" name="Line 224"/>
            <p:cNvSpPr>
              <a:spLocks noChangeShapeType="1"/>
            </p:cNvSpPr>
            <p:nvPr/>
          </p:nvSpPr>
          <p:spPr bwMode="auto">
            <a:xfrm>
              <a:off x="3899" y="3073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8" name="Freeform 225"/>
            <p:cNvSpPr>
              <a:spLocks/>
            </p:cNvSpPr>
            <p:nvPr/>
          </p:nvSpPr>
          <p:spPr bwMode="auto">
            <a:xfrm>
              <a:off x="4078" y="3038"/>
              <a:ext cx="82" cy="70"/>
            </a:xfrm>
            <a:custGeom>
              <a:avLst/>
              <a:gdLst>
                <a:gd name="T0" fmla="*/ 0 w 82"/>
                <a:gd name="T1" fmla="*/ 70 h 70"/>
                <a:gd name="T2" fmla="*/ 13 w 82"/>
                <a:gd name="T3" fmla="*/ 35 h 70"/>
                <a:gd name="T4" fmla="*/ 0 w 82"/>
                <a:gd name="T5" fmla="*/ 0 h 70"/>
                <a:gd name="T6" fmla="*/ 82 w 82"/>
                <a:gd name="T7" fmla="*/ 35 h 70"/>
                <a:gd name="T8" fmla="*/ 0 w 82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70"/>
                <a:gd name="T17" fmla="*/ 82 w 82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70">
                  <a:moveTo>
                    <a:pt x="0" y="70"/>
                  </a:moveTo>
                  <a:lnTo>
                    <a:pt x="13" y="35"/>
                  </a:lnTo>
                  <a:lnTo>
                    <a:pt x="0" y="0"/>
                  </a:lnTo>
                  <a:lnTo>
                    <a:pt x="82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9" name="Line 226"/>
            <p:cNvSpPr>
              <a:spLocks noChangeShapeType="1"/>
            </p:cNvSpPr>
            <p:nvPr/>
          </p:nvSpPr>
          <p:spPr bwMode="auto">
            <a:xfrm>
              <a:off x="4333" y="3062"/>
              <a:ext cx="20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0" name="Freeform 227"/>
            <p:cNvSpPr>
              <a:spLocks/>
            </p:cNvSpPr>
            <p:nvPr/>
          </p:nvSpPr>
          <p:spPr bwMode="auto">
            <a:xfrm>
              <a:off x="4513" y="3027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1" name="Line 228"/>
            <p:cNvSpPr>
              <a:spLocks noChangeShapeType="1"/>
            </p:cNvSpPr>
            <p:nvPr/>
          </p:nvSpPr>
          <p:spPr bwMode="auto">
            <a:xfrm flipV="1">
              <a:off x="4985" y="2981"/>
              <a:ext cx="202" cy="6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2" name="Freeform 229"/>
            <p:cNvSpPr>
              <a:spLocks/>
            </p:cNvSpPr>
            <p:nvPr/>
          </p:nvSpPr>
          <p:spPr bwMode="auto">
            <a:xfrm>
              <a:off x="5157" y="2954"/>
              <a:ext cx="88" cy="68"/>
            </a:xfrm>
            <a:custGeom>
              <a:avLst/>
              <a:gdLst>
                <a:gd name="T0" fmla="*/ 20 w 88"/>
                <a:gd name="T1" fmla="*/ 68 h 68"/>
                <a:gd name="T2" fmla="*/ 22 w 88"/>
                <a:gd name="T3" fmla="*/ 31 h 68"/>
                <a:gd name="T4" fmla="*/ 0 w 88"/>
                <a:gd name="T5" fmla="*/ 0 h 68"/>
                <a:gd name="T6" fmla="*/ 88 w 88"/>
                <a:gd name="T7" fmla="*/ 11 h 68"/>
                <a:gd name="T8" fmla="*/ 20 w 88"/>
                <a:gd name="T9" fmla="*/ 68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8"/>
                <a:gd name="T17" fmla="*/ 88 w 88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8">
                  <a:moveTo>
                    <a:pt x="20" y="68"/>
                  </a:moveTo>
                  <a:lnTo>
                    <a:pt x="22" y="31"/>
                  </a:lnTo>
                  <a:lnTo>
                    <a:pt x="0" y="0"/>
                  </a:lnTo>
                  <a:lnTo>
                    <a:pt x="88" y="11"/>
                  </a:lnTo>
                  <a:lnTo>
                    <a:pt x="20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3" name="Line 230"/>
            <p:cNvSpPr>
              <a:spLocks noChangeShapeType="1"/>
            </p:cNvSpPr>
            <p:nvPr/>
          </p:nvSpPr>
          <p:spPr bwMode="auto">
            <a:xfrm>
              <a:off x="4996" y="3041"/>
              <a:ext cx="191" cy="5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4" name="Freeform 231"/>
            <p:cNvSpPr>
              <a:spLocks/>
            </p:cNvSpPr>
            <p:nvPr/>
          </p:nvSpPr>
          <p:spPr bwMode="auto">
            <a:xfrm>
              <a:off x="5157" y="3060"/>
              <a:ext cx="88" cy="67"/>
            </a:xfrm>
            <a:custGeom>
              <a:avLst/>
              <a:gdLst>
                <a:gd name="T0" fmla="*/ 0 w 88"/>
                <a:gd name="T1" fmla="*/ 67 h 67"/>
                <a:gd name="T2" fmla="*/ 22 w 88"/>
                <a:gd name="T3" fmla="*/ 36 h 67"/>
                <a:gd name="T4" fmla="*/ 20 w 88"/>
                <a:gd name="T5" fmla="*/ 0 h 67"/>
                <a:gd name="T6" fmla="*/ 88 w 88"/>
                <a:gd name="T7" fmla="*/ 57 h 67"/>
                <a:gd name="T8" fmla="*/ 0 w 88"/>
                <a:gd name="T9" fmla="*/ 67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67"/>
                <a:gd name="T17" fmla="*/ 88 w 88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67">
                  <a:moveTo>
                    <a:pt x="0" y="67"/>
                  </a:moveTo>
                  <a:lnTo>
                    <a:pt x="22" y="36"/>
                  </a:lnTo>
                  <a:lnTo>
                    <a:pt x="20" y="0"/>
                  </a:lnTo>
                  <a:lnTo>
                    <a:pt x="88" y="5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5" name="Line 232"/>
            <p:cNvSpPr>
              <a:spLocks noChangeShapeType="1"/>
            </p:cNvSpPr>
            <p:nvPr/>
          </p:nvSpPr>
          <p:spPr bwMode="auto">
            <a:xfrm flipV="1">
              <a:off x="3910" y="3292"/>
              <a:ext cx="179" cy="4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6" name="Freeform 233"/>
            <p:cNvSpPr>
              <a:spLocks/>
            </p:cNvSpPr>
            <p:nvPr/>
          </p:nvSpPr>
          <p:spPr bwMode="auto">
            <a:xfrm>
              <a:off x="4062" y="3263"/>
              <a:ext cx="87" cy="68"/>
            </a:xfrm>
            <a:custGeom>
              <a:avLst/>
              <a:gdLst>
                <a:gd name="T0" fmla="*/ 15 w 87"/>
                <a:gd name="T1" fmla="*/ 68 h 68"/>
                <a:gd name="T2" fmla="*/ 19 w 87"/>
                <a:gd name="T3" fmla="*/ 31 h 68"/>
                <a:gd name="T4" fmla="*/ 0 w 87"/>
                <a:gd name="T5" fmla="*/ 0 h 68"/>
                <a:gd name="T6" fmla="*/ 87 w 87"/>
                <a:gd name="T7" fmla="*/ 16 h 68"/>
                <a:gd name="T8" fmla="*/ 15 w 87"/>
                <a:gd name="T9" fmla="*/ 68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68"/>
                <a:gd name="T17" fmla="*/ 87 w 87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68">
                  <a:moveTo>
                    <a:pt x="15" y="68"/>
                  </a:moveTo>
                  <a:lnTo>
                    <a:pt x="19" y="31"/>
                  </a:lnTo>
                  <a:lnTo>
                    <a:pt x="0" y="0"/>
                  </a:lnTo>
                  <a:lnTo>
                    <a:pt x="87" y="16"/>
                  </a:lnTo>
                  <a:lnTo>
                    <a:pt x="15" y="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7" name="Line 234"/>
            <p:cNvSpPr>
              <a:spLocks noChangeShapeType="1"/>
            </p:cNvSpPr>
            <p:nvPr/>
          </p:nvSpPr>
          <p:spPr bwMode="auto">
            <a:xfrm>
              <a:off x="3899" y="3334"/>
              <a:ext cx="175" cy="10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8" name="Freeform 235"/>
            <p:cNvSpPr>
              <a:spLocks/>
            </p:cNvSpPr>
            <p:nvPr/>
          </p:nvSpPr>
          <p:spPr bwMode="auto">
            <a:xfrm>
              <a:off x="4039" y="3403"/>
              <a:ext cx="88" cy="72"/>
            </a:xfrm>
            <a:custGeom>
              <a:avLst/>
              <a:gdLst>
                <a:gd name="T0" fmla="*/ 0 w 88"/>
                <a:gd name="T1" fmla="*/ 60 h 72"/>
                <a:gd name="T2" fmla="*/ 28 w 88"/>
                <a:gd name="T3" fmla="*/ 35 h 72"/>
                <a:gd name="T4" fmla="*/ 37 w 88"/>
                <a:gd name="T5" fmla="*/ 0 h 72"/>
                <a:gd name="T6" fmla="*/ 88 w 88"/>
                <a:gd name="T7" fmla="*/ 72 h 72"/>
                <a:gd name="T8" fmla="*/ 0 w 88"/>
                <a:gd name="T9" fmla="*/ 6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2"/>
                <a:gd name="T17" fmla="*/ 88 w 8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2">
                  <a:moveTo>
                    <a:pt x="0" y="60"/>
                  </a:moveTo>
                  <a:lnTo>
                    <a:pt x="28" y="35"/>
                  </a:lnTo>
                  <a:lnTo>
                    <a:pt x="37" y="0"/>
                  </a:lnTo>
                  <a:lnTo>
                    <a:pt x="88" y="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9" name="Line 236"/>
            <p:cNvSpPr>
              <a:spLocks noChangeShapeType="1"/>
            </p:cNvSpPr>
            <p:nvPr/>
          </p:nvSpPr>
          <p:spPr bwMode="auto">
            <a:xfrm>
              <a:off x="4333" y="3279"/>
              <a:ext cx="20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90" name="Freeform 237"/>
            <p:cNvSpPr>
              <a:spLocks/>
            </p:cNvSpPr>
            <p:nvPr/>
          </p:nvSpPr>
          <p:spPr bwMode="auto">
            <a:xfrm>
              <a:off x="4513" y="3244"/>
              <a:ext cx="81" cy="71"/>
            </a:xfrm>
            <a:custGeom>
              <a:avLst/>
              <a:gdLst>
                <a:gd name="T0" fmla="*/ 0 w 81"/>
                <a:gd name="T1" fmla="*/ 71 h 71"/>
                <a:gd name="T2" fmla="*/ 12 w 81"/>
                <a:gd name="T3" fmla="*/ 35 h 71"/>
                <a:gd name="T4" fmla="*/ 0 w 81"/>
                <a:gd name="T5" fmla="*/ 0 h 71"/>
                <a:gd name="T6" fmla="*/ 81 w 81"/>
                <a:gd name="T7" fmla="*/ 35 h 71"/>
                <a:gd name="T8" fmla="*/ 0 w 81"/>
                <a:gd name="T9" fmla="*/ 71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1"/>
                <a:gd name="T17" fmla="*/ 81 w 81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1">
                  <a:moveTo>
                    <a:pt x="0" y="71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91" name="Line 238"/>
            <p:cNvSpPr>
              <a:spLocks noChangeShapeType="1"/>
            </p:cNvSpPr>
            <p:nvPr/>
          </p:nvSpPr>
          <p:spPr bwMode="auto">
            <a:xfrm>
              <a:off x="4974" y="3301"/>
              <a:ext cx="202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92" name="Freeform 239"/>
            <p:cNvSpPr>
              <a:spLocks/>
            </p:cNvSpPr>
            <p:nvPr/>
          </p:nvSpPr>
          <p:spPr bwMode="auto">
            <a:xfrm>
              <a:off x="5153" y="3266"/>
              <a:ext cx="81" cy="70"/>
            </a:xfrm>
            <a:custGeom>
              <a:avLst/>
              <a:gdLst>
                <a:gd name="T0" fmla="*/ 0 w 81"/>
                <a:gd name="T1" fmla="*/ 70 h 70"/>
                <a:gd name="T2" fmla="*/ 12 w 81"/>
                <a:gd name="T3" fmla="*/ 35 h 70"/>
                <a:gd name="T4" fmla="*/ 0 w 81"/>
                <a:gd name="T5" fmla="*/ 0 h 70"/>
                <a:gd name="T6" fmla="*/ 81 w 81"/>
                <a:gd name="T7" fmla="*/ 35 h 70"/>
                <a:gd name="T8" fmla="*/ 0 w 81"/>
                <a:gd name="T9" fmla="*/ 7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0"/>
                <a:gd name="T17" fmla="*/ 81 w 8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0">
                  <a:moveTo>
                    <a:pt x="0" y="70"/>
                  </a:moveTo>
                  <a:lnTo>
                    <a:pt x="12" y="35"/>
                  </a:lnTo>
                  <a:lnTo>
                    <a:pt x="0" y="0"/>
                  </a:lnTo>
                  <a:lnTo>
                    <a:pt x="81" y="35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6200" name="Freeform 240"/>
          <p:cNvSpPr>
            <a:spLocks/>
          </p:cNvSpPr>
          <p:nvPr/>
        </p:nvSpPr>
        <p:spPr bwMode="auto">
          <a:xfrm>
            <a:off x="276225" y="2603500"/>
            <a:ext cx="3676650" cy="1911350"/>
          </a:xfrm>
          <a:custGeom>
            <a:avLst/>
            <a:gdLst>
              <a:gd name="T0" fmla="*/ 0 w 2316"/>
              <a:gd name="T1" fmla="*/ 2147483647 h 1204"/>
              <a:gd name="T2" fmla="*/ 2147483647 w 2316"/>
              <a:gd name="T3" fmla="*/ 2147483647 h 1204"/>
              <a:gd name="T4" fmla="*/ 2147483647 w 2316"/>
              <a:gd name="T5" fmla="*/ 2147483647 h 1204"/>
              <a:gd name="T6" fmla="*/ 2147483647 w 2316"/>
              <a:gd name="T7" fmla="*/ 2147483647 h 1204"/>
              <a:gd name="T8" fmla="*/ 2147483647 w 2316"/>
              <a:gd name="T9" fmla="*/ 2147483647 h 1204"/>
              <a:gd name="T10" fmla="*/ 2147483647 w 2316"/>
              <a:gd name="T11" fmla="*/ 2147483647 h 12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16"/>
              <a:gd name="T19" fmla="*/ 0 h 1204"/>
              <a:gd name="T20" fmla="*/ 2316 w 2316"/>
              <a:gd name="T21" fmla="*/ 1204 h 12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16" h="1204">
                <a:moveTo>
                  <a:pt x="0" y="1108"/>
                </a:moveTo>
                <a:cubicBezTo>
                  <a:pt x="181" y="1156"/>
                  <a:pt x="362" y="1204"/>
                  <a:pt x="480" y="1120"/>
                </a:cubicBezTo>
                <a:cubicBezTo>
                  <a:pt x="598" y="1036"/>
                  <a:pt x="580" y="698"/>
                  <a:pt x="708" y="604"/>
                </a:cubicBezTo>
                <a:cubicBezTo>
                  <a:pt x="836" y="510"/>
                  <a:pt x="1095" y="644"/>
                  <a:pt x="1248" y="556"/>
                </a:cubicBezTo>
                <a:cubicBezTo>
                  <a:pt x="1401" y="468"/>
                  <a:pt x="1448" y="152"/>
                  <a:pt x="1626" y="76"/>
                </a:cubicBezTo>
                <a:cubicBezTo>
                  <a:pt x="1804" y="0"/>
                  <a:pt x="2060" y="50"/>
                  <a:pt x="2316" y="100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6201" name="Freeform 241"/>
          <p:cNvSpPr>
            <a:spLocks/>
          </p:cNvSpPr>
          <p:nvPr/>
        </p:nvSpPr>
        <p:spPr bwMode="auto">
          <a:xfrm>
            <a:off x="2095500" y="3251200"/>
            <a:ext cx="3819525" cy="273050"/>
          </a:xfrm>
          <a:custGeom>
            <a:avLst/>
            <a:gdLst>
              <a:gd name="T0" fmla="*/ 0 w 2406"/>
              <a:gd name="T1" fmla="*/ 2147483647 h 172"/>
              <a:gd name="T2" fmla="*/ 2147483647 w 2406"/>
              <a:gd name="T3" fmla="*/ 2147483647 h 172"/>
              <a:gd name="T4" fmla="*/ 2147483647 w 2406"/>
              <a:gd name="T5" fmla="*/ 2147483647 h 172"/>
              <a:gd name="T6" fmla="*/ 2147483647 w 2406"/>
              <a:gd name="T7" fmla="*/ 2147483647 h 172"/>
              <a:gd name="T8" fmla="*/ 2147483647 w 2406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6"/>
              <a:gd name="T16" fmla="*/ 0 h 172"/>
              <a:gd name="T17" fmla="*/ 2406 w 2406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6" h="172">
                <a:moveTo>
                  <a:pt x="0" y="172"/>
                </a:moveTo>
                <a:cubicBezTo>
                  <a:pt x="245" y="154"/>
                  <a:pt x="491" y="136"/>
                  <a:pt x="696" y="130"/>
                </a:cubicBezTo>
                <a:cubicBezTo>
                  <a:pt x="901" y="124"/>
                  <a:pt x="1045" y="155"/>
                  <a:pt x="1230" y="136"/>
                </a:cubicBezTo>
                <a:cubicBezTo>
                  <a:pt x="1415" y="117"/>
                  <a:pt x="1610" y="32"/>
                  <a:pt x="1806" y="16"/>
                </a:cubicBezTo>
                <a:cubicBezTo>
                  <a:pt x="2002" y="0"/>
                  <a:pt x="2204" y="20"/>
                  <a:pt x="2406" y="40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6202" name="Freeform 242"/>
          <p:cNvSpPr>
            <a:spLocks/>
          </p:cNvSpPr>
          <p:nvPr/>
        </p:nvSpPr>
        <p:spPr bwMode="auto">
          <a:xfrm>
            <a:off x="2524125" y="3495675"/>
            <a:ext cx="4962525" cy="723900"/>
          </a:xfrm>
          <a:custGeom>
            <a:avLst/>
            <a:gdLst>
              <a:gd name="T0" fmla="*/ 0 w 3126"/>
              <a:gd name="T1" fmla="*/ 0 h 456"/>
              <a:gd name="T2" fmla="*/ 2147483647 w 3126"/>
              <a:gd name="T3" fmla="*/ 2147483647 h 456"/>
              <a:gd name="T4" fmla="*/ 2147483647 w 3126"/>
              <a:gd name="T5" fmla="*/ 2147483647 h 456"/>
              <a:gd name="T6" fmla="*/ 2147483647 w 3126"/>
              <a:gd name="T7" fmla="*/ 2147483647 h 456"/>
              <a:gd name="T8" fmla="*/ 2147483647 w 3126"/>
              <a:gd name="T9" fmla="*/ 2147483647 h 456"/>
              <a:gd name="T10" fmla="*/ 2147483647 w 3126"/>
              <a:gd name="T11" fmla="*/ 2147483647 h 456"/>
              <a:gd name="T12" fmla="*/ 2147483647 w 3126"/>
              <a:gd name="T13" fmla="*/ 2147483647 h 4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26"/>
              <a:gd name="T22" fmla="*/ 0 h 456"/>
              <a:gd name="T23" fmla="*/ 3126 w 3126"/>
              <a:gd name="T24" fmla="*/ 456 h 4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26" h="456">
                <a:moveTo>
                  <a:pt x="0" y="0"/>
                </a:moveTo>
                <a:cubicBezTo>
                  <a:pt x="89" y="156"/>
                  <a:pt x="178" y="312"/>
                  <a:pt x="336" y="384"/>
                </a:cubicBezTo>
                <a:cubicBezTo>
                  <a:pt x="494" y="456"/>
                  <a:pt x="743" y="432"/>
                  <a:pt x="948" y="432"/>
                </a:cubicBezTo>
                <a:cubicBezTo>
                  <a:pt x="1153" y="432"/>
                  <a:pt x="1365" y="394"/>
                  <a:pt x="1566" y="384"/>
                </a:cubicBezTo>
                <a:cubicBezTo>
                  <a:pt x="1767" y="374"/>
                  <a:pt x="1968" y="380"/>
                  <a:pt x="2154" y="372"/>
                </a:cubicBezTo>
                <a:cubicBezTo>
                  <a:pt x="2340" y="364"/>
                  <a:pt x="2520" y="347"/>
                  <a:pt x="2682" y="336"/>
                </a:cubicBezTo>
                <a:cubicBezTo>
                  <a:pt x="2844" y="325"/>
                  <a:pt x="2985" y="315"/>
                  <a:pt x="3126" y="306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6203" name="Freeform 243"/>
          <p:cNvSpPr>
            <a:spLocks/>
          </p:cNvSpPr>
          <p:nvPr/>
        </p:nvSpPr>
        <p:spPr bwMode="auto">
          <a:xfrm>
            <a:off x="866775" y="4467225"/>
            <a:ext cx="4867275" cy="1077913"/>
          </a:xfrm>
          <a:custGeom>
            <a:avLst/>
            <a:gdLst>
              <a:gd name="T0" fmla="*/ 0 w 3066"/>
              <a:gd name="T1" fmla="*/ 0 h 679"/>
              <a:gd name="T2" fmla="*/ 2147483647 w 3066"/>
              <a:gd name="T3" fmla="*/ 2147483647 h 679"/>
              <a:gd name="T4" fmla="*/ 2147483647 w 3066"/>
              <a:gd name="T5" fmla="*/ 2147483647 h 679"/>
              <a:gd name="T6" fmla="*/ 2147483647 w 3066"/>
              <a:gd name="T7" fmla="*/ 2147483647 h 679"/>
              <a:gd name="T8" fmla="*/ 2147483647 w 3066"/>
              <a:gd name="T9" fmla="*/ 2147483647 h 679"/>
              <a:gd name="T10" fmla="*/ 2147483647 w 3066"/>
              <a:gd name="T11" fmla="*/ 2147483647 h 679"/>
              <a:gd name="T12" fmla="*/ 2147483647 w 3066"/>
              <a:gd name="T13" fmla="*/ 2147483647 h 67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66"/>
              <a:gd name="T22" fmla="*/ 0 h 679"/>
              <a:gd name="T23" fmla="*/ 3066 w 3066"/>
              <a:gd name="T24" fmla="*/ 679 h 67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66" h="679">
                <a:moveTo>
                  <a:pt x="0" y="0"/>
                </a:moveTo>
                <a:cubicBezTo>
                  <a:pt x="65" y="222"/>
                  <a:pt x="131" y="444"/>
                  <a:pt x="294" y="552"/>
                </a:cubicBezTo>
                <a:cubicBezTo>
                  <a:pt x="457" y="660"/>
                  <a:pt x="769" y="679"/>
                  <a:pt x="978" y="648"/>
                </a:cubicBezTo>
                <a:cubicBezTo>
                  <a:pt x="1187" y="617"/>
                  <a:pt x="1353" y="414"/>
                  <a:pt x="1548" y="366"/>
                </a:cubicBezTo>
                <a:cubicBezTo>
                  <a:pt x="1743" y="318"/>
                  <a:pt x="1968" y="388"/>
                  <a:pt x="2148" y="360"/>
                </a:cubicBezTo>
                <a:cubicBezTo>
                  <a:pt x="2328" y="332"/>
                  <a:pt x="2475" y="221"/>
                  <a:pt x="2628" y="198"/>
                </a:cubicBezTo>
                <a:cubicBezTo>
                  <a:pt x="2781" y="175"/>
                  <a:pt x="2923" y="198"/>
                  <a:pt x="3066" y="222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6204" name="Freeform 244"/>
          <p:cNvSpPr>
            <a:spLocks/>
          </p:cNvSpPr>
          <p:nvPr/>
        </p:nvSpPr>
        <p:spPr bwMode="auto">
          <a:xfrm>
            <a:off x="2647950" y="5514975"/>
            <a:ext cx="3257550" cy="747713"/>
          </a:xfrm>
          <a:custGeom>
            <a:avLst/>
            <a:gdLst>
              <a:gd name="T0" fmla="*/ 0 w 2052"/>
              <a:gd name="T1" fmla="*/ 0 h 471"/>
              <a:gd name="T2" fmla="*/ 2147483647 w 2052"/>
              <a:gd name="T3" fmla="*/ 2147483647 h 471"/>
              <a:gd name="T4" fmla="*/ 2147483647 w 2052"/>
              <a:gd name="T5" fmla="*/ 2147483647 h 471"/>
              <a:gd name="T6" fmla="*/ 2147483647 w 2052"/>
              <a:gd name="T7" fmla="*/ 2147483647 h 471"/>
              <a:gd name="T8" fmla="*/ 2147483647 w 2052"/>
              <a:gd name="T9" fmla="*/ 2147483647 h 4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52"/>
              <a:gd name="T16" fmla="*/ 0 h 471"/>
              <a:gd name="T17" fmla="*/ 2052 w 2052"/>
              <a:gd name="T18" fmla="*/ 471 h 4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52" h="471">
                <a:moveTo>
                  <a:pt x="0" y="0"/>
                </a:moveTo>
                <a:cubicBezTo>
                  <a:pt x="53" y="166"/>
                  <a:pt x="107" y="333"/>
                  <a:pt x="276" y="402"/>
                </a:cubicBezTo>
                <a:cubicBezTo>
                  <a:pt x="445" y="471"/>
                  <a:pt x="818" y="441"/>
                  <a:pt x="1014" y="414"/>
                </a:cubicBezTo>
                <a:cubicBezTo>
                  <a:pt x="1210" y="387"/>
                  <a:pt x="1279" y="264"/>
                  <a:pt x="1452" y="240"/>
                </a:cubicBezTo>
                <a:cubicBezTo>
                  <a:pt x="1625" y="216"/>
                  <a:pt x="1838" y="243"/>
                  <a:pt x="2052" y="270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36205" name="Freeform 245"/>
          <p:cNvSpPr>
            <a:spLocks/>
          </p:cNvSpPr>
          <p:nvPr/>
        </p:nvSpPr>
        <p:spPr bwMode="auto">
          <a:xfrm>
            <a:off x="4267200" y="6229350"/>
            <a:ext cx="3429000" cy="76200"/>
          </a:xfrm>
          <a:custGeom>
            <a:avLst/>
            <a:gdLst>
              <a:gd name="T0" fmla="*/ 0 w 2160"/>
              <a:gd name="T1" fmla="*/ 0 h 48"/>
              <a:gd name="T2" fmla="*/ 2147483647 w 2160"/>
              <a:gd name="T3" fmla="*/ 2147483647 h 48"/>
              <a:gd name="T4" fmla="*/ 2147483647 w 2160"/>
              <a:gd name="T5" fmla="*/ 2147483647 h 48"/>
              <a:gd name="T6" fmla="*/ 2147483647 w 2160"/>
              <a:gd name="T7" fmla="*/ 2147483647 h 48"/>
              <a:gd name="T8" fmla="*/ 0 60000 65536"/>
              <a:gd name="T9" fmla="*/ 0 60000 65536"/>
              <a:gd name="T10" fmla="*/ 0 60000 65536"/>
              <a:gd name="T11" fmla="*/ 0 60000 65536"/>
              <a:gd name="T12" fmla="*/ 0 w 2160"/>
              <a:gd name="T13" fmla="*/ 0 h 48"/>
              <a:gd name="T14" fmla="*/ 2160 w 2160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" h="48">
                <a:moveTo>
                  <a:pt x="0" y="0"/>
                </a:moveTo>
                <a:cubicBezTo>
                  <a:pt x="390" y="19"/>
                  <a:pt x="780" y="39"/>
                  <a:pt x="1032" y="42"/>
                </a:cubicBezTo>
                <a:cubicBezTo>
                  <a:pt x="1284" y="45"/>
                  <a:pt x="1324" y="17"/>
                  <a:pt x="1512" y="18"/>
                </a:cubicBezTo>
                <a:cubicBezTo>
                  <a:pt x="1700" y="19"/>
                  <a:pt x="1930" y="33"/>
                  <a:pt x="2160" y="48"/>
                </a:cubicBezTo>
              </a:path>
            </a:pathLst>
          </a:custGeom>
          <a:noFill/>
          <a:ln w="76200">
            <a:solidFill>
              <a:srgbClr val="FFFF00">
                <a:alpha val="47842"/>
              </a:srgbClr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9F0533-B1C8-419E-BE09-9722942A0082}" type="slidenum">
              <a:rPr lang="en-US" altLang="zh-CN" smtClean="0">
                <a:solidFill>
                  <a:schemeClr val="tx1"/>
                </a:solidFill>
              </a:rPr>
              <a:pPr/>
              <a:t>122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Hubs and Switches</a:t>
            </a:r>
            <a:endParaRPr lang="en-US" altLang="zh-CN" smtClean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Other</a:t>
            </a:r>
            <a:r>
              <a:rPr lang="en-US" altLang="zh-CN" smtClean="0"/>
              <a:t> types of devices for interconnecting LANs </a:t>
            </a:r>
          </a:p>
          <a:p>
            <a:pPr lvl="3" eaLnBrk="1" hangingPunct="1"/>
            <a:endParaRPr lang="en-US" altLang="zh-CN" smtClean="0">
              <a:solidFill>
                <a:schemeClr val="folHlink"/>
              </a:solidFill>
            </a:endParaRPr>
          </a:p>
          <a:p>
            <a:pPr eaLnBrk="1" hangingPunct="1"/>
            <a:r>
              <a:rPr lang="en-GB" altLang="zh-CN" smtClean="0">
                <a:solidFill>
                  <a:srgbClr val="0000FF"/>
                </a:solidFill>
              </a:rPr>
              <a:t>Hubs:</a:t>
            </a:r>
            <a:r>
              <a:rPr lang="en-GB" altLang="zh-CN" smtClean="0">
                <a:solidFill>
                  <a:schemeClr val="folHlink"/>
                </a:solidFill>
              </a:rPr>
              <a:t> </a:t>
            </a:r>
            <a:r>
              <a:rPr lang="en-GB" altLang="zh-CN" smtClean="0"/>
              <a:t>physical repeaters</a:t>
            </a:r>
          </a:p>
          <a:p>
            <a:pPr lvl="3" eaLnBrk="1" hangingPunct="1"/>
            <a:endParaRPr lang="en-GB" altLang="zh-CN" smtClean="0">
              <a:solidFill>
                <a:schemeClr val="folHlink"/>
              </a:solidFill>
            </a:endParaRPr>
          </a:p>
          <a:p>
            <a:pPr eaLnBrk="1" hangingPunct="1"/>
            <a:r>
              <a:rPr lang="en-GB" altLang="zh-CN" smtClean="0">
                <a:solidFill>
                  <a:srgbClr val="FF0000"/>
                </a:solidFill>
              </a:rPr>
              <a:t>Layer</a:t>
            </a:r>
            <a:r>
              <a:rPr lang="en-US" altLang="zh-CN" smtClean="0">
                <a:solidFill>
                  <a:srgbClr val="FF0000"/>
                </a:solidFill>
              </a:rPr>
              <a:t> 2 switches</a:t>
            </a:r>
            <a:r>
              <a:rPr lang="en-US" altLang="zh-CN" smtClean="0"/>
              <a:t>: involving bridge functions</a:t>
            </a:r>
          </a:p>
          <a:p>
            <a:pPr lvl="3" eaLnBrk="1" hangingPunct="1"/>
            <a:endParaRPr lang="en-GB" altLang="zh-CN" smtClean="0"/>
          </a:p>
          <a:p>
            <a:pPr eaLnBrk="1" hangingPunct="1"/>
            <a:r>
              <a:rPr lang="en-GB" altLang="zh-CN" smtClean="0">
                <a:solidFill>
                  <a:srgbClr val="0000FF"/>
                </a:solidFill>
              </a:rPr>
              <a:t>Layer</a:t>
            </a:r>
            <a:r>
              <a:rPr lang="en-US" altLang="zh-CN" smtClean="0">
                <a:solidFill>
                  <a:srgbClr val="0000FF"/>
                </a:solidFill>
              </a:rPr>
              <a:t> 3 switches</a:t>
            </a:r>
            <a:r>
              <a:rPr lang="en-US" altLang="zh-CN" smtClean="0"/>
              <a:t>: involving router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AD1802-A424-4D78-A22E-B866F19B3C16}" type="slidenum">
              <a:rPr lang="en-US" altLang="zh-CN" smtClean="0">
                <a:solidFill>
                  <a:schemeClr val="tx1"/>
                </a:solidFill>
              </a:rPr>
              <a:pPr/>
              <a:t>123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Hubs</a:t>
            </a:r>
            <a:endParaRPr lang="en-US" altLang="zh-CN" smtClean="0"/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zh-CN" sz="2800" smtClean="0"/>
              <a:t>Active</a:t>
            </a:r>
            <a:r>
              <a:rPr lang="en-US" altLang="zh-CN" sz="2800" smtClean="0"/>
              <a:t> central element of </a:t>
            </a:r>
            <a:r>
              <a:rPr lang="en-US" altLang="zh-CN" sz="2800" smtClean="0">
                <a:solidFill>
                  <a:srgbClr val="FF3300"/>
                </a:solidFill>
              </a:rPr>
              <a:t>star layout</a:t>
            </a:r>
            <a:endParaRPr lang="en-GB" altLang="zh-CN" sz="2800" smtClean="0">
              <a:solidFill>
                <a:srgbClr val="FF33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Each station connected to hub by two lines</a:t>
            </a:r>
            <a:endParaRPr lang="en-GB" altLang="zh-CN" sz="2800" smtClean="0"/>
          </a:p>
          <a:p>
            <a:pPr lvl="1" eaLnBrk="1" hangingPunct="1">
              <a:lnSpc>
                <a:spcPct val="90000"/>
              </a:lnSpc>
            </a:pPr>
            <a:r>
              <a:rPr lang="en-GB" altLang="zh-CN" sz="2400" smtClean="0"/>
              <a:t>Transmit</a:t>
            </a:r>
            <a:r>
              <a:rPr lang="en-US" altLang="zh-CN" sz="2400" smtClean="0"/>
              <a:t> and receive</a:t>
            </a:r>
          </a:p>
          <a:p>
            <a:pPr lvl="3" eaLnBrk="1" hangingPunct="1">
              <a:lnSpc>
                <a:spcPct val="90000"/>
              </a:lnSpc>
            </a:pPr>
            <a:endParaRPr lang="en-GB" altLang="zh-CN" sz="1600" smtClean="0"/>
          </a:p>
          <a:p>
            <a:pPr eaLnBrk="1" hangingPunct="1">
              <a:lnSpc>
                <a:spcPct val="90000"/>
              </a:lnSpc>
            </a:pPr>
            <a:r>
              <a:rPr lang="en-GB" altLang="zh-CN" sz="2800" smtClean="0"/>
              <a:t>Hub</a:t>
            </a:r>
            <a:r>
              <a:rPr lang="en-US" altLang="zh-CN" sz="2800" smtClean="0"/>
              <a:t> </a:t>
            </a:r>
            <a:r>
              <a:rPr lang="en-US" altLang="zh-CN" sz="2800" smtClean="0">
                <a:solidFill>
                  <a:schemeClr val="folHlink"/>
                </a:solidFill>
              </a:rPr>
              <a:t>acts as a repeater</a:t>
            </a:r>
            <a:endParaRPr lang="en-GB" altLang="zh-CN" sz="2800" smtClean="0">
              <a:solidFill>
                <a:schemeClr val="fol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When a station transmits, hub repeats signal on outgoing line to all other stations</a:t>
            </a:r>
          </a:p>
          <a:p>
            <a:pPr lvl="3" eaLnBrk="1" hangingPunct="1">
              <a:lnSpc>
                <a:spcPct val="90000"/>
              </a:lnSpc>
            </a:pPr>
            <a:endParaRPr lang="en-GB" altLang="zh-CN" sz="1600" smtClean="0"/>
          </a:p>
          <a:p>
            <a:pPr eaLnBrk="1" hangingPunct="1">
              <a:lnSpc>
                <a:spcPct val="90000"/>
              </a:lnSpc>
            </a:pPr>
            <a:r>
              <a:rPr lang="en-GB" altLang="zh-CN" sz="2800" smtClean="0">
                <a:solidFill>
                  <a:schemeClr val="hlink"/>
                </a:solidFill>
              </a:rPr>
              <a:t>Physically</a:t>
            </a:r>
            <a:r>
              <a:rPr lang="en-US" altLang="zh-CN" sz="2800" smtClean="0">
                <a:solidFill>
                  <a:schemeClr val="hlink"/>
                </a:solidFill>
              </a:rPr>
              <a:t> star, logically bus</a:t>
            </a:r>
            <a:endParaRPr lang="en-GB" altLang="zh-CN" sz="280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zh-CN" sz="2400" smtClean="0"/>
              <a:t>Transmission</a:t>
            </a:r>
            <a:r>
              <a:rPr lang="en-US" altLang="zh-CN" sz="2400" smtClean="0"/>
              <a:t> from any station received by all other stations</a:t>
            </a:r>
            <a:endParaRPr lang="en-GB" altLang="zh-CN" sz="2400" smtClean="0"/>
          </a:p>
          <a:p>
            <a:pPr lvl="1" eaLnBrk="1" hangingPunct="1">
              <a:lnSpc>
                <a:spcPct val="90000"/>
              </a:lnSpc>
            </a:pPr>
            <a:r>
              <a:rPr lang="en-GB" altLang="zh-CN" sz="2400" smtClean="0"/>
              <a:t>If</a:t>
            </a:r>
            <a:r>
              <a:rPr lang="en-US" altLang="zh-CN" sz="2400" smtClean="0"/>
              <a:t> two stations transmit at the same time</a:t>
            </a:r>
            <a:r>
              <a:rPr lang="en-GB" altLang="zh-CN" sz="2400" smtClean="0"/>
              <a:t>,</a:t>
            </a:r>
            <a:r>
              <a:rPr lang="en-US" altLang="zh-CN" sz="2400" smtClean="0"/>
              <a:t> collision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9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EF6098-1C4F-42A7-8D2C-F251CFFE9224}" type="slidenum">
              <a:rPr lang="en-US" altLang="zh-CN" smtClean="0">
                <a:solidFill>
                  <a:schemeClr val="tx1"/>
                </a:solidFill>
              </a:rPr>
              <a:pPr/>
              <a:t>124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Shared Medium Bus and Hub</a:t>
            </a:r>
            <a:endParaRPr lang="en-US" altLang="zh-CN" smtClean="0"/>
          </a:p>
        </p:txBody>
      </p:sp>
      <p:pic>
        <p:nvPicPr>
          <p:cNvPr id="28057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9063"/>
          <a:stretch>
            <a:fillRect/>
          </a:stretch>
        </p:blipFill>
        <p:spPr bwMode="auto">
          <a:xfrm>
            <a:off x="1835150" y="1412875"/>
            <a:ext cx="54324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BE8DF1-BD41-4E48-9EBC-5204DF37D0D0}" type="slidenum">
              <a:rPr lang="en-US" altLang="zh-CN" smtClean="0">
                <a:solidFill>
                  <a:schemeClr val="tx1"/>
                </a:solidFill>
              </a:rPr>
              <a:pPr/>
              <a:t>125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Layer 2 Switches</a:t>
            </a:r>
            <a:endParaRPr lang="en-US" altLang="zh-CN" smtClean="0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5761037" cy="48958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 smtClean="0"/>
              <a:t>Stations have dedicated, direct connection to switch</a:t>
            </a:r>
          </a:p>
          <a:p>
            <a:pPr eaLnBrk="1" hangingPunct="1">
              <a:defRPr/>
            </a:pPr>
            <a:r>
              <a:rPr lang="en-US" sz="2400" dirty="0" smtClean="0"/>
              <a:t>Each port/link forms a LAN segment (</a:t>
            </a:r>
            <a:r>
              <a:rPr lang="en-US" sz="2400" dirty="0" smtClean="0">
                <a:solidFill>
                  <a:srgbClr val="FF0000"/>
                </a:solidFill>
              </a:rPr>
              <a:t>no collisions</a:t>
            </a:r>
            <a:r>
              <a:rPr lang="en-US" sz="2400" dirty="0" smtClean="0"/>
              <a:t>)</a:t>
            </a:r>
          </a:p>
          <a:p>
            <a:pPr lvl="3" eaLnBrk="1" hangingPunct="1">
              <a:defRPr/>
            </a:pPr>
            <a:endParaRPr lang="en-GB" sz="14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400" dirty="0" smtClean="0"/>
              <a:t>Switches buffer and forward frames</a:t>
            </a:r>
            <a:endParaRPr lang="en-GB" sz="2400" dirty="0" smtClean="0"/>
          </a:p>
          <a:p>
            <a:pPr eaLnBrk="1" hangingPunct="1">
              <a:defRPr/>
            </a:pPr>
            <a:r>
              <a:rPr lang="en-GB" sz="2400" dirty="0" smtClean="0"/>
              <a:t>Incoming </a:t>
            </a:r>
            <a:r>
              <a:rPr lang="en-US" altLang="zh-CN" sz="2400" dirty="0" smtClean="0"/>
              <a:t>frame from particular station </a:t>
            </a:r>
            <a:r>
              <a:rPr lang="en-US" altLang="zh-CN" sz="2400" dirty="0" smtClean="0">
                <a:solidFill>
                  <a:srgbClr val="0000FF"/>
                </a:solidFill>
              </a:rPr>
              <a:t>switched to appropriate output line</a:t>
            </a:r>
          </a:p>
          <a:p>
            <a:pPr lvl="3" eaLnBrk="1" hangingPunct="1">
              <a:defRPr/>
            </a:pPr>
            <a:endParaRPr lang="en-GB" sz="1400" dirty="0" smtClean="0"/>
          </a:p>
          <a:p>
            <a:pPr eaLnBrk="1" hangingPunct="1">
              <a:defRPr/>
            </a:pPr>
            <a:r>
              <a:rPr lang="en-GB" sz="2400" dirty="0" smtClean="0">
                <a:solidFill>
                  <a:srgbClr val="0000FF"/>
                </a:solidFill>
              </a:rPr>
              <a:t>More than one station </a:t>
            </a:r>
            <a:r>
              <a:rPr lang="en-GB" sz="2400" dirty="0" smtClean="0"/>
              <a:t>transmitting at a time</a:t>
            </a:r>
          </a:p>
          <a:p>
            <a:pPr eaLnBrk="1" hangingPunct="1">
              <a:defRPr/>
            </a:pPr>
            <a:r>
              <a:rPr lang="en-GB" sz="2400" dirty="0" smtClean="0"/>
              <a:t>Multiplying capacity of LANs</a:t>
            </a:r>
            <a:endParaRPr lang="en-US" altLang="zh-CN" sz="2400" dirty="0" smtClean="0"/>
          </a:p>
        </p:txBody>
      </p:sp>
      <p:pic>
        <p:nvPicPr>
          <p:cNvPr id="281604" name="图片 4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6275" y="1628775"/>
            <a:ext cx="3352800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5F13F4-D657-486B-BC79-B16D90C4CB5A}" type="slidenum">
              <a:rPr lang="en-US" altLang="zh-CN" smtClean="0">
                <a:solidFill>
                  <a:schemeClr val="tx1"/>
                </a:solidFill>
              </a:rPr>
              <a:pPr/>
              <a:t>126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z="3600" smtClean="0"/>
              <a:t>Shared Medium Hub and Layer 2 Switch</a:t>
            </a:r>
            <a:endParaRPr lang="en-US" altLang="zh-CN" sz="3600" smtClean="0"/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749" b="6250"/>
          <a:stretch>
            <a:fillRect/>
          </a:stretch>
        </p:blipFill>
        <p:spPr bwMode="auto">
          <a:xfrm>
            <a:off x="1447800" y="1406525"/>
            <a:ext cx="56451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5076825" y="4230688"/>
            <a:ext cx="22463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omic Sans MS" pitchFamily="66" charset="0"/>
              </a:rPr>
              <a:t>20M</a:t>
            </a:r>
            <a:r>
              <a:rPr lang="en-US" altLang="zh-CN">
                <a:latin typeface="Tahoma" pitchFamily="34" charset="0"/>
              </a:rPr>
              <a:t> instead of </a:t>
            </a:r>
            <a:r>
              <a:rPr lang="en-US" altLang="zh-CN">
                <a:latin typeface="Comic Sans MS" pitchFamily="66" charset="0"/>
              </a:rPr>
              <a:t>10M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5F4EDE-36B7-4052-B909-13ABF83917A7}" type="slidenum">
              <a:rPr lang="en-US" altLang="zh-CN" smtClean="0">
                <a:solidFill>
                  <a:schemeClr val="tx1"/>
                </a:solidFill>
              </a:rPr>
              <a:pPr/>
              <a:t>127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z="3600" smtClean="0"/>
              <a:t>Shared Medium Hub and Layer 2 Switch</a:t>
            </a:r>
            <a:endParaRPr lang="en-US" altLang="zh-CN" sz="3600" smtClean="0"/>
          </a:p>
        </p:txBody>
      </p:sp>
      <p:pic>
        <p:nvPicPr>
          <p:cNvPr id="283651" name="图片 89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75" y="1852613"/>
            <a:ext cx="86550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380FEB-9562-4B44-B5C4-2A0F2414EF90}" type="slidenum">
              <a:rPr lang="en-US" altLang="zh-CN" smtClean="0">
                <a:solidFill>
                  <a:schemeClr val="tx1"/>
                </a:solidFill>
              </a:rPr>
              <a:pPr/>
              <a:t>128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4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Layer 2 Switch Benefits</a:t>
            </a:r>
            <a:endParaRPr lang="en-US" altLang="zh-CN" smtClean="0"/>
          </a:p>
        </p:txBody>
      </p:sp>
      <p:sp>
        <p:nvSpPr>
          <p:cNvPr id="416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569325" cy="29527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sz="2400" dirty="0" smtClean="0">
                <a:solidFill>
                  <a:schemeClr val="folHlink"/>
                </a:solidFill>
              </a:rPr>
              <a:t>No change</a:t>
            </a:r>
            <a:r>
              <a:rPr lang="en-GB" sz="2400" dirty="0" smtClean="0">
                <a:solidFill>
                  <a:schemeClr val="folHlink"/>
                </a:solidFill>
              </a:rPr>
              <a:t> </a:t>
            </a:r>
            <a:r>
              <a:rPr lang="en-US" altLang="zh-CN" sz="2400" dirty="0" smtClean="0">
                <a:solidFill>
                  <a:schemeClr val="folHlink"/>
                </a:solidFill>
              </a:rPr>
              <a:t>to attached stations</a:t>
            </a:r>
            <a:r>
              <a:rPr lang="en-US" altLang="zh-CN" sz="2400" dirty="0" smtClean="0"/>
              <a:t> to convert bus/hub LAN to switched LAN</a:t>
            </a:r>
            <a:endParaRPr lang="en-GB" sz="2400" dirty="0" smtClean="0"/>
          </a:p>
          <a:p>
            <a:pPr lvl="1" eaLnBrk="1" hangingPunct="1">
              <a:defRPr/>
            </a:pPr>
            <a:r>
              <a:rPr lang="en-GB" sz="2000" dirty="0" smtClean="0"/>
              <a:t>For</a:t>
            </a:r>
            <a:r>
              <a:rPr lang="en-US" altLang="zh-CN" sz="2000" dirty="0" smtClean="0"/>
              <a:t> Ethernet LAN, each station use</a:t>
            </a:r>
            <a:r>
              <a:rPr lang="en-GB" sz="2000" dirty="0" smtClean="0"/>
              <a:t>s</a:t>
            </a:r>
            <a:r>
              <a:rPr lang="en-US" altLang="zh-CN" sz="2000" dirty="0" smtClean="0"/>
              <a:t> Ethernet </a:t>
            </a:r>
            <a:r>
              <a:rPr lang="en-GB" sz="2000" dirty="0" smtClean="0"/>
              <a:t>MAC </a:t>
            </a:r>
            <a:r>
              <a:rPr lang="en-US" altLang="zh-CN" sz="2000" dirty="0" smtClean="0"/>
              <a:t>protocol </a:t>
            </a:r>
          </a:p>
          <a:p>
            <a:pPr lvl="3" eaLnBrk="1" hangingPunct="1">
              <a:defRPr/>
            </a:pPr>
            <a:endParaRPr lang="en-GB" sz="1200" dirty="0" smtClean="0"/>
          </a:p>
          <a:p>
            <a:pPr eaLnBrk="1" hangingPunct="1">
              <a:defRPr/>
            </a:pPr>
            <a:r>
              <a:rPr lang="en-GB" sz="2400" dirty="0" smtClean="0"/>
              <a:t>Station</a:t>
            </a:r>
            <a:r>
              <a:rPr lang="en-US" altLang="zh-CN" sz="2400" dirty="0" smtClean="0"/>
              <a:t> has </a:t>
            </a:r>
            <a:r>
              <a:rPr lang="en-US" altLang="zh-CN" sz="2400" dirty="0" smtClean="0">
                <a:solidFill>
                  <a:schemeClr val="hlink"/>
                </a:solidFill>
              </a:rPr>
              <a:t>dedicated capacity</a:t>
            </a:r>
            <a:r>
              <a:rPr lang="en-US" altLang="zh-CN" sz="2400" dirty="0" smtClean="0"/>
              <a:t> equal to original LA</a:t>
            </a:r>
            <a:r>
              <a:rPr lang="en-GB" sz="2400" dirty="0" smtClean="0"/>
              <a:t>N</a:t>
            </a:r>
          </a:p>
          <a:p>
            <a:pPr lvl="1" eaLnBrk="1" hangingPunct="1">
              <a:defRPr/>
            </a:pPr>
            <a:r>
              <a:rPr lang="en-GB" sz="2000" dirty="0" smtClean="0"/>
              <a:t>Assuming</a:t>
            </a:r>
            <a:r>
              <a:rPr lang="en-US" altLang="zh-CN" sz="2000" dirty="0" smtClean="0"/>
              <a:t> switch has sufficient capacity to keep up with all stations</a:t>
            </a:r>
            <a:endParaRPr lang="en-GB" sz="2000" dirty="0" smtClean="0"/>
          </a:p>
          <a:p>
            <a:pPr lvl="3" eaLnBrk="1" hangingPunct="1">
              <a:defRPr/>
            </a:pPr>
            <a:endParaRPr lang="en-US" altLang="zh-CN" sz="1200" dirty="0" smtClean="0"/>
          </a:p>
          <a:p>
            <a:pPr eaLnBrk="1" hangingPunct="1">
              <a:defRPr/>
            </a:pPr>
            <a:r>
              <a:rPr lang="en-GB" sz="2400" dirty="0" smtClean="0"/>
              <a:t>Layer</a:t>
            </a:r>
            <a:r>
              <a:rPr lang="en-US" altLang="zh-CN" sz="2400" dirty="0" smtClean="0"/>
              <a:t> 2 switch </a:t>
            </a:r>
            <a:r>
              <a:rPr lang="en-US" altLang="zh-CN" sz="2400" dirty="0" smtClean="0">
                <a:solidFill>
                  <a:schemeClr val="folHlink"/>
                </a:solidFill>
              </a:rPr>
              <a:t>scales easily</a:t>
            </a:r>
            <a:endParaRPr lang="en-GB" sz="2400" dirty="0" smtClean="0">
              <a:solidFill>
                <a:schemeClr val="folHlink"/>
              </a:solidFill>
            </a:endParaRPr>
          </a:p>
          <a:p>
            <a:pPr lvl="1" eaLnBrk="1" hangingPunct="1">
              <a:defRPr/>
            </a:pPr>
            <a:r>
              <a:rPr lang="en-US" altLang="zh-CN" sz="2000" dirty="0" smtClean="0"/>
              <a:t>New layer 2 switch added to accommodate additional stations</a:t>
            </a:r>
          </a:p>
        </p:txBody>
      </p:sp>
      <p:pic>
        <p:nvPicPr>
          <p:cNvPr id="5" name="图片 4" descr="图片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7763" y="4221163"/>
            <a:ext cx="6448425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6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6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92192D-59F6-4D6E-B4C2-7D3A0AD5FB0D}" type="slidenum">
              <a:rPr lang="en-US" altLang="zh-CN" smtClean="0">
                <a:solidFill>
                  <a:schemeClr val="tx1"/>
                </a:solidFill>
              </a:rPr>
              <a:pPr/>
              <a:t>129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86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Types of Layer 2 Switch</a:t>
            </a:r>
            <a:endParaRPr lang="en-US" altLang="zh-CN" smtClean="0"/>
          </a:p>
        </p:txBody>
      </p:sp>
      <p:sp>
        <p:nvSpPr>
          <p:cNvPr id="4177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Store-and-forward switch</a:t>
            </a:r>
            <a:endParaRPr lang="en-GB" altLang="zh-CN" sz="24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z="2000" smtClean="0"/>
              <a:t>Accepts </a:t>
            </a:r>
            <a:r>
              <a:rPr lang="en-US" altLang="zh-CN" sz="2000" smtClean="0"/>
              <a:t>frame on input line</a:t>
            </a:r>
            <a:endParaRPr lang="en-GB" altLang="zh-CN" sz="2000" smtClean="0"/>
          </a:p>
          <a:p>
            <a:pPr lvl="1" eaLnBrk="1" hangingPunct="1"/>
            <a:r>
              <a:rPr lang="en-GB" altLang="zh-CN" sz="2000" smtClean="0">
                <a:solidFill>
                  <a:schemeClr val="hlink"/>
                </a:solidFill>
              </a:rPr>
              <a:t>Buffers</a:t>
            </a:r>
            <a:r>
              <a:rPr lang="en-US" altLang="zh-CN" sz="2000" smtClean="0">
                <a:solidFill>
                  <a:schemeClr val="hlink"/>
                </a:solidFill>
              </a:rPr>
              <a:t> and </a:t>
            </a:r>
            <a:r>
              <a:rPr lang="en-GB" altLang="zh-CN" sz="2000" smtClean="0"/>
              <a:t>r</a:t>
            </a:r>
            <a:r>
              <a:rPr lang="en-US" altLang="zh-CN" sz="2000" smtClean="0"/>
              <a:t>outes it to appropriate output line</a:t>
            </a:r>
            <a:endParaRPr lang="en-GB" altLang="zh-CN" sz="2000" smtClean="0"/>
          </a:p>
          <a:p>
            <a:pPr lvl="1" eaLnBrk="1" hangingPunct="1"/>
            <a:r>
              <a:rPr lang="en-GB" altLang="zh-CN" sz="2000" smtClean="0"/>
              <a:t>Adds delay</a:t>
            </a:r>
            <a:r>
              <a:rPr lang="en-US" altLang="zh-CN" sz="2000" smtClean="0"/>
              <a:t> between sender and receiver while </a:t>
            </a:r>
            <a:r>
              <a:rPr lang="en-GB" altLang="zh-CN" sz="2000" smtClean="0"/>
              <a:t>boosts </a:t>
            </a:r>
            <a:r>
              <a:rPr lang="en-US" altLang="zh-CN" sz="2000" smtClean="0"/>
              <a:t>integrity of network</a:t>
            </a:r>
          </a:p>
          <a:p>
            <a:pPr lvl="2" eaLnBrk="1" hangingPunct="1"/>
            <a:endParaRPr lang="en-US" altLang="zh-CN" sz="1600" smtClean="0"/>
          </a:p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Cut-through switch</a:t>
            </a:r>
            <a:endParaRPr lang="en-GB" altLang="zh-CN" sz="24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z="2000" smtClean="0"/>
              <a:t>Takes </a:t>
            </a:r>
            <a:r>
              <a:rPr lang="en-US" altLang="zh-CN" sz="2000" smtClean="0"/>
              <a:t>advantage of dest address </a:t>
            </a:r>
            <a:r>
              <a:rPr lang="en-GB" altLang="zh-CN" sz="2000" smtClean="0"/>
              <a:t>appearing</a:t>
            </a:r>
            <a:r>
              <a:rPr lang="en-US" altLang="zh-CN" sz="2000" smtClean="0"/>
              <a:t> at beginning of frame</a:t>
            </a:r>
            <a:endParaRPr lang="en-GB" altLang="zh-CN" sz="2000" smtClean="0"/>
          </a:p>
          <a:p>
            <a:pPr lvl="1" eaLnBrk="1" hangingPunct="1"/>
            <a:r>
              <a:rPr lang="en-GB" altLang="zh-CN" sz="2000" smtClean="0"/>
              <a:t>B</a:t>
            </a:r>
            <a:r>
              <a:rPr lang="en-US" altLang="zh-CN" sz="2000" smtClean="0"/>
              <a:t>egins </a:t>
            </a:r>
            <a:r>
              <a:rPr lang="en-US" altLang="zh-CN" sz="2000" smtClean="0">
                <a:solidFill>
                  <a:schemeClr val="hlink"/>
                </a:solidFill>
              </a:rPr>
              <a:t>repeating frame</a:t>
            </a:r>
            <a:r>
              <a:rPr lang="en-US" altLang="zh-CN" sz="2000" smtClean="0"/>
              <a:t> onto output line </a:t>
            </a:r>
            <a:r>
              <a:rPr lang="en-US" altLang="zh-CN" sz="2000" smtClean="0">
                <a:solidFill>
                  <a:schemeClr val="hlink"/>
                </a:solidFill>
              </a:rPr>
              <a:t>as soon as</a:t>
            </a:r>
            <a:r>
              <a:rPr lang="en-GB" altLang="zh-CN" sz="2000" smtClean="0">
                <a:solidFill>
                  <a:schemeClr val="hlink"/>
                </a:solidFill>
              </a:rPr>
              <a:t> it</a:t>
            </a:r>
            <a:r>
              <a:rPr lang="en-US" altLang="zh-CN" sz="2000" smtClean="0">
                <a:solidFill>
                  <a:schemeClr val="hlink"/>
                </a:solidFill>
              </a:rPr>
              <a:t> recognizes dest address</a:t>
            </a:r>
          </a:p>
          <a:p>
            <a:pPr lvl="1" eaLnBrk="1" hangingPunct="1"/>
            <a:r>
              <a:rPr lang="en-GB" altLang="zh-CN" sz="2000" smtClean="0"/>
              <a:t>Highest</a:t>
            </a:r>
            <a:r>
              <a:rPr lang="en-US" altLang="zh-CN" sz="2000" smtClean="0"/>
              <a:t> possible throughput </a:t>
            </a:r>
            <a:endParaRPr lang="en-GB" altLang="zh-CN" sz="2000" smtClean="0"/>
          </a:p>
          <a:p>
            <a:pPr lvl="1" eaLnBrk="1" hangingPunct="1"/>
            <a:r>
              <a:rPr lang="en-GB" altLang="zh-CN" sz="2000" smtClean="0"/>
              <a:t>Risk </a:t>
            </a:r>
            <a:r>
              <a:rPr lang="en-US" altLang="zh-CN" sz="2000" smtClean="0"/>
              <a:t>of propagating bad frames: </a:t>
            </a:r>
            <a:r>
              <a:rPr lang="en-GB" altLang="zh-CN" sz="2000" smtClean="0"/>
              <a:t>unable</a:t>
            </a:r>
            <a:r>
              <a:rPr lang="en-US" altLang="zh-CN" sz="2000" smtClean="0"/>
              <a:t> to check </a:t>
            </a:r>
            <a:r>
              <a:rPr lang="en-US" altLang="zh-CN" sz="2000" smtClean="0">
                <a:latin typeface="Comic Sans MS" pitchFamily="66" charset="0"/>
              </a:rPr>
              <a:t>CRC</a:t>
            </a:r>
            <a:r>
              <a:rPr lang="en-US" altLang="zh-CN" sz="2000" smtClean="0"/>
              <a:t> prior to retransmission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7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7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7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7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7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Sliding Window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altLang="en-US" dirty="0" smtClean="0"/>
              <a:t>Allow multiple frames to be in transit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Receiver has </a:t>
            </a:r>
            <a:r>
              <a:rPr lang="en-US" altLang="en-US" dirty="0" smtClean="0">
                <a:solidFill>
                  <a:srgbClr val="0000FF"/>
                </a:solidFill>
              </a:rPr>
              <a:t>buffer (window) </a:t>
            </a:r>
            <a:r>
              <a:rPr lang="en-US" altLang="en-US" dirty="0" smtClean="0"/>
              <a:t>sized </a:t>
            </a:r>
            <a:r>
              <a:rPr lang="en-US" altLang="en-US" dirty="0" smtClean="0">
                <a:latin typeface="Comic Sans MS" pitchFamily="66" charset="0"/>
              </a:rPr>
              <a:t>Win</a:t>
            </a:r>
          </a:p>
          <a:p>
            <a:pPr>
              <a:defRPr/>
            </a:pPr>
            <a:r>
              <a:rPr lang="en-US" altLang="en-US" dirty="0" smtClean="0"/>
              <a:t>Sender can send up to </a:t>
            </a:r>
            <a:r>
              <a:rPr lang="en-US" altLang="en-US" dirty="0" smtClean="0">
                <a:latin typeface="Comic Sans MS" pitchFamily="66" charset="0"/>
              </a:rPr>
              <a:t>Win</a:t>
            </a:r>
            <a:r>
              <a:rPr lang="en-US" altLang="en-US" dirty="0" smtClean="0"/>
              <a:t> frames without ACK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Each frame is </a:t>
            </a:r>
            <a:r>
              <a:rPr lang="en-US" altLang="en-US" dirty="0" smtClean="0">
                <a:solidFill>
                  <a:srgbClr val="FF0000"/>
                </a:solidFill>
              </a:rPr>
              <a:t>numbered</a:t>
            </a:r>
          </a:p>
          <a:p>
            <a:pPr>
              <a:defRPr/>
            </a:pPr>
            <a:r>
              <a:rPr lang="en-US" altLang="en-US" dirty="0" smtClean="0"/>
              <a:t>ACK includes number of next frame expected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Sequence number bounded by field of size (k)</a:t>
            </a:r>
          </a:p>
          <a:p>
            <a:pPr lvl="1">
              <a:defRPr/>
            </a:pPr>
            <a:r>
              <a:rPr lang="en-US" altLang="en-US" dirty="0" smtClean="0"/>
              <a:t>Frames are numbered modulo 2</a:t>
            </a:r>
            <a:r>
              <a:rPr lang="en-US" altLang="en-US" baseline="30000" dirty="0" smtClean="0"/>
              <a:t>k</a:t>
            </a:r>
          </a:p>
          <a:p>
            <a:pPr lvl="3">
              <a:defRPr/>
            </a:pPr>
            <a:endParaRPr lang="en-US" altLang="en-US" dirty="0" smtClean="0">
              <a:cs typeface="+mn-cs"/>
            </a:endParaRPr>
          </a:p>
          <a:p>
            <a:pPr>
              <a:defRPr/>
            </a:pPr>
            <a:r>
              <a:rPr lang="en-US" altLang="en-US" dirty="0" smtClean="0">
                <a:solidFill>
                  <a:srgbClr val="FF0000"/>
                </a:solidFill>
              </a:rPr>
              <a:t>Question:</a:t>
            </a:r>
            <a:r>
              <a:rPr lang="en-US" altLang="en-US" dirty="0" smtClean="0"/>
              <a:t> how to set k given </a:t>
            </a:r>
            <a:r>
              <a:rPr lang="en-US" altLang="en-US" dirty="0" smtClean="0">
                <a:latin typeface="Comic Sans MS" pitchFamily="66" charset="0"/>
              </a:rPr>
              <a:t>Win</a:t>
            </a:r>
            <a:endParaRPr lang="en-US" dirty="0"/>
          </a:p>
        </p:txBody>
      </p:sp>
      <p:sp>
        <p:nvSpPr>
          <p:cNvPr id="11366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80A52F-9BC6-4989-AE9F-D3E5D4697ABF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Layer 3 Switches</a:t>
            </a:r>
            <a:endParaRPr lang="en-US" altLang="zh-CN" smtClean="0"/>
          </a:p>
        </p:txBody>
      </p:sp>
      <p:sp>
        <p:nvSpPr>
          <p:cNvPr id="4198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GB" dirty="0" smtClean="0"/>
              <a:t>As</a:t>
            </a:r>
            <a:r>
              <a:rPr lang="en-US" altLang="zh-CN" dirty="0" smtClean="0"/>
              <a:t> number of stations grows, layer 2 switches reveal inadequacies</a:t>
            </a:r>
            <a:endParaRPr lang="en-GB" dirty="0" smtClean="0"/>
          </a:p>
          <a:p>
            <a:pPr lvl="1">
              <a:defRPr/>
            </a:pPr>
            <a:r>
              <a:rPr lang="en-GB" dirty="0" smtClean="0">
                <a:solidFill>
                  <a:srgbClr val="FF0000"/>
                </a:solidFill>
              </a:rPr>
              <a:t>Broadcast </a:t>
            </a:r>
            <a:r>
              <a:rPr lang="en-US" altLang="zh-CN" dirty="0" smtClean="0">
                <a:solidFill>
                  <a:srgbClr val="FF0000"/>
                </a:solidFill>
              </a:rPr>
              <a:t>overload</a:t>
            </a:r>
            <a:endParaRPr lang="en-GB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GB" dirty="0" smtClean="0"/>
              <a:t>Lack </a:t>
            </a:r>
            <a:r>
              <a:rPr lang="en-US" altLang="zh-CN" dirty="0" smtClean="0"/>
              <a:t>of multiple paths</a:t>
            </a:r>
          </a:p>
          <a:p>
            <a:pPr lvl="2"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Layer 3 switch</a:t>
            </a:r>
          </a:p>
          <a:p>
            <a:pPr lvl="1">
              <a:defRPr/>
            </a:pPr>
            <a:r>
              <a:rPr lang="en-GB" dirty="0" smtClean="0"/>
              <a:t>Implement</a:t>
            </a:r>
            <a:r>
              <a:rPr lang="en-GB" altLang="zh-CN" dirty="0" smtClean="0"/>
              <a:t> </a:t>
            </a:r>
            <a:r>
              <a:rPr lang="en-US" altLang="zh-CN" dirty="0" smtClean="0"/>
              <a:t>packet-forwarding (IP) logic of a router in hardware</a:t>
            </a:r>
          </a:p>
          <a:p>
            <a:pPr lvl="1">
              <a:defRPr/>
            </a:pPr>
            <a:r>
              <a:rPr lang="en-US" altLang="zh-CN" dirty="0" smtClean="0"/>
              <a:t>Interconnecting similar LANs, as in layer 2 switches</a:t>
            </a:r>
          </a:p>
        </p:txBody>
      </p:sp>
      <p:sp>
        <p:nvSpPr>
          <p:cNvPr id="287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517710-C5ED-49C7-ADFA-2D856111CD88}" type="slidenum">
              <a:rPr lang="en-US" altLang="zh-CN" smtClean="0">
                <a:solidFill>
                  <a:schemeClr val="tx1"/>
                </a:solidFill>
              </a:rPr>
              <a:pPr/>
              <a:t>130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98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Broadcast Overload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smtClean="0"/>
              <a:t>Set </a:t>
            </a:r>
            <a:r>
              <a:rPr lang="en-US" altLang="zh-CN" sz="2800" smtClean="0"/>
              <a:t>of stations and LANs connected by layer 2 switches builds singular physical net</a:t>
            </a:r>
            <a:endParaRPr lang="en-GB" altLang="zh-CN" sz="2800" smtClean="0"/>
          </a:p>
          <a:p>
            <a:r>
              <a:rPr lang="en-GB" altLang="zh-CN" sz="2800" smtClean="0"/>
              <a:t>All </a:t>
            </a:r>
            <a:r>
              <a:rPr lang="en-US" altLang="zh-CN" sz="2800" smtClean="0"/>
              <a:t>nodes share </a:t>
            </a:r>
            <a:r>
              <a:rPr lang="en-US" altLang="zh-CN" sz="2800" smtClean="0">
                <a:solidFill>
                  <a:srgbClr val="FF0000"/>
                </a:solidFill>
              </a:rPr>
              <a:t>common MAC broadcast address</a:t>
            </a:r>
          </a:p>
          <a:p>
            <a:pPr lvl="2"/>
            <a:endParaRPr lang="en-GB" altLang="zh-CN" sz="2000" smtClean="0">
              <a:solidFill>
                <a:srgbClr val="FF0000"/>
              </a:solidFill>
            </a:endParaRPr>
          </a:p>
          <a:p>
            <a:r>
              <a:rPr lang="en-US" altLang="zh-CN" sz="2800" smtClean="0">
                <a:solidFill>
                  <a:srgbClr val="0000FF"/>
                </a:solidFill>
              </a:rPr>
              <a:t>Broadcast </a:t>
            </a:r>
            <a:r>
              <a:rPr lang="en-GB" altLang="zh-CN" sz="2800" smtClean="0">
                <a:solidFill>
                  <a:srgbClr val="0000FF"/>
                </a:solidFill>
              </a:rPr>
              <a:t>frame</a:t>
            </a:r>
            <a:r>
              <a:rPr lang="en-US" altLang="zh-CN" sz="2800" smtClean="0">
                <a:solidFill>
                  <a:srgbClr val="0000FF"/>
                </a:solidFill>
              </a:rPr>
              <a:t> </a:t>
            </a:r>
            <a:r>
              <a:rPr lang="en-US" altLang="zh-CN" sz="2800" smtClean="0"/>
              <a:t>delivered to all stations attached to LANs connected by layer 2 switches</a:t>
            </a:r>
            <a:endParaRPr lang="en-GB" altLang="zh-CN" sz="2800" smtClean="0"/>
          </a:p>
          <a:p>
            <a:r>
              <a:rPr lang="en-US" altLang="zh-CN" sz="2800" smtClean="0"/>
              <a:t>Under broadcast, layer 2 switches become hubs</a:t>
            </a:r>
          </a:p>
          <a:p>
            <a:pPr lvl="3"/>
            <a:endParaRPr lang="en-GB" altLang="zh-CN" sz="1600" smtClean="0"/>
          </a:p>
          <a:p>
            <a:r>
              <a:rPr lang="en-GB" altLang="zh-CN" sz="2800" smtClean="0"/>
              <a:t>IP causes many broadcasts under daily work, e.g. ARP, DHCP, IGMP</a:t>
            </a:r>
            <a:endParaRPr lang="en-US" altLang="zh-CN" sz="2800" smtClean="0"/>
          </a:p>
        </p:txBody>
      </p:sp>
      <p:sp>
        <p:nvSpPr>
          <p:cNvPr id="28979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AE630E-830E-4052-B0DD-B2C22869582A}" type="slidenum">
              <a:rPr lang="en-US" altLang="zh-CN" smtClean="0">
                <a:solidFill>
                  <a:schemeClr val="tx1"/>
                </a:solidFill>
              </a:rPr>
              <a:pPr/>
              <a:t>131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E3D74A-EEA4-485D-8AC6-DDF4A5F08CA0}" type="slidenum">
              <a:rPr lang="en-US" altLang="zh-CN" smtClean="0">
                <a:solidFill>
                  <a:schemeClr val="tx1"/>
                </a:solidFill>
              </a:rPr>
              <a:pPr/>
              <a:t>132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918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Lack </a:t>
            </a:r>
            <a:r>
              <a:rPr lang="en-US" altLang="zh-CN" smtClean="0"/>
              <a:t>of Multiple Paths</a:t>
            </a:r>
          </a:p>
        </p:txBody>
      </p:sp>
      <p:sp>
        <p:nvSpPr>
          <p:cNvPr id="4208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GB" sz="2800" dirty="0" smtClean="0"/>
              <a:t>Layer 2 switches uses spanning tree for routing (switching)</a:t>
            </a:r>
          </a:p>
          <a:p>
            <a:pPr eaLnBrk="1" hangingPunct="1"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D</a:t>
            </a:r>
            <a:r>
              <a:rPr lang="en-US" altLang="zh-CN" sz="2800" dirty="0" smtClean="0">
                <a:solidFill>
                  <a:schemeClr val="hlink"/>
                </a:solidFill>
              </a:rPr>
              <a:t>ictate no closed loops: </a:t>
            </a:r>
            <a:r>
              <a:rPr lang="en-GB" altLang="zh-CN" sz="2800" dirty="0" smtClean="0"/>
              <a:t>only</a:t>
            </a:r>
            <a:r>
              <a:rPr lang="en-GB" sz="2800" dirty="0" smtClean="0"/>
              <a:t> one</a:t>
            </a:r>
            <a:r>
              <a:rPr lang="en-US" altLang="zh-CN" sz="2800" dirty="0" smtClean="0"/>
              <a:t> path between any two stations</a:t>
            </a:r>
          </a:p>
          <a:p>
            <a:pPr eaLnBrk="1" hangingPunct="1">
              <a:defRPr/>
            </a:pPr>
            <a:r>
              <a:rPr lang="en-GB" altLang="zh-CN" sz="2800" dirty="0" smtClean="0"/>
              <a:t>Limits</a:t>
            </a:r>
            <a:r>
              <a:rPr lang="en-US" altLang="zh-CN" sz="2800" dirty="0" smtClean="0"/>
              <a:t> both performance and reliability</a:t>
            </a:r>
          </a:p>
          <a:p>
            <a:pPr lvl="2" eaLnBrk="1" hangingPunct="1">
              <a:defRPr/>
            </a:pPr>
            <a:endParaRPr lang="en-GB" sz="18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solidFill>
                  <a:srgbClr val="0000FF"/>
                </a:solidFill>
              </a:rPr>
              <a:t>Solution</a:t>
            </a:r>
            <a:r>
              <a:rPr lang="en-GB" sz="2800" dirty="0" smtClean="0"/>
              <a:t>:</a:t>
            </a:r>
          </a:p>
          <a:p>
            <a:pPr eaLnBrk="1" hangingPunct="1">
              <a:defRPr/>
            </a:pPr>
            <a:r>
              <a:rPr lang="en-US" altLang="zh-CN" sz="2800" dirty="0" smtClean="0"/>
              <a:t>Break up LANs into </a:t>
            </a:r>
            <a:r>
              <a:rPr lang="en-US" altLang="zh-CN" sz="2800" dirty="0" smtClean="0">
                <a:solidFill>
                  <a:schemeClr val="folHlink"/>
                </a:solidFill>
              </a:rPr>
              <a:t>sub-networks </a:t>
            </a:r>
            <a:r>
              <a:rPr lang="en-US" altLang="zh-CN" sz="2800" dirty="0" smtClean="0"/>
              <a:t>connected by </a:t>
            </a:r>
            <a:r>
              <a:rPr lang="en-US" altLang="zh-CN" sz="2800" dirty="0" smtClean="0">
                <a:solidFill>
                  <a:srgbClr val="FF0000"/>
                </a:solidFill>
              </a:rPr>
              <a:t>switches using router functions (layer 3 switch)</a:t>
            </a:r>
          </a:p>
          <a:p>
            <a:pPr eaLnBrk="1" hangingPunct="1">
              <a:defRPr/>
            </a:pPr>
            <a:r>
              <a:rPr lang="en-GB" sz="2800" dirty="0" smtClean="0"/>
              <a:t>MAC broadcast frames limited to single sub-network</a:t>
            </a:r>
          </a:p>
          <a:p>
            <a:pPr eaLnBrk="1" hangingPunct="1">
              <a:defRPr/>
            </a:pPr>
            <a:r>
              <a:rPr lang="en-GB" sz="2800" dirty="0" smtClean="0"/>
              <a:t>Allow use of multiple paths between sub-networks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0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0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08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379609-34F2-4D17-9362-A4A3F2C2E5C7}" type="slidenum">
              <a:rPr lang="en-US" altLang="zh-CN" smtClean="0">
                <a:solidFill>
                  <a:schemeClr val="tx1"/>
                </a:solidFill>
              </a:rPr>
              <a:pPr/>
              <a:t>133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9389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Two</a:t>
            </a:r>
            <a:r>
              <a:rPr lang="en-US" altLang="zh-CN" smtClean="0"/>
              <a:t> Categories of Layer 3 Switches</a:t>
            </a:r>
          </a:p>
        </p:txBody>
      </p:sp>
      <p:sp>
        <p:nvSpPr>
          <p:cNvPr id="42292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sz="2800" smtClean="0">
                <a:solidFill>
                  <a:schemeClr val="folHlink"/>
                </a:solidFill>
              </a:rPr>
              <a:t>Packet by packet</a:t>
            </a:r>
          </a:p>
          <a:p>
            <a:pPr lvl="1" eaLnBrk="1" hangingPunct="1"/>
            <a:r>
              <a:rPr lang="en-GB" altLang="zh-CN" sz="2400" smtClean="0"/>
              <a:t>Operates </a:t>
            </a:r>
            <a:r>
              <a:rPr lang="en-US" altLang="zh-CN" sz="2400" smtClean="0"/>
              <a:t>in </a:t>
            </a:r>
            <a:r>
              <a:rPr lang="en-GB" altLang="zh-CN" sz="2400" smtClean="0"/>
              <a:t>same way </a:t>
            </a:r>
            <a:r>
              <a:rPr lang="en-US" altLang="zh-CN" sz="2400" smtClean="0"/>
              <a:t>as traditional router</a:t>
            </a:r>
            <a:endParaRPr lang="en-GB" altLang="zh-CN" sz="2400" smtClean="0"/>
          </a:p>
          <a:p>
            <a:pPr lvl="1" eaLnBrk="1" hangingPunct="1"/>
            <a:r>
              <a:rPr lang="en-GB" altLang="zh-CN" sz="2400" smtClean="0"/>
              <a:t>Order </a:t>
            </a:r>
            <a:r>
              <a:rPr lang="en-US" altLang="zh-CN" sz="2400" smtClean="0"/>
              <a:t>of magnitude increase in performance compared to software-based router</a:t>
            </a:r>
          </a:p>
          <a:p>
            <a:pPr lvl="2" eaLnBrk="1" hangingPunct="1"/>
            <a:endParaRPr lang="en-GB" altLang="zh-CN" sz="2000" smtClean="0"/>
          </a:p>
          <a:p>
            <a:pPr eaLnBrk="1" hangingPunct="1"/>
            <a:r>
              <a:rPr lang="en-GB" altLang="zh-CN" sz="2800" smtClean="0">
                <a:solidFill>
                  <a:schemeClr val="folHlink"/>
                </a:solidFill>
              </a:rPr>
              <a:t>Flow</a:t>
            </a:r>
            <a:r>
              <a:rPr lang="en-US" altLang="zh-CN" sz="2800" smtClean="0">
                <a:solidFill>
                  <a:schemeClr val="folHlink"/>
                </a:solidFill>
              </a:rPr>
              <a:t>-based switch</a:t>
            </a:r>
            <a:r>
              <a:rPr lang="en-US" altLang="zh-CN" sz="2800" smtClean="0"/>
              <a:t> tries to enhance performance by identifying </a:t>
            </a:r>
            <a:r>
              <a:rPr lang="en-US" altLang="zh-CN" sz="2800" smtClean="0">
                <a:solidFill>
                  <a:schemeClr val="hlink"/>
                </a:solidFill>
              </a:rPr>
              <a:t>flows of </a:t>
            </a:r>
            <a:r>
              <a:rPr lang="en-US" altLang="zh-CN" sz="2800" smtClean="0">
                <a:solidFill>
                  <a:schemeClr val="hlink"/>
                </a:solidFill>
                <a:latin typeface="Comic Sans MS" pitchFamily="66" charset="0"/>
              </a:rPr>
              <a:t>IP</a:t>
            </a:r>
            <a:r>
              <a:rPr lang="en-US" altLang="zh-CN" sz="2800" smtClean="0">
                <a:solidFill>
                  <a:schemeClr val="hlink"/>
                </a:solidFill>
              </a:rPr>
              <a:t> packets</a:t>
            </a:r>
            <a:endParaRPr lang="en-GB" altLang="zh-CN" sz="2800" smtClean="0">
              <a:solidFill>
                <a:schemeClr val="hlink"/>
              </a:solidFill>
            </a:endParaRPr>
          </a:p>
          <a:p>
            <a:pPr lvl="1" eaLnBrk="1" hangingPunct="1"/>
            <a:r>
              <a:rPr lang="en-GB" altLang="zh-CN" sz="2400" smtClean="0"/>
              <a:t>Same</a:t>
            </a:r>
            <a:r>
              <a:rPr lang="en-US" altLang="zh-CN" sz="2400" smtClean="0"/>
              <a:t> source and destination</a:t>
            </a:r>
            <a:endParaRPr lang="en-GB" altLang="zh-CN" sz="2400" smtClean="0"/>
          </a:p>
          <a:p>
            <a:pPr lvl="1" eaLnBrk="1" hangingPunct="1"/>
            <a:r>
              <a:rPr lang="en-GB" altLang="zh-CN" sz="2400" smtClean="0"/>
              <a:t>Done</a:t>
            </a:r>
            <a:r>
              <a:rPr lang="en-US" altLang="zh-CN" sz="2400" smtClean="0"/>
              <a:t> by using a special </a:t>
            </a:r>
            <a:r>
              <a:rPr lang="en-US" altLang="zh-CN" sz="2400" smtClean="0">
                <a:latin typeface="Comic Sans MS" pitchFamily="66" charset="0"/>
              </a:rPr>
              <a:t>flow label</a:t>
            </a:r>
            <a:r>
              <a:rPr lang="en-US" altLang="zh-CN" sz="2400" smtClean="0"/>
              <a:t> in packet header</a:t>
            </a:r>
            <a:endParaRPr lang="en-GB" altLang="zh-CN" sz="2400" smtClean="0"/>
          </a:p>
          <a:p>
            <a:pPr lvl="1" eaLnBrk="1" hangingPunct="1"/>
            <a:r>
              <a:rPr lang="en-US" altLang="zh-CN" sz="2400" smtClean="0"/>
              <a:t>Once flow is identified, predefined route can be established</a:t>
            </a:r>
            <a:endParaRPr lang="en-GB" altLang="zh-CN" sz="2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2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2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2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2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827ACC-FC8C-49B5-800E-F235140B17DE}" type="slidenum">
              <a:rPr lang="en-US" altLang="zh-CN" smtClean="0">
                <a:solidFill>
                  <a:schemeClr val="tx1"/>
                </a:solidFill>
              </a:rPr>
              <a:pPr/>
              <a:t>134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582"/>
          <a:stretch>
            <a:fillRect/>
          </a:stretch>
        </p:blipFill>
        <p:spPr bwMode="auto">
          <a:xfrm>
            <a:off x="3119438" y="73025"/>
            <a:ext cx="5916612" cy="630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39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655638"/>
            <a:ext cx="3708400" cy="1657350"/>
          </a:xfrm>
        </p:spPr>
        <p:txBody>
          <a:bodyPr/>
          <a:lstStyle/>
          <a:p>
            <a:pPr eaLnBrk="1" hangingPunct="1"/>
            <a:r>
              <a:rPr lang="en-GB" altLang="zh-CN" sz="3600" smtClean="0"/>
              <a:t>Typical Large LANs in an Organization</a:t>
            </a:r>
            <a:endParaRPr lang="en-US" altLang="zh-CN" sz="3600" smtClean="0"/>
          </a:p>
        </p:txBody>
      </p:sp>
      <p:sp>
        <p:nvSpPr>
          <p:cNvPr id="295940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2744788"/>
            <a:ext cx="4208463" cy="18367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GB" altLang="zh-CN" sz="2000" smtClean="0">
                <a:solidFill>
                  <a:schemeClr val="hlink"/>
                </a:solidFill>
              </a:rPr>
              <a:t>Circles</a:t>
            </a:r>
            <a:r>
              <a:rPr lang="en-US" altLang="zh-CN" sz="2000" smtClean="0">
                <a:solidFill>
                  <a:schemeClr val="folHlink"/>
                </a:solidFill>
              </a:rPr>
              <a:t> </a:t>
            </a:r>
            <a:r>
              <a:rPr lang="en-US" altLang="zh-CN" sz="2000" smtClean="0"/>
              <a:t>in </a:t>
            </a:r>
            <a:r>
              <a:rPr lang="en-GB" altLang="zh-CN" sz="2000" smtClean="0"/>
              <a:t>diagram</a:t>
            </a:r>
            <a:r>
              <a:rPr lang="en-US" altLang="zh-CN" sz="2000" smtClean="0"/>
              <a:t> identify separate LAN subnetworks</a:t>
            </a:r>
            <a:endParaRPr lang="en-GB" altLang="zh-CN" sz="20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>
                <a:solidFill>
                  <a:schemeClr val="folHlink"/>
                </a:solidFill>
              </a:rPr>
              <a:t>MAC broadcast frame</a:t>
            </a:r>
            <a:r>
              <a:rPr lang="en-US" altLang="zh-CN" sz="2000" smtClean="0"/>
              <a:t> limited to its subnetwork</a:t>
            </a:r>
          </a:p>
        </p:txBody>
      </p:sp>
      <p:sp>
        <p:nvSpPr>
          <p:cNvPr id="424967" name="Oval 7"/>
          <p:cNvSpPr>
            <a:spLocks noChangeArrowheads="1"/>
          </p:cNvSpPr>
          <p:nvPr/>
        </p:nvSpPr>
        <p:spPr bwMode="auto">
          <a:xfrm>
            <a:off x="5759450" y="584200"/>
            <a:ext cx="936625" cy="684213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424968" name="Oval 8"/>
          <p:cNvSpPr>
            <a:spLocks noChangeArrowheads="1"/>
          </p:cNvSpPr>
          <p:nvPr/>
        </p:nvSpPr>
        <p:spPr bwMode="auto">
          <a:xfrm>
            <a:off x="5040313" y="2889250"/>
            <a:ext cx="936625" cy="684213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424969" name="Oval 9"/>
          <p:cNvSpPr>
            <a:spLocks noChangeArrowheads="1"/>
          </p:cNvSpPr>
          <p:nvPr/>
        </p:nvSpPr>
        <p:spPr bwMode="auto">
          <a:xfrm>
            <a:off x="6696075" y="2349500"/>
            <a:ext cx="1116013" cy="684213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424970" name="Oval 10"/>
          <p:cNvSpPr>
            <a:spLocks noChangeArrowheads="1"/>
          </p:cNvSpPr>
          <p:nvPr/>
        </p:nvSpPr>
        <p:spPr bwMode="auto">
          <a:xfrm>
            <a:off x="3600450" y="4076700"/>
            <a:ext cx="1116013" cy="684213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424971" name="Oval 11"/>
          <p:cNvSpPr>
            <a:spLocks noChangeArrowheads="1"/>
          </p:cNvSpPr>
          <p:nvPr/>
        </p:nvSpPr>
        <p:spPr bwMode="auto">
          <a:xfrm>
            <a:off x="6551613" y="4184650"/>
            <a:ext cx="1116012" cy="684213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424972" name="Oval 12"/>
          <p:cNvSpPr>
            <a:spLocks noChangeArrowheads="1"/>
          </p:cNvSpPr>
          <p:nvPr/>
        </p:nvSpPr>
        <p:spPr bwMode="auto">
          <a:xfrm>
            <a:off x="4500563" y="657225"/>
            <a:ext cx="1116012" cy="684213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424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7" grpId="0" animBg="1"/>
      <p:bldP spid="424967" grpId="1" animBg="1"/>
      <p:bldP spid="424968" grpId="0" animBg="1"/>
      <p:bldP spid="424968" grpId="1" animBg="1"/>
      <p:bldP spid="424969" grpId="0" animBg="1"/>
      <p:bldP spid="424970" grpId="0" animBg="1"/>
      <p:bldP spid="424971" grpId="0" animBg="1"/>
      <p:bldP spid="42497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Wireless Networks</a:t>
            </a:r>
          </a:p>
        </p:txBody>
      </p:sp>
      <p:sp>
        <p:nvSpPr>
          <p:cNvPr id="296962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8E55D8-7571-40B8-8AC7-514B3F163F25}" type="slidenum">
              <a:rPr lang="en-US" altLang="zh-CN" smtClean="0"/>
              <a:pPr/>
              <a:t>135</a:t>
            </a:fld>
            <a:endParaRPr lang="en-US" altLang="zh-CN" smtClean="0"/>
          </a:p>
        </p:txBody>
      </p:sp>
      <p:pic>
        <p:nvPicPr>
          <p:cNvPr id="296963" name="内容占位符 11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35038" y="1412875"/>
            <a:ext cx="7489825" cy="4895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Elements of a Wireless Network</a:t>
            </a:r>
          </a:p>
        </p:txBody>
      </p:sp>
      <p:pic>
        <p:nvPicPr>
          <p:cNvPr id="297986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58863" y="1412875"/>
            <a:ext cx="7242175" cy="4895850"/>
          </a:xfrm>
        </p:spPr>
      </p:pic>
      <p:sp>
        <p:nvSpPr>
          <p:cNvPr id="2979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DFE07C-508F-4A6B-8814-7829578BE9C7}" type="slidenum">
              <a:rPr lang="en-US" altLang="zh-CN" smtClean="0"/>
              <a:pPr/>
              <a:t>136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Elements of a Wireless Network</a:t>
            </a:r>
          </a:p>
        </p:txBody>
      </p:sp>
      <p:pic>
        <p:nvPicPr>
          <p:cNvPr id="299010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95350" y="1412875"/>
            <a:ext cx="7569200" cy="4895850"/>
          </a:xfrm>
        </p:spPr>
      </p:pic>
      <p:sp>
        <p:nvSpPr>
          <p:cNvPr id="299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45143E-9D56-474B-BB85-B9641CF4EB75}" type="slidenum">
              <a:rPr lang="en-US" altLang="zh-CN" smtClean="0"/>
              <a:pPr/>
              <a:t>137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Elements of a Wireless Network</a:t>
            </a:r>
          </a:p>
        </p:txBody>
      </p:sp>
      <p:pic>
        <p:nvPicPr>
          <p:cNvPr id="300034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95350" y="1412875"/>
            <a:ext cx="7569200" cy="4895850"/>
          </a:xfrm>
        </p:spPr>
      </p:pic>
      <p:sp>
        <p:nvSpPr>
          <p:cNvPr id="3000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7BC532-6AB6-4C26-8D37-12AE11BBE517}" type="slidenum">
              <a:rPr lang="en-US" altLang="zh-CN" smtClean="0"/>
              <a:pPr/>
              <a:t>138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Various Wireless Link Standards</a:t>
            </a:r>
          </a:p>
        </p:txBody>
      </p:sp>
      <p:pic>
        <p:nvPicPr>
          <p:cNvPr id="301058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701800"/>
            <a:ext cx="8569325" cy="4318000"/>
          </a:xfrm>
        </p:spPr>
      </p:pic>
      <p:sp>
        <p:nvSpPr>
          <p:cNvPr id="3010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4756C1-F88E-4004-926D-A8E51D73089B}" type="slidenum">
              <a:rPr lang="en-US" altLang="zh-CN" smtClean="0"/>
              <a:pPr/>
              <a:t>139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Illustration of Sliding Window</a:t>
            </a:r>
          </a:p>
        </p:txBody>
      </p:sp>
      <p:sp>
        <p:nvSpPr>
          <p:cNvPr id="1146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B3FF87-1229-4185-B8AF-F78E743DBFD8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b="6026"/>
          <a:stretch>
            <a:fillRect/>
          </a:stretch>
        </p:blipFill>
        <p:spPr bwMode="auto">
          <a:xfrm>
            <a:off x="1000125" y="1285875"/>
            <a:ext cx="7239000" cy="5438775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Wireless Link Characteristics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Different from wired link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Decreased signal strength:</a:t>
            </a:r>
          </a:p>
          <a:p>
            <a:pPr lvl="1">
              <a:defRPr/>
            </a:pPr>
            <a:r>
              <a:rPr lang="en-US" dirty="0" smtClean="0"/>
              <a:t>Radio signal attenuates fast as it propagates through air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Multipath propagation:</a:t>
            </a:r>
          </a:p>
          <a:p>
            <a:pPr lvl="1">
              <a:defRPr/>
            </a:pPr>
            <a:r>
              <a:rPr lang="en-US" dirty="0" smtClean="0"/>
              <a:t>Radio signal reflects off ground objects, arriving at destination by different times (self-interfering)</a:t>
            </a:r>
          </a:p>
          <a:p>
            <a:pPr marL="342900" lvl="3" indent="-342900">
              <a:buClr>
                <a:schemeClr val="folHlink"/>
              </a:buClr>
              <a:buSzPct val="60000"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Interference from other sources: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Standard wireless network frequencies (e.g., 2.4 GHz) shared by other devices (e.g. phone, oven)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Robustness and security</a:t>
            </a:r>
            <a:r>
              <a:rPr lang="en-US" dirty="0" smtClean="0"/>
              <a:t>:</a:t>
            </a:r>
          </a:p>
          <a:p>
            <a:pPr lvl="1">
              <a:defRPr/>
            </a:pPr>
            <a:r>
              <a:rPr lang="en-GB" dirty="0" smtClean="0"/>
              <a:t>Interference</a:t>
            </a:r>
            <a:r>
              <a:rPr lang="en-US" altLang="zh-CN" dirty="0" smtClean="0"/>
              <a:t> prone and easily eavesdropped</a:t>
            </a:r>
            <a:endParaRPr lang="en-US" dirty="0"/>
          </a:p>
        </p:txBody>
      </p:sp>
      <p:sp>
        <p:nvSpPr>
          <p:cNvPr id="30208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3CA0FB-E6A4-46B7-8873-89AF613AEF1F}" type="slidenum">
              <a:rPr lang="en-US" altLang="zh-CN" smtClean="0"/>
              <a:pPr/>
              <a:t>140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SNR vs. BER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5329237" cy="48958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SNR</a:t>
            </a:r>
            <a:r>
              <a:rPr lang="en-US" dirty="0" smtClean="0"/>
              <a:t>: signal-to-noise ratio</a:t>
            </a:r>
          </a:p>
          <a:p>
            <a:pPr lvl="1">
              <a:defRPr/>
            </a:pPr>
            <a:r>
              <a:rPr lang="en-US" dirty="0" smtClean="0"/>
              <a:t>larger SNR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easier to extract signal from noise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BER</a:t>
            </a:r>
            <a:r>
              <a:rPr lang="en-US" dirty="0" smtClean="0"/>
              <a:t>: bit error rate</a:t>
            </a:r>
          </a:p>
          <a:p>
            <a:pPr lvl="1">
              <a:defRPr/>
            </a:pPr>
            <a:r>
              <a:rPr lang="en-US" dirty="0" smtClean="0"/>
              <a:t>The lower the better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Transmission rate</a:t>
            </a:r>
          </a:p>
          <a:p>
            <a:pPr lvl="1">
              <a:defRPr/>
            </a:pPr>
            <a:r>
              <a:rPr lang="en-US" dirty="0" smtClean="0"/>
              <a:t>Determined by physical layer (modulation technique)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Given physical layer</a:t>
            </a:r>
          </a:p>
          <a:p>
            <a:pPr lvl="1">
              <a:defRPr/>
            </a:pPr>
            <a:r>
              <a:rPr lang="en-US" dirty="0" smtClean="0"/>
              <a:t>increase power -&gt; increase SNR-&gt;decrease BER</a:t>
            </a:r>
          </a:p>
          <a:p>
            <a:pPr lvl="1">
              <a:defRPr/>
            </a:pPr>
            <a:r>
              <a:rPr lang="en-US" dirty="0" smtClean="0"/>
              <a:t>But power is limited by </a:t>
            </a:r>
            <a:r>
              <a:rPr lang="en-US" altLang="zh-CN" dirty="0" smtClean="0"/>
              <a:t>battery life </a:t>
            </a:r>
            <a:r>
              <a:rPr lang="en-GB" dirty="0" smtClean="0"/>
              <a:t>on mobile stations</a:t>
            </a:r>
            <a:endParaRPr lang="en-US" dirty="0"/>
          </a:p>
        </p:txBody>
      </p:sp>
      <p:sp>
        <p:nvSpPr>
          <p:cNvPr id="3031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137F8C-B290-4160-A92E-3ADC31D9F3D7}" type="slidenum">
              <a:rPr lang="en-US" altLang="zh-CN" smtClean="0"/>
              <a:pPr/>
              <a:t>141</a:t>
            </a:fld>
            <a:endParaRPr lang="en-US" altLang="zh-CN" smtClean="0"/>
          </a:p>
        </p:txBody>
      </p:sp>
      <p:pic>
        <p:nvPicPr>
          <p:cNvPr id="5" name="图片 4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1775" y="1325563"/>
            <a:ext cx="3797300" cy="484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Ad-hoc Networking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1295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sz="2800" dirty="0" smtClean="0">
                <a:solidFill>
                  <a:srgbClr val="FF0000"/>
                </a:solidFill>
              </a:rPr>
              <a:t>Peer</a:t>
            </a:r>
            <a:r>
              <a:rPr lang="en-US" altLang="zh-CN" sz="2800" dirty="0" smtClean="0">
                <a:solidFill>
                  <a:srgbClr val="FF0000"/>
                </a:solidFill>
              </a:rPr>
              <a:t>-to-peer network</a:t>
            </a:r>
            <a:r>
              <a:rPr lang="en-US" altLang="zh-CN" sz="2800" dirty="0" smtClean="0"/>
              <a:t>, </a:t>
            </a:r>
            <a:r>
              <a:rPr lang="en-US" sz="2800" dirty="0" smtClean="0"/>
              <a:t>no base stations</a:t>
            </a:r>
          </a:p>
          <a:p>
            <a:pPr>
              <a:defRPr/>
            </a:pPr>
            <a:r>
              <a:rPr lang="en-US" sz="2800" dirty="0" smtClean="0"/>
              <a:t>Nodes organize themselves into a network: route among themselves</a:t>
            </a:r>
            <a:endParaRPr lang="en-US" sz="2800" dirty="0"/>
          </a:p>
        </p:txBody>
      </p:sp>
      <p:sp>
        <p:nvSpPr>
          <p:cNvPr id="3041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E3C617-AB55-477D-9317-2B76C9B4005B}" type="slidenum">
              <a:rPr lang="en-US" altLang="zh-CN" smtClean="0"/>
              <a:pPr/>
              <a:t>142</a:t>
            </a:fld>
            <a:endParaRPr lang="en-US" altLang="zh-CN" smtClean="0"/>
          </a:p>
        </p:txBody>
      </p:sp>
      <p:pic>
        <p:nvPicPr>
          <p:cNvPr id="5" name="图片 4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24175"/>
            <a:ext cx="3351213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adhocnet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276475"/>
            <a:ext cx="2489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右箭头 6"/>
          <p:cNvSpPr/>
          <p:nvPr/>
        </p:nvSpPr>
        <p:spPr bwMode="auto">
          <a:xfrm rot="20279205">
            <a:off x="2915155" y="3123364"/>
            <a:ext cx="1498992" cy="2880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8" name="图片 7" descr="adhocnet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4508500"/>
            <a:ext cx="3810000" cy="22193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9" name="下箭头 8"/>
          <p:cNvSpPr/>
          <p:nvPr/>
        </p:nvSpPr>
        <p:spPr bwMode="auto">
          <a:xfrm rot="20671478">
            <a:off x="5868144" y="4005064"/>
            <a:ext cx="288032" cy="72008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Standardized Wireless Networks</a:t>
            </a:r>
          </a:p>
        </p:txBody>
      </p:sp>
      <p:sp>
        <p:nvSpPr>
          <p:cNvPr id="30515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IEEE 802.11 WiFi</a:t>
            </a:r>
          </a:p>
          <a:p>
            <a:r>
              <a:rPr lang="en-US" altLang="zh-CN" smtClean="0"/>
              <a:t>IEEE 802.16: WiMAX</a:t>
            </a:r>
          </a:p>
          <a:p>
            <a:r>
              <a:rPr lang="en-US" altLang="zh-CN" smtClean="0"/>
              <a:t>IEEE 802.15: personal area network</a:t>
            </a:r>
          </a:p>
        </p:txBody>
      </p:sp>
      <p:sp>
        <p:nvSpPr>
          <p:cNvPr id="3051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CC0F56A-A098-4BC5-8744-B89F463CDC78}" type="slidenum">
              <a:rPr lang="en-US" altLang="zh-CN" smtClean="0"/>
              <a:pPr/>
              <a:t>143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IEEE 802.11 wireless LANs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4318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A single-cell configuration</a:t>
            </a:r>
            <a:endParaRPr lang="en-US" dirty="0"/>
          </a:p>
        </p:txBody>
      </p:sp>
      <p:sp>
        <p:nvSpPr>
          <p:cNvPr id="3061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0AFBAB-1E6D-4752-BAFE-F775CE03C3DC}" type="slidenum">
              <a:rPr lang="en-US" altLang="zh-CN" smtClean="0"/>
              <a:pPr/>
              <a:t>144</a:t>
            </a:fld>
            <a:endParaRPr lang="en-US" altLang="zh-CN" smtClean="0"/>
          </a:p>
        </p:txBody>
      </p:sp>
      <p:pic>
        <p:nvPicPr>
          <p:cNvPr id="306180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47"/>
          <a:stretch>
            <a:fillRect/>
          </a:stretch>
        </p:blipFill>
        <p:spPr bwMode="auto">
          <a:xfrm>
            <a:off x="1403350" y="1844675"/>
            <a:ext cx="6070600" cy="46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A Multi-Cell Configuration</a:t>
            </a:r>
            <a:endParaRPr lang="en-US" altLang="zh-CN" smtClean="0"/>
          </a:p>
        </p:txBody>
      </p:sp>
      <p:sp>
        <p:nvSpPr>
          <p:cNvPr id="3072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928171-4A0D-48DA-A8E6-ED8D40C539AB}" type="slidenum">
              <a:rPr lang="en-US" altLang="zh-CN" smtClean="0"/>
              <a:pPr/>
              <a:t>145</a:t>
            </a:fld>
            <a:endParaRPr lang="en-US" altLang="zh-CN" smtClean="0"/>
          </a:p>
        </p:txBody>
      </p:sp>
      <p:pic>
        <p:nvPicPr>
          <p:cNvPr id="3072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854"/>
          <a:stretch>
            <a:fillRect/>
          </a:stretch>
        </p:blipFill>
        <p:spPr>
          <a:xfrm>
            <a:off x="1287463" y="1412875"/>
            <a:ext cx="6784975" cy="4895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IEEE 802.11 </a:t>
            </a:r>
            <a:r>
              <a:rPr lang="en-GB" altLang="zh-CN" smtClean="0"/>
              <a:t>Architecture</a:t>
            </a:r>
            <a:endParaRPr lang="en-US" altLang="zh-CN" smtClean="0"/>
          </a:p>
        </p:txBody>
      </p:sp>
      <p:pic>
        <p:nvPicPr>
          <p:cNvPr id="3082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799013" y="1773238"/>
            <a:ext cx="4344987" cy="3168650"/>
          </a:xfr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250825" y="1412875"/>
            <a:ext cx="4537075" cy="489585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Basic Service Set </a:t>
            </a:r>
            <a:r>
              <a:rPr lang="en-US" altLang="zh-CN" dirty="0" smtClean="0"/>
              <a:t>(BSS)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A single cell coordinated by one access point (base station)</a:t>
            </a:r>
            <a:endParaRPr lang="en-US" altLang="zh-CN" dirty="0" smtClean="0">
              <a:latin typeface="Comic Sans MS" pitchFamily="66" charset="0"/>
            </a:endParaRP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Extended Service Set </a:t>
            </a:r>
            <a:r>
              <a:rPr lang="en-US" altLang="zh-CN" dirty="0" smtClean="0"/>
              <a:t>(ESS)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Multiple BSSs interconnected by </a:t>
            </a:r>
            <a:r>
              <a:rPr lang="en-US" altLang="zh-CN" dirty="0" smtClean="0">
                <a:solidFill>
                  <a:schemeClr val="hlink"/>
                </a:solidFill>
              </a:rPr>
              <a:t>Distribution System</a:t>
            </a:r>
            <a:r>
              <a:rPr lang="en-US" altLang="zh-CN" dirty="0" smtClean="0"/>
              <a:t> (DS)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>
                <a:solidFill>
                  <a:schemeClr val="folHlink"/>
                </a:solidFill>
              </a:rPr>
              <a:t>DS</a:t>
            </a:r>
            <a:r>
              <a:rPr lang="en-US" altLang="zh-CN" dirty="0" smtClean="0"/>
              <a:t> can be a switch, wired network, or wireless network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altLang="zh-CN" dirty="0" smtClean="0"/>
              <a:t>An ESS a</a:t>
            </a:r>
            <a:r>
              <a:rPr lang="en-GB" dirty="0" smtClean="0"/>
              <a:t>ppears</a:t>
            </a:r>
            <a:r>
              <a:rPr lang="en-US" altLang="zh-CN" dirty="0" smtClean="0"/>
              <a:t> as a </a:t>
            </a:r>
            <a:r>
              <a:rPr lang="en-US" altLang="zh-CN" dirty="0" smtClean="0">
                <a:solidFill>
                  <a:schemeClr val="hlink"/>
                </a:solidFill>
              </a:rPr>
              <a:t>single logical LAN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Portals (routers) provide access to Internet</a:t>
            </a:r>
            <a:endParaRPr lang="en-US" dirty="0"/>
          </a:p>
        </p:txBody>
      </p:sp>
      <p:sp>
        <p:nvSpPr>
          <p:cNvPr id="30822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B79D3A-6A1E-48FD-95DB-8576989941FE}" type="slidenum">
              <a:rPr lang="en-US" altLang="zh-CN" smtClean="0"/>
              <a:pPr/>
              <a:t>146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Possible Communications</a:t>
            </a:r>
          </a:p>
        </p:txBody>
      </p:sp>
      <p:sp>
        <p:nvSpPr>
          <p:cNvPr id="24884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431470-1146-40D5-8D13-5A91540ECA5D}" type="slidenum">
              <a:rPr lang="en-US" altLang="zh-CN" smtClean="0"/>
              <a:pPr/>
              <a:t>147</a:t>
            </a:fld>
            <a:endParaRPr lang="en-US" altLang="zh-CN" smtClean="0"/>
          </a:p>
        </p:txBody>
      </p:sp>
      <p:graphicFrame>
        <p:nvGraphicFramePr>
          <p:cNvPr id="248834" name="Object 269"/>
          <p:cNvGraphicFramePr>
            <a:graphicFrameLocks noChangeAspect="1"/>
          </p:cNvGraphicFramePr>
          <p:nvPr/>
        </p:nvGraphicFramePr>
        <p:xfrm>
          <a:off x="5400675" y="1016000"/>
          <a:ext cx="3060700" cy="1355725"/>
        </p:xfrm>
        <a:graphic>
          <a:graphicData uri="http://schemas.openxmlformats.org/presentationml/2006/ole">
            <p:oleObj spid="_x0000_s248834" name="Visio" r:id="rId3" imgW="3781723" imgH="1674793" progId="">
              <p:embed/>
            </p:oleObj>
          </a:graphicData>
        </a:graphic>
      </p:graphicFrame>
      <p:sp>
        <p:nvSpPr>
          <p:cNvPr id="248850" name="Freeform 120"/>
          <p:cNvSpPr>
            <a:spLocks/>
          </p:cNvSpPr>
          <p:nvPr/>
        </p:nvSpPr>
        <p:spPr bwMode="auto">
          <a:xfrm>
            <a:off x="4895850" y="3897313"/>
            <a:ext cx="3960813" cy="2700337"/>
          </a:xfrm>
          <a:custGeom>
            <a:avLst/>
            <a:gdLst>
              <a:gd name="T0" fmla="*/ 2147483647 w 3324"/>
              <a:gd name="T1" fmla="*/ 2147483647 h 1971"/>
              <a:gd name="T2" fmla="*/ 2147483647 w 3324"/>
              <a:gd name="T3" fmla="*/ 2147483647 h 1971"/>
              <a:gd name="T4" fmla="*/ 2147483647 w 3324"/>
              <a:gd name="T5" fmla="*/ 2147483647 h 1971"/>
              <a:gd name="T6" fmla="*/ 2147483647 w 3324"/>
              <a:gd name="T7" fmla="*/ 2147483647 h 1971"/>
              <a:gd name="T8" fmla="*/ 2147483647 w 3324"/>
              <a:gd name="T9" fmla="*/ 2147483647 h 1971"/>
              <a:gd name="T10" fmla="*/ 2147483647 w 3324"/>
              <a:gd name="T11" fmla="*/ 2147483647 h 1971"/>
              <a:gd name="T12" fmla="*/ 2147483647 w 3324"/>
              <a:gd name="T13" fmla="*/ 2147483647 h 1971"/>
              <a:gd name="T14" fmla="*/ 2147483647 w 3324"/>
              <a:gd name="T15" fmla="*/ 2147483647 h 1971"/>
              <a:gd name="T16" fmla="*/ 2147483647 w 3324"/>
              <a:gd name="T17" fmla="*/ 2147483647 h 1971"/>
              <a:gd name="T18" fmla="*/ 2147483647 w 3324"/>
              <a:gd name="T19" fmla="*/ 2147483647 h 1971"/>
              <a:gd name="T20" fmla="*/ 2147483647 w 3324"/>
              <a:gd name="T21" fmla="*/ 2147483647 h 1971"/>
              <a:gd name="T22" fmla="*/ 2147483647 w 3324"/>
              <a:gd name="T23" fmla="*/ 2147483647 h 1971"/>
              <a:gd name="T24" fmla="*/ 2147483647 w 3324"/>
              <a:gd name="T25" fmla="*/ 2147483647 h 19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24"/>
              <a:gd name="T40" fmla="*/ 0 h 1971"/>
              <a:gd name="T41" fmla="*/ 3324 w 3324"/>
              <a:gd name="T42" fmla="*/ 1971 h 19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24" h="1971">
                <a:moveTo>
                  <a:pt x="596" y="15"/>
                </a:moveTo>
                <a:cubicBezTo>
                  <a:pt x="335" y="29"/>
                  <a:pt x="248" y="155"/>
                  <a:pt x="149" y="330"/>
                </a:cubicBezTo>
                <a:cubicBezTo>
                  <a:pt x="50" y="505"/>
                  <a:pt x="0" y="853"/>
                  <a:pt x="3" y="1066"/>
                </a:cubicBezTo>
                <a:cubicBezTo>
                  <a:pt x="6" y="1279"/>
                  <a:pt x="67" y="1478"/>
                  <a:pt x="168" y="1606"/>
                </a:cubicBezTo>
                <a:cubicBezTo>
                  <a:pt x="269" y="1734"/>
                  <a:pt x="457" y="1811"/>
                  <a:pt x="609" y="1831"/>
                </a:cubicBezTo>
                <a:cubicBezTo>
                  <a:pt x="761" y="1851"/>
                  <a:pt x="927" y="1719"/>
                  <a:pt x="1083" y="1726"/>
                </a:cubicBezTo>
                <a:cubicBezTo>
                  <a:pt x="1239" y="1733"/>
                  <a:pt x="1333" y="1844"/>
                  <a:pt x="1548" y="1876"/>
                </a:cubicBezTo>
                <a:cubicBezTo>
                  <a:pt x="1763" y="1908"/>
                  <a:pt x="2091" y="1971"/>
                  <a:pt x="2373" y="1921"/>
                </a:cubicBezTo>
                <a:cubicBezTo>
                  <a:pt x="2655" y="1871"/>
                  <a:pt x="3162" y="1740"/>
                  <a:pt x="3243" y="1576"/>
                </a:cubicBezTo>
                <a:cubicBezTo>
                  <a:pt x="3324" y="1412"/>
                  <a:pt x="2947" y="1124"/>
                  <a:pt x="2859" y="935"/>
                </a:cubicBezTo>
                <a:cubicBezTo>
                  <a:pt x="2771" y="746"/>
                  <a:pt x="2905" y="559"/>
                  <a:pt x="2714" y="444"/>
                </a:cubicBezTo>
                <a:cubicBezTo>
                  <a:pt x="2523" y="328"/>
                  <a:pt x="2063" y="315"/>
                  <a:pt x="1714" y="242"/>
                </a:cubicBezTo>
                <a:cubicBezTo>
                  <a:pt x="1366" y="168"/>
                  <a:pt x="857" y="0"/>
                  <a:pt x="596" y="1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8851" name="Group 266"/>
          <p:cNvGrpSpPr>
            <a:grpSpLocks/>
          </p:cNvGrpSpPr>
          <p:nvPr/>
        </p:nvGrpSpPr>
        <p:grpSpPr bwMode="auto">
          <a:xfrm>
            <a:off x="5961063" y="4002088"/>
            <a:ext cx="1023937" cy="903287"/>
            <a:chOff x="3755" y="2521"/>
            <a:chExt cx="645" cy="569"/>
          </a:xfrm>
        </p:grpSpPr>
        <p:grpSp>
          <p:nvGrpSpPr>
            <p:cNvPr id="248954" name="Group 261"/>
            <p:cNvGrpSpPr>
              <a:grpSpLocks/>
            </p:cNvGrpSpPr>
            <p:nvPr/>
          </p:nvGrpSpPr>
          <p:grpSpPr bwMode="auto">
            <a:xfrm>
              <a:off x="3755" y="2521"/>
              <a:ext cx="635" cy="395"/>
              <a:chOff x="2225" y="2240"/>
              <a:chExt cx="995" cy="683"/>
            </a:xfrm>
          </p:grpSpPr>
          <p:sp>
            <p:nvSpPr>
              <p:cNvPr id="248955" name="Oval 262"/>
              <p:cNvSpPr>
                <a:spLocks noChangeArrowheads="1"/>
              </p:cNvSpPr>
              <p:nvPr/>
            </p:nvSpPr>
            <p:spPr bwMode="auto">
              <a:xfrm>
                <a:off x="2225" y="2240"/>
                <a:ext cx="995" cy="668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graphicFrame>
            <p:nvGraphicFramePr>
              <p:cNvPr id="248835" name="Object 263"/>
              <p:cNvGraphicFramePr>
                <a:graphicFrameLocks noChangeAspect="1"/>
              </p:cNvGraphicFramePr>
              <p:nvPr/>
            </p:nvGraphicFramePr>
            <p:xfrm>
              <a:off x="2676" y="2568"/>
              <a:ext cx="148" cy="355"/>
            </p:xfrm>
            <a:graphic>
              <a:graphicData uri="http://schemas.openxmlformats.org/presentationml/2006/ole">
                <p:oleObj spid="_x0000_s248835" name="Visio" r:id="rId4" imgW="430887" imgH="1032629" progId="">
                  <p:embed/>
                </p:oleObj>
              </a:graphicData>
            </a:graphic>
          </p:graphicFrame>
        </p:grpSp>
        <p:graphicFrame>
          <p:nvGraphicFramePr>
            <p:cNvPr id="248836" name="Object 260"/>
            <p:cNvGraphicFramePr>
              <a:graphicFrameLocks noChangeAspect="1"/>
            </p:cNvGraphicFramePr>
            <p:nvPr/>
          </p:nvGraphicFramePr>
          <p:xfrm>
            <a:off x="3960" y="2679"/>
            <a:ext cx="440" cy="411"/>
          </p:xfrm>
          <a:graphic>
            <a:graphicData uri="http://schemas.openxmlformats.org/presentationml/2006/ole">
              <p:oleObj spid="_x0000_s248836" name="Visio" r:id="rId5" imgW="822186" imgH="767596" progId="">
                <p:embed/>
              </p:oleObj>
            </a:graphicData>
          </a:graphic>
        </p:graphicFrame>
      </p:grpSp>
      <p:sp>
        <p:nvSpPr>
          <p:cNvPr id="248852" name="Freeform 121"/>
          <p:cNvSpPr>
            <a:spLocks/>
          </p:cNvSpPr>
          <p:nvPr/>
        </p:nvSpPr>
        <p:spPr bwMode="auto">
          <a:xfrm>
            <a:off x="215900" y="3033713"/>
            <a:ext cx="4032250" cy="3598862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8853" name="Group 264"/>
          <p:cNvGrpSpPr>
            <a:grpSpLocks/>
          </p:cNvGrpSpPr>
          <p:nvPr/>
        </p:nvGrpSpPr>
        <p:grpSpPr bwMode="auto">
          <a:xfrm>
            <a:off x="2087563" y="3681413"/>
            <a:ext cx="1008062" cy="863600"/>
            <a:chOff x="1315" y="2319"/>
            <a:chExt cx="635" cy="544"/>
          </a:xfrm>
        </p:grpSpPr>
        <p:grpSp>
          <p:nvGrpSpPr>
            <p:cNvPr id="248952" name="Group 250"/>
            <p:cNvGrpSpPr>
              <a:grpSpLocks/>
            </p:cNvGrpSpPr>
            <p:nvPr/>
          </p:nvGrpSpPr>
          <p:grpSpPr bwMode="auto">
            <a:xfrm>
              <a:off x="1315" y="2319"/>
              <a:ext cx="635" cy="395"/>
              <a:chOff x="2225" y="2240"/>
              <a:chExt cx="995" cy="683"/>
            </a:xfrm>
          </p:grpSpPr>
          <p:sp>
            <p:nvSpPr>
              <p:cNvPr id="248953" name="Oval 251"/>
              <p:cNvSpPr>
                <a:spLocks noChangeArrowheads="1"/>
              </p:cNvSpPr>
              <p:nvPr/>
            </p:nvSpPr>
            <p:spPr bwMode="auto">
              <a:xfrm>
                <a:off x="2225" y="2240"/>
                <a:ext cx="995" cy="668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graphicFrame>
            <p:nvGraphicFramePr>
              <p:cNvPr id="248837" name="Object 252"/>
              <p:cNvGraphicFramePr>
                <a:graphicFrameLocks noChangeAspect="1"/>
              </p:cNvGraphicFramePr>
              <p:nvPr/>
            </p:nvGraphicFramePr>
            <p:xfrm>
              <a:off x="2676" y="2568"/>
              <a:ext cx="148" cy="355"/>
            </p:xfrm>
            <a:graphic>
              <a:graphicData uri="http://schemas.openxmlformats.org/presentationml/2006/ole">
                <p:oleObj spid="_x0000_s248837" name="Visio" r:id="rId6" imgW="430887" imgH="1032629" progId="">
                  <p:embed/>
                </p:oleObj>
              </a:graphicData>
            </a:graphic>
          </p:graphicFrame>
        </p:grpSp>
        <p:graphicFrame>
          <p:nvGraphicFramePr>
            <p:cNvPr id="248838" name="Object 258"/>
            <p:cNvGraphicFramePr>
              <a:graphicFrameLocks noChangeAspect="1"/>
            </p:cNvGraphicFramePr>
            <p:nvPr/>
          </p:nvGraphicFramePr>
          <p:xfrm>
            <a:off x="1547" y="2529"/>
            <a:ext cx="397" cy="334"/>
          </p:xfrm>
          <a:graphic>
            <a:graphicData uri="http://schemas.openxmlformats.org/presentationml/2006/ole">
              <p:oleObj spid="_x0000_s248838" name="Visio" r:id="rId7" imgW="988040" imgH="916781" progId="">
                <p:embed/>
              </p:oleObj>
            </a:graphicData>
          </a:graphic>
        </p:graphicFrame>
      </p:grpSp>
      <p:grpSp>
        <p:nvGrpSpPr>
          <p:cNvPr id="248854" name="Group 229"/>
          <p:cNvGrpSpPr>
            <a:grpSpLocks/>
          </p:cNvGrpSpPr>
          <p:nvPr/>
        </p:nvGrpSpPr>
        <p:grpSpPr bwMode="auto">
          <a:xfrm>
            <a:off x="7343775" y="4329113"/>
            <a:ext cx="914400" cy="590550"/>
            <a:chOff x="958" y="1778"/>
            <a:chExt cx="576" cy="372"/>
          </a:xfrm>
        </p:grpSpPr>
        <p:sp>
          <p:nvSpPr>
            <p:cNvPr id="248939" name="Oval 230"/>
            <p:cNvSpPr>
              <a:spLocks noChangeArrowheads="1"/>
            </p:cNvSpPr>
            <p:nvPr/>
          </p:nvSpPr>
          <p:spPr bwMode="auto">
            <a:xfrm>
              <a:off x="958" y="1778"/>
              <a:ext cx="576" cy="37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grpSp>
          <p:nvGrpSpPr>
            <p:cNvPr id="248940" name="Group 231"/>
            <p:cNvGrpSpPr>
              <a:grpSpLocks/>
            </p:cNvGrpSpPr>
            <p:nvPr/>
          </p:nvGrpSpPr>
          <p:grpSpPr bwMode="auto">
            <a:xfrm>
              <a:off x="1156" y="1956"/>
              <a:ext cx="176" cy="110"/>
              <a:chOff x="2404" y="2387"/>
              <a:chExt cx="176" cy="110"/>
            </a:xfrm>
          </p:grpSpPr>
          <p:sp>
            <p:nvSpPr>
              <p:cNvPr id="248941" name="Freeform 232"/>
              <p:cNvSpPr>
                <a:spLocks/>
              </p:cNvSpPr>
              <p:nvPr/>
            </p:nvSpPr>
            <p:spPr bwMode="auto">
              <a:xfrm>
                <a:off x="2445" y="2399"/>
                <a:ext cx="33" cy="39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2" name="Freeform 233"/>
              <p:cNvSpPr>
                <a:spLocks/>
              </p:cNvSpPr>
              <p:nvPr/>
            </p:nvSpPr>
            <p:spPr bwMode="auto">
              <a:xfrm>
                <a:off x="2502" y="2399"/>
                <a:ext cx="21" cy="30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3" name="Freeform 234"/>
              <p:cNvSpPr>
                <a:spLocks/>
              </p:cNvSpPr>
              <p:nvPr/>
            </p:nvSpPr>
            <p:spPr bwMode="auto">
              <a:xfrm>
                <a:off x="2424" y="2392"/>
                <a:ext cx="54" cy="63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4" name="Freeform 235"/>
              <p:cNvSpPr>
                <a:spLocks/>
              </p:cNvSpPr>
              <p:nvPr/>
            </p:nvSpPr>
            <p:spPr bwMode="auto">
              <a:xfrm>
                <a:off x="2500" y="2390"/>
                <a:ext cx="47" cy="42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 w="63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5" name="Freeform 236"/>
              <p:cNvSpPr>
                <a:spLocks/>
              </p:cNvSpPr>
              <p:nvPr/>
            </p:nvSpPr>
            <p:spPr bwMode="auto">
              <a:xfrm>
                <a:off x="2404" y="2409"/>
                <a:ext cx="19" cy="40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6" name="Freeform 237"/>
              <p:cNvSpPr>
                <a:spLocks/>
              </p:cNvSpPr>
              <p:nvPr/>
            </p:nvSpPr>
            <p:spPr bwMode="auto">
              <a:xfrm>
                <a:off x="2539" y="2387"/>
                <a:ext cx="41" cy="52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7" name="Freeform 238"/>
              <p:cNvSpPr>
                <a:spLocks/>
              </p:cNvSpPr>
              <p:nvPr/>
            </p:nvSpPr>
            <p:spPr bwMode="auto">
              <a:xfrm>
                <a:off x="2528" y="2492"/>
                <a:ext cx="1" cy="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8" name="Freeform 239"/>
              <p:cNvSpPr>
                <a:spLocks/>
              </p:cNvSpPr>
              <p:nvPr/>
            </p:nvSpPr>
            <p:spPr bwMode="auto">
              <a:xfrm>
                <a:off x="2534" y="2490"/>
                <a:ext cx="2" cy="1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49" name="Freeform 240"/>
              <p:cNvSpPr>
                <a:spLocks/>
              </p:cNvSpPr>
              <p:nvPr/>
            </p:nvSpPr>
            <p:spPr bwMode="auto">
              <a:xfrm>
                <a:off x="2541" y="2488"/>
                <a:ext cx="1" cy="1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50" name="Freeform 241"/>
              <p:cNvSpPr>
                <a:spLocks/>
              </p:cNvSpPr>
              <p:nvPr/>
            </p:nvSpPr>
            <p:spPr bwMode="auto">
              <a:xfrm>
                <a:off x="2543" y="2492"/>
                <a:ext cx="2" cy="2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51" name="Freeform 242"/>
              <p:cNvSpPr>
                <a:spLocks/>
              </p:cNvSpPr>
              <p:nvPr/>
            </p:nvSpPr>
            <p:spPr bwMode="auto">
              <a:xfrm>
                <a:off x="2536" y="2495"/>
                <a:ext cx="1" cy="2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8855" name="Group 215"/>
          <p:cNvGrpSpPr>
            <a:grpSpLocks/>
          </p:cNvGrpSpPr>
          <p:nvPr/>
        </p:nvGrpSpPr>
        <p:grpSpPr bwMode="auto">
          <a:xfrm>
            <a:off x="5832475" y="4724400"/>
            <a:ext cx="914400" cy="590550"/>
            <a:chOff x="958" y="1778"/>
            <a:chExt cx="576" cy="372"/>
          </a:xfrm>
        </p:grpSpPr>
        <p:sp>
          <p:nvSpPr>
            <p:cNvPr id="248926" name="Oval 216"/>
            <p:cNvSpPr>
              <a:spLocks noChangeArrowheads="1"/>
            </p:cNvSpPr>
            <p:nvPr/>
          </p:nvSpPr>
          <p:spPr bwMode="auto">
            <a:xfrm>
              <a:off x="958" y="1778"/>
              <a:ext cx="576" cy="37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grpSp>
          <p:nvGrpSpPr>
            <p:cNvPr id="248927" name="Group 217"/>
            <p:cNvGrpSpPr>
              <a:grpSpLocks/>
            </p:cNvGrpSpPr>
            <p:nvPr/>
          </p:nvGrpSpPr>
          <p:grpSpPr bwMode="auto">
            <a:xfrm>
              <a:off x="1156" y="1956"/>
              <a:ext cx="176" cy="110"/>
              <a:chOff x="2404" y="2387"/>
              <a:chExt cx="176" cy="110"/>
            </a:xfrm>
          </p:grpSpPr>
          <p:sp>
            <p:nvSpPr>
              <p:cNvPr id="248928" name="Freeform 218"/>
              <p:cNvSpPr>
                <a:spLocks/>
              </p:cNvSpPr>
              <p:nvPr/>
            </p:nvSpPr>
            <p:spPr bwMode="auto">
              <a:xfrm>
                <a:off x="2445" y="2399"/>
                <a:ext cx="33" cy="39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9" name="Freeform 219"/>
              <p:cNvSpPr>
                <a:spLocks/>
              </p:cNvSpPr>
              <p:nvPr/>
            </p:nvSpPr>
            <p:spPr bwMode="auto">
              <a:xfrm>
                <a:off x="2502" y="2399"/>
                <a:ext cx="21" cy="30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0" name="Freeform 220"/>
              <p:cNvSpPr>
                <a:spLocks/>
              </p:cNvSpPr>
              <p:nvPr/>
            </p:nvSpPr>
            <p:spPr bwMode="auto">
              <a:xfrm>
                <a:off x="2424" y="2392"/>
                <a:ext cx="54" cy="63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1" name="Freeform 221"/>
              <p:cNvSpPr>
                <a:spLocks/>
              </p:cNvSpPr>
              <p:nvPr/>
            </p:nvSpPr>
            <p:spPr bwMode="auto">
              <a:xfrm>
                <a:off x="2500" y="2390"/>
                <a:ext cx="47" cy="42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 w="63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2" name="Freeform 222"/>
              <p:cNvSpPr>
                <a:spLocks/>
              </p:cNvSpPr>
              <p:nvPr/>
            </p:nvSpPr>
            <p:spPr bwMode="auto">
              <a:xfrm>
                <a:off x="2404" y="2409"/>
                <a:ext cx="19" cy="40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3" name="Freeform 223"/>
              <p:cNvSpPr>
                <a:spLocks/>
              </p:cNvSpPr>
              <p:nvPr/>
            </p:nvSpPr>
            <p:spPr bwMode="auto">
              <a:xfrm>
                <a:off x="2539" y="2387"/>
                <a:ext cx="41" cy="52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4" name="Freeform 224"/>
              <p:cNvSpPr>
                <a:spLocks/>
              </p:cNvSpPr>
              <p:nvPr/>
            </p:nvSpPr>
            <p:spPr bwMode="auto">
              <a:xfrm>
                <a:off x="2528" y="2492"/>
                <a:ext cx="1" cy="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5" name="Freeform 225"/>
              <p:cNvSpPr>
                <a:spLocks/>
              </p:cNvSpPr>
              <p:nvPr/>
            </p:nvSpPr>
            <p:spPr bwMode="auto">
              <a:xfrm>
                <a:off x="2534" y="2490"/>
                <a:ext cx="2" cy="1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6" name="Freeform 226"/>
              <p:cNvSpPr>
                <a:spLocks/>
              </p:cNvSpPr>
              <p:nvPr/>
            </p:nvSpPr>
            <p:spPr bwMode="auto">
              <a:xfrm>
                <a:off x="2541" y="2488"/>
                <a:ext cx="1" cy="1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7" name="Freeform 227"/>
              <p:cNvSpPr>
                <a:spLocks/>
              </p:cNvSpPr>
              <p:nvPr/>
            </p:nvSpPr>
            <p:spPr bwMode="auto">
              <a:xfrm>
                <a:off x="2543" y="2492"/>
                <a:ext cx="2" cy="2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38" name="Freeform 228"/>
              <p:cNvSpPr>
                <a:spLocks/>
              </p:cNvSpPr>
              <p:nvPr/>
            </p:nvSpPr>
            <p:spPr bwMode="auto">
              <a:xfrm>
                <a:off x="2536" y="2495"/>
                <a:ext cx="1" cy="2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8856" name="Group 201"/>
          <p:cNvGrpSpPr>
            <a:grpSpLocks/>
          </p:cNvGrpSpPr>
          <p:nvPr/>
        </p:nvGrpSpPr>
        <p:grpSpPr bwMode="auto">
          <a:xfrm>
            <a:off x="1476375" y="4365625"/>
            <a:ext cx="914400" cy="590550"/>
            <a:chOff x="958" y="1778"/>
            <a:chExt cx="576" cy="372"/>
          </a:xfrm>
        </p:grpSpPr>
        <p:sp>
          <p:nvSpPr>
            <p:cNvPr id="248913" name="Oval 202"/>
            <p:cNvSpPr>
              <a:spLocks noChangeArrowheads="1"/>
            </p:cNvSpPr>
            <p:nvPr/>
          </p:nvSpPr>
          <p:spPr bwMode="auto">
            <a:xfrm>
              <a:off x="958" y="1778"/>
              <a:ext cx="576" cy="37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grpSp>
          <p:nvGrpSpPr>
            <p:cNvPr id="248914" name="Group 203"/>
            <p:cNvGrpSpPr>
              <a:grpSpLocks/>
            </p:cNvGrpSpPr>
            <p:nvPr/>
          </p:nvGrpSpPr>
          <p:grpSpPr bwMode="auto">
            <a:xfrm>
              <a:off x="1156" y="1956"/>
              <a:ext cx="176" cy="110"/>
              <a:chOff x="2404" y="2387"/>
              <a:chExt cx="176" cy="110"/>
            </a:xfrm>
          </p:grpSpPr>
          <p:sp>
            <p:nvSpPr>
              <p:cNvPr id="248915" name="Freeform 204"/>
              <p:cNvSpPr>
                <a:spLocks/>
              </p:cNvSpPr>
              <p:nvPr/>
            </p:nvSpPr>
            <p:spPr bwMode="auto">
              <a:xfrm>
                <a:off x="2445" y="2399"/>
                <a:ext cx="33" cy="39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6" name="Freeform 205"/>
              <p:cNvSpPr>
                <a:spLocks/>
              </p:cNvSpPr>
              <p:nvPr/>
            </p:nvSpPr>
            <p:spPr bwMode="auto">
              <a:xfrm>
                <a:off x="2502" y="2399"/>
                <a:ext cx="21" cy="30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7" name="Freeform 206"/>
              <p:cNvSpPr>
                <a:spLocks/>
              </p:cNvSpPr>
              <p:nvPr/>
            </p:nvSpPr>
            <p:spPr bwMode="auto">
              <a:xfrm>
                <a:off x="2424" y="2392"/>
                <a:ext cx="54" cy="63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8" name="Freeform 207"/>
              <p:cNvSpPr>
                <a:spLocks/>
              </p:cNvSpPr>
              <p:nvPr/>
            </p:nvSpPr>
            <p:spPr bwMode="auto">
              <a:xfrm>
                <a:off x="2500" y="2390"/>
                <a:ext cx="47" cy="42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 w="63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9" name="Freeform 208"/>
              <p:cNvSpPr>
                <a:spLocks/>
              </p:cNvSpPr>
              <p:nvPr/>
            </p:nvSpPr>
            <p:spPr bwMode="auto">
              <a:xfrm>
                <a:off x="2404" y="2409"/>
                <a:ext cx="19" cy="40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0" name="Freeform 209"/>
              <p:cNvSpPr>
                <a:spLocks/>
              </p:cNvSpPr>
              <p:nvPr/>
            </p:nvSpPr>
            <p:spPr bwMode="auto">
              <a:xfrm>
                <a:off x="2539" y="2387"/>
                <a:ext cx="41" cy="52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1" name="Freeform 210"/>
              <p:cNvSpPr>
                <a:spLocks/>
              </p:cNvSpPr>
              <p:nvPr/>
            </p:nvSpPr>
            <p:spPr bwMode="auto">
              <a:xfrm>
                <a:off x="2528" y="2492"/>
                <a:ext cx="1" cy="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2" name="Freeform 211"/>
              <p:cNvSpPr>
                <a:spLocks/>
              </p:cNvSpPr>
              <p:nvPr/>
            </p:nvSpPr>
            <p:spPr bwMode="auto">
              <a:xfrm>
                <a:off x="2534" y="2490"/>
                <a:ext cx="2" cy="1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3" name="Freeform 212"/>
              <p:cNvSpPr>
                <a:spLocks/>
              </p:cNvSpPr>
              <p:nvPr/>
            </p:nvSpPr>
            <p:spPr bwMode="auto">
              <a:xfrm>
                <a:off x="2541" y="2488"/>
                <a:ext cx="1" cy="1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4" name="Freeform 213"/>
              <p:cNvSpPr>
                <a:spLocks/>
              </p:cNvSpPr>
              <p:nvPr/>
            </p:nvSpPr>
            <p:spPr bwMode="auto">
              <a:xfrm>
                <a:off x="2543" y="2492"/>
                <a:ext cx="2" cy="2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25" name="Freeform 214"/>
              <p:cNvSpPr>
                <a:spLocks/>
              </p:cNvSpPr>
              <p:nvPr/>
            </p:nvSpPr>
            <p:spPr bwMode="auto">
              <a:xfrm>
                <a:off x="2536" y="2495"/>
                <a:ext cx="1" cy="2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8857" name="Group 200"/>
          <p:cNvGrpSpPr>
            <a:grpSpLocks/>
          </p:cNvGrpSpPr>
          <p:nvPr/>
        </p:nvGrpSpPr>
        <p:grpSpPr bwMode="auto">
          <a:xfrm>
            <a:off x="3059113" y="4400550"/>
            <a:ext cx="914400" cy="590550"/>
            <a:chOff x="958" y="1778"/>
            <a:chExt cx="576" cy="372"/>
          </a:xfrm>
        </p:grpSpPr>
        <p:sp>
          <p:nvSpPr>
            <p:cNvPr id="248900" name="Oval 128"/>
            <p:cNvSpPr>
              <a:spLocks noChangeArrowheads="1"/>
            </p:cNvSpPr>
            <p:nvPr/>
          </p:nvSpPr>
          <p:spPr bwMode="auto">
            <a:xfrm>
              <a:off x="958" y="1778"/>
              <a:ext cx="576" cy="37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altLang="zh-CN">
                <a:latin typeface="Tahoma" pitchFamily="34" charset="0"/>
              </a:endParaRPr>
            </a:p>
          </p:txBody>
        </p:sp>
        <p:grpSp>
          <p:nvGrpSpPr>
            <p:cNvPr id="248901" name="Group 199"/>
            <p:cNvGrpSpPr>
              <a:grpSpLocks/>
            </p:cNvGrpSpPr>
            <p:nvPr/>
          </p:nvGrpSpPr>
          <p:grpSpPr bwMode="auto">
            <a:xfrm>
              <a:off x="1156" y="1956"/>
              <a:ext cx="176" cy="110"/>
              <a:chOff x="2404" y="2387"/>
              <a:chExt cx="176" cy="110"/>
            </a:xfrm>
          </p:grpSpPr>
          <p:sp>
            <p:nvSpPr>
              <p:cNvPr id="248902" name="Freeform 145"/>
              <p:cNvSpPr>
                <a:spLocks/>
              </p:cNvSpPr>
              <p:nvPr/>
            </p:nvSpPr>
            <p:spPr bwMode="auto">
              <a:xfrm>
                <a:off x="2445" y="2399"/>
                <a:ext cx="33" cy="39"/>
              </a:xfrm>
              <a:custGeom>
                <a:avLst/>
                <a:gdLst>
                  <a:gd name="T0" fmla="*/ 0 w 250"/>
                  <a:gd name="T1" fmla="*/ 0 h 290"/>
                  <a:gd name="T2" fmla="*/ 0 w 250"/>
                  <a:gd name="T3" fmla="*/ 0 h 290"/>
                  <a:gd name="T4" fmla="*/ 0 w 250"/>
                  <a:gd name="T5" fmla="*/ 0 h 290"/>
                  <a:gd name="T6" fmla="*/ 0 w 250"/>
                  <a:gd name="T7" fmla="*/ 0 h 290"/>
                  <a:gd name="T8" fmla="*/ 0 w 250"/>
                  <a:gd name="T9" fmla="*/ 0 h 290"/>
                  <a:gd name="T10" fmla="*/ 0 w 250"/>
                  <a:gd name="T11" fmla="*/ 0 h 290"/>
                  <a:gd name="T12" fmla="*/ 0 w 250"/>
                  <a:gd name="T13" fmla="*/ 0 h 290"/>
                  <a:gd name="T14" fmla="*/ 0 w 250"/>
                  <a:gd name="T15" fmla="*/ 0 h 290"/>
                  <a:gd name="T16" fmla="*/ 0 w 250"/>
                  <a:gd name="T17" fmla="*/ 0 h 290"/>
                  <a:gd name="T18" fmla="*/ 0 w 250"/>
                  <a:gd name="T19" fmla="*/ 0 h 290"/>
                  <a:gd name="T20" fmla="*/ 0 w 250"/>
                  <a:gd name="T21" fmla="*/ 0 h 290"/>
                  <a:gd name="T22" fmla="*/ 0 w 250"/>
                  <a:gd name="T23" fmla="*/ 0 h 290"/>
                  <a:gd name="T24" fmla="*/ 0 w 250"/>
                  <a:gd name="T25" fmla="*/ 0 h 290"/>
                  <a:gd name="T26" fmla="*/ 0 w 250"/>
                  <a:gd name="T27" fmla="*/ 0 h 290"/>
                  <a:gd name="T28" fmla="*/ 0 w 250"/>
                  <a:gd name="T29" fmla="*/ 0 h 290"/>
                  <a:gd name="T30" fmla="*/ 0 w 250"/>
                  <a:gd name="T31" fmla="*/ 0 h 290"/>
                  <a:gd name="T32" fmla="*/ 0 w 250"/>
                  <a:gd name="T33" fmla="*/ 0 h 290"/>
                  <a:gd name="T34" fmla="*/ 0 w 250"/>
                  <a:gd name="T35" fmla="*/ 0 h 290"/>
                  <a:gd name="T36" fmla="*/ 0 w 250"/>
                  <a:gd name="T37" fmla="*/ 0 h 290"/>
                  <a:gd name="T38" fmla="*/ 0 w 250"/>
                  <a:gd name="T39" fmla="*/ 0 h 290"/>
                  <a:gd name="T40" fmla="*/ 0 w 250"/>
                  <a:gd name="T41" fmla="*/ 0 h 290"/>
                  <a:gd name="T42" fmla="*/ 0 w 250"/>
                  <a:gd name="T43" fmla="*/ 0 h 290"/>
                  <a:gd name="T44" fmla="*/ 0 w 250"/>
                  <a:gd name="T45" fmla="*/ 0 h 290"/>
                  <a:gd name="T46" fmla="*/ 0 w 250"/>
                  <a:gd name="T47" fmla="*/ 0 h 290"/>
                  <a:gd name="T48" fmla="*/ 0 w 250"/>
                  <a:gd name="T49" fmla="*/ 0 h 290"/>
                  <a:gd name="T50" fmla="*/ 0 w 250"/>
                  <a:gd name="T51" fmla="*/ 0 h 290"/>
                  <a:gd name="T52" fmla="*/ 0 w 250"/>
                  <a:gd name="T53" fmla="*/ 0 h 290"/>
                  <a:gd name="T54" fmla="*/ 0 w 250"/>
                  <a:gd name="T55" fmla="*/ 0 h 290"/>
                  <a:gd name="T56" fmla="*/ 0 w 250"/>
                  <a:gd name="T57" fmla="*/ 0 h 290"/>
                  <a:gd name="T58" fmla="*/ 0 w 250"/>
                  <a:gd name="T59" fmla="*/ 0 h 290"/>
                  <a:gd name="T60" fmla="*/ 0 w 250"/>
                  <a:gd name="T61" fmla="*/ 0 h 290"/>
                  <a:gd name="T62" fmla="*/ 0 w 250"/>
                  <a:gd name="T63" fmla="*/ 0 h 290"/>
                  <a:gd name="T64" fmla="*/ 0 w 250"/>
                  <a:gd name="T65" fmla="*/ 0 h 290"/>
                  <a:gd name="T66" fmla="*/ 0 w 250"/>
                  <a:gd name="T67" fmla="*/ 0 h 290"/>
                  <a:gd name="T68" fmla="*/ 0 w 250"/>
                  <a:gd name="T69" fmla="*/ 0 h 290"/>
                  <a:gd name="T70" fmla="*/ 0 w 250"/>
                  <a:gd name="T71" fmla="*/ 0 h 290"/>
                  <a:gd name="T72" fmla="*/ 0 w 250"/>
                  <a:gd name="T73" fmla="*/ 0 h 290"/>
                  <a:gd name="T74" fmla="*/ 0 w 250"/>
                  <a:gd name="T75" fmla="*/ 0 h 290"/>
                  <a:gd name="T76" fmla="*/ 0 w 250"/>
                  <a:gd name="T77" fmla="*/ 0 h 290"/>
                  <a:gd name="T78" fmla="*/ 0 w 250"/>
                  <a:gd name="T79" fmla="*/ 0 h 290"/>
                  <a:gd name="T80" fmla="*/ 0 w 250"/>
                  <a:gd name="T81" fmla="*/ 0 h 290"/>
                  <a:gd name="T82" fmla="*/ 0 w 250"/>
                  <a:gd name="T83" fmla="*/ 0 h 290"/>
                  <a:gd name="T84" fmla="*/ 0 w 250"/>
                  <a:gd name="T85" fmla="*/ 0 h 290"/>
                  <a:gd name="T86" fmla="*/ 0 w 250"/>
                  <a:gd name="T87" fmla="*/ 0 h 290"/>
                  <a:gd name="T88" fmla="*/ 0 w 250"/>
                  <a:gd name="T89" fmla="*/ 0 h 290"/>
                  <a:gd name="T90" fmla="*/ 0 w 250"/>
                  <a:gd name="T91" fmla="*/ 0 h 290"/>
                  <a:gd name="T92" fmla="*/ 0 w 250"/>
                  <a:gd name="T93" fmla="*/ 0 h 290"/>
                  <a:gd name="T94" fmla="*/ 0 w 250"/>
                  <a:gd name="T95" fmla="*/ 0 h 290"/>
                  <a:gd name="T96" fmla="*/ 0 w 250"/>
                  <a:gd name="T97" fmla="*/ 0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50"/>
                  <a:gd name="T148" fmla="*/ 0 h 290"/>
                  <a:gd name="T149" fmla="*/ 250 w 250"/>
                  <a:gd name="T150" fmla="*/ 290 h 2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50" h="290">
                    <a:moveTo>
                      <a:pt x="88" y="37"/>
                    </a:moveTo>
                    <a:lnTo>
                      <a:pt x="69" y="49"/>
                    </a:lnTo>
                    <a:lnTo>
                      <a:pt x="53" y="63"/>
                    </a:lnTo>
                    <a:lnTo>
                      <a:pt x="39" y="79"/>
                    </a:lnTo>
                    <a:lnTo>
                      <a:pt x="25" y="96"/>
                    </a:lnTo>
                    <a:lnTo>
                      <a:pt x="15" y="115"/>
                    </a:lnTo>
                    <a:lnTo>
                      <a:pt x="8" y="135"/>
                    </a:lnTo>
                    <a:lnTo>
                      <a:pt x="3" y="157"/>
                    </a:lnTo>
                    <a:lnTo>
                      <a:pt x="0" y="178"/>
                    </a:lnTo>
                    <a:lnTo>
                      <a:pt x="3" y="208"/>
                    </a:lnTo>
                    <a:lnTo>
                      <a:pt x="15" y="233"/>
                    </a:lnTo>
                    <a:lnTo>
                      <a:pt x="33" y="254"/>
                    </a:lnTo>
                    <a:lnTo>
                      <a:pt x="56" y="270"/>
                    </a:lnTo>
                    <a:lnTo>
                      <a:pt x="83" y="283"/>
                    </a:lnTo>
                    <a:lnTo>
                      <a:pt x="110" y="289"/>
                    </a:lnTo>
                    <a:lnTo>
                      <a:pt x="140" y="290"/>
                    </a:lnTo>
                    <a:lnTo>
                      <a:pt x="168" y="286"/>
                    </a:lnTo>
                    <a:lnTo>
                      <a:pt x="174" y="286"/>
                    </a:lnTo>
                    <a:lnTo>
                      <a:pt x="179" y="283"/>
                    </a:lnTo>
                    <a:lnTo>
                      <a:pt x="184" y="279"/>
                    </a:lnTo>
                    <a:lnTo>
                      <a:pt x="185" y="273"/>
                    </a:lnTo>
                    <a:lnTo>
                      <a:pt x="182" y="266"/>
                    </a:lnTo>
                    <a:lnTo>
                      <a:pt x="176" y="260"/>
                    </a:lnTo>
                    <a:lnTo>
                      <a:pt x="169" y="254"/>
                    </a:lnTo>
                    <a:lnTo>
                      <a:pt x="162" y="252"/>
                    </a:lnTo>
                    <a:lnTo>
                      <a:pt x="147" y="247"/>
                    </a:lnTo>
                    <a:lnTo>
                      <a:pt x="132" y="244"/>
                    </a:lnTo>
                    <a:lnTo>
                      <a:pt x="118" y="242"/>
                    </a:lnTo>
                    <a:lnTo>
                      <a:pt x="105" y="239"/>
                    </a:lnTo>
                    <a:lnTo>
                      <a:pt x="91" y="234"/>
                    </a:lnTo>
                    <a:lnTo>
                      <a:pt x="78" y="229"/>
                    </a:lnTo>
                    <a:lnTo>
                      <a:pt x="66" y="221"/>
                    </a:lnTo>
                    <a:lnTo>
                      <a:pt x="55" y="210"/>
                    </a:lnTo>
                    <a:lnTo>
                      <a:pt x="50" y="161"/>
                    </a:lnTo>
                    <a:lnTo>
                      <a:pt x="62" y="121"/>
                    </a:lnTo>
                    <a:lnTo>
                      <a:pt x="85" y="89"/>
                    </a:lnTo>
                    <a:lnTo>
                      <a:pt x="118" y="63"/>
                    </a:lnTo>
                    <a:lnTo>
                      <a:pt x="153" y="43"/>
                    </a:lnTo>
                    <a:lnTo>
                      <a:pt x="190" y="27"/>
                    </a:lnTo>
                    <a:lnTo>
                      <a:pt x="223" y="16"/>
                    </a:lnTo>
                    <a:lnTo>
                      <a:pt x="250" y="6"/>
                    </a:lnTo>
                    <a:lnTo>
                      <a:pt x="234" y="2"/>
                    </a:lnTo>
                    <a:lnTo>
                      <a:pt x="216" y="0"/>
                    </a:lnTo>
                    <a:lnTo>
                      <a:pt x="196" y="3"/>
                    </a:lnTo>
                    <a:lnTo>
                      <a:pt x="174" y="6"/>
                    </a:lnTo>
                    <a:lnTo>
                      <a:pt x="152" y="13"/>
                    </a:lnTo>
                    <a:lnTo>
                      <a:pt x="130" y="20"/>
                    </a:lnTo>
                    <a:lnTo>
                      <a:pt x="107" y="29"/>
                    </a:lnTo>
                    <a:lnTo>
                      <a:pt x="88" y="3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3" name="Freeform 146"/>
              <p:cNvSpPr>
                <a:spLocks/>
              </p:cNvSpPr>
              <p:nvPr/>
            </p:nvSpPr>
            <p:spPr bwMode="auto">
              <a:xfrm>
                <a:off x="2502" y="2399"/>
                <a:ext cx="21" cy="30"/>
              </a:xfrm>
              <a:custGeom>
                <a:avLst/>
                <a:gdLst>
                  <a:gd name="T0" fmla="*/ 0 w 160"/>
                  <a:gd name="T1" fmla="*/ 0 h 225"/>
                  <a:gd name="T2" fmla="*/ 0 w 160"/>
                  <a:gd name="T3" fmla="*/ 0 h 225"/>
                  <a:gd name="T4" fmla="*/ 0 w 160"/>
                  <a:gd name="T5" fmla="*/ 0 h 225"/>
                  <a:gd name="T6" fmla="*/ 0 w 160"/>
                  <a:gd name="T7" fmla="*/ 0 h 225"/>
                  <a:gd name="T8" fmla="*/ 0 w 160"/>
                  <a:gd name="T9" fmla="*/ 0 h 225"/>
                  <a:gd name="T10" fmla="*/ 0 w 160"/>
                  <a:gd name="T11" fmla="*/ 0 h 225"/>
                  <a:gd name="T12" fmla="*/ 0 w 160"/>
                  <a:gd name="T13" fmla="*/ 0 h 225"/>
                  <a:gd name="T14" fmla="*/ 0 w 160"/>
                  <a:gd name="T15" fmla="*/ 0 h 225"/>
                  <a:gd name="T16" fmla="*/ 0 w 160"/>
                  <a:gd name="T17" fmla="*/ 0 h 225"/>
                  <a:gd name="T18" fmla="*/ 0 w 160"/>
                  <a:gd name="T19" fmla="*/ 0 h 225"/>
                  <a:gd name="T20" fmla="*/ 0 w 160"/>
                  <a:gd name="T21" fmla="*/ 0 h 225"/>
                  <a:gd name="T22" fmla="*/ 0 w 160"/>
                  <a:gd name="T23" fmla="*/ 0 h 225"/>
                  <a:gd name="T24" fmla="*/ 0 w 160"/>
                  <a:gd name="T25" fmla="*/ 0 h 225"/>
                  <a:gd name="T26" fmla="*/ 0 w 160"/>
                  <a:gd name="T27" fmla="*/ 0 h 225"/>
                  <a:gd name="T28" fmla="*/ 0 w 160"/>
                  <a:gd name="T29" fmla="*/ 0 h 225"/>
                  <a:gd name="T30" fmla="*/ 0 w 160"/>
                  <a:gd name="T31" fmla="*/ 0 h 225"/>
                  <a:gd name="T32" fmla="*/ 0 w 160"/>
                  <a:gd name="T33" fmla="*/ 0 h 225"/>
                  <a:gd name="T34" fmla="*/ 0 w 160"/>
                  <a:gd name="T35" fmla="*/ 0 h 225"/>
                  <a:gd name="T36" fmla="*/ 0 w 160"/>
                  <a:gd name="T37" fmla="*/ 0 h 225"/>
                  <a:gd name="T38" fmla="*/ 0 w 160"/>
                  <a:gd name="T39" fmla="*/ 0 h 225"/>
                  <a:gd name="T40" fmla="*/ 0 w 160"/>
                  <a:gd name="T41" fmla="*/ 0 h 225"/>
                  <a:gd name="T42" fmla="*/ 0 w 160"/>
                  <a:gd name="T43" fmla="*/ 0 h 225"/>
                  <a:gd name="T44" fmla="*/ 0 w 160"/>
                  <a:gd name="T45" fmla="*/ 0 h 225"/>
                  <a:gd name="T46" fmla="*/ 0 w 160"/>
                  <a:gd name="T47" fmla="*/ 0 h 225"/>
                  <a:gd name="T48" fmla="*/ 0 w 160"/>
                  <a:gd name="T49" fmla="*/ 0 h 225"/>
                  <a:gd name="T50" fmla="*/ 0 w 160"/>
                  <a:gd name="T51" fmla="*/ 0 h 225"/>
                  <a:gd name="T52" fmla="*/ 0 w 160"/>
                  <a:gd name="T53" fmla="*/ 0 h 225"/>
                  <a:gd name="T54" fmla="*/ 0 w 160"/>
                  <a:gd name="T55" fmla="*/ 0 h 225"/>
                  <a:gd name="T56" fmla="*/ 0 w 160"/>
                  <a:gd name="T57" fmla="*/ 0 h 225"/>
                  <a:gd name="T58" fmla="*/ 0 w 160"/>
                  <a:gd name="T59" fmla="*/ 0 h 225"/>
                  <a:gd name="T60" fmla="*/ 0 w 160"/>
                  <a:gd name="T61" fmla="*/ 0 h 225"/>
                  <a:gd name="T62" fmla="*/ 0 w 160"/>
                  <a:gd name="T63" fmla="*/ 0 h 225"/>
                  <a:gd name="T64" fmla="*/ 0 w 160"/>
                  <a:gd name="T65" fmla="*/ 0 h 225"/>
                  <a:gd name="T66" fmla="*/ 0 w 160"/>
                  <a:gd name="T67" fmla="*/ 0 h 225"/>
                  <a:gd name="T68" fmla="*/ 0 w 160"/>
                  <a:gd name="T69" fmla="*/ 0 h 225"/>
                  <a:gd name="T70" fmla="*/ 0 w 160"/>
                  <a:gd name="T71" fmla="*/ 0 h 225"/>
                  <a:gd name="T72" fmla="*/ 0 w 160"/>
                  <a:gd name="T73" fmla="*/ 0 h 225"/>
                  <a:gd name="T74" fmla="*/ 0 w 160"/>
                  <a:gd name="T75" fmla="*/ 0 h 225"/>
                  <a:gd name="T76" fmla="*/ 0 w 160"/>
                  <a:gd name="T77" fmla="*/ 0 h 225"/>
                  <a:gd name="T78" fmla="*/ 0 w 160"/>
                  <a:gd name="T79" fmla="*/ 0 h 225"/>
                  <a:gd name="T80" fmla="*/ 0 w 160"/>
                  <a:gd name="T81" fmla="*/ 0 h 22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0"/>
                  <a:gd name="T124" fmla="*/ 0 h 225"/>
                  <a:gd name="T125" fmla="*/ 160 w 160"/>
                  <a:gd name="T126" fmla="*/ 225 h 22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0" h="225">
                    <a:moveTo>
                      <a:pt x="135" y="73"/>
                    </a:moveTo>
                    <a:lnTo>
                      <a:pt x="141" y="96"/>
                    </a:lnTo>
                    <a:lnTo>
                      <a:pt x="140" y="118"/>
                    </a:lnTo>
                    <a:lnTo>
                      <a:pt x="129" y="135"/>
                    </a:lnTo>
                    <a:lnTo>
                      <a:pt x="115" y="151"/>
                    </a:lnTo>
                    <a:lnTo>
                      <a:pt x="97" y="165"/>
                    </a:lnTo>
                    <a:lnTo>
                      <a:pt x="76" y="179"/>
                    </a:lnTo>
                    <a:lnTo>
                      <a:pt x="56" y="192"/>
                    </a:lnTo>
                    <a:lnTo>
                      <a:pt x="38" y="205"/>
                    </a:lnTo>
                    <a:lnTo>
                      <a:pt x="35" y="210"/>
                    </a:lnTo>
                    <a:lnTo>
                      <a:pt x="34" y="212"/>
                    </a:lnTo>
                    <a:lnTo>
                      <a:pt x="34" y="217"/>
                    </a:lnTo>
                    <a:lnTo>
                      <a:pt x="35" y="221"/>
                    </a:lnTo>
                    <a:lnTo>
                      <a:pt x="40" y="224"/>
                    </a:lnTo>
                    <a:lnTo>
                      <a:pt x="44" y="225"/>
                    </a:lnTo>
                    <a:lnTo>
                      <a:pt x="47" y="225"/>
                    </a:lnTo>
                    <a:lnTo>
                      <a:pt x="51" y="224"/>
                    </a:lnTo>
                    <a:lnTo>
                      <a:pt x="75" y="211"/>
                    </a:lnTo>
                    <a:lnTo>
                      <a:pt x="97" y="197"/>
                    </a:lnTo>
                    <a:lnTo>
                      <a:pt x="117" y="181"/>
                    </a:lnTo>
                    <a:lnTo>
                      <a:pt x="137" y="162"/>
                    </a:lnTo>
                    <a:lnTo>
                      <a:pt x="150" y="142"/>
                    </a:lnTo>
                    <a:lnTo>
                      <a:pt x="159" y="119"/>
                    </a:lnTo>
                    <a:lnTo>
                      <a:pt x="160" y="95"/>
                    </a:lnTo>
                    <a:lnTo>
                      <a:pt x="154" y="69"/>
                    </a:lnTo>
                    <a:lnTo>
                      <a:pt x="141" y="49"/>
                    </a:lnTo>
                    <a:lnTo>
                      <a:pt x="122" y="31"/>
                    </a:lnTo>
                    <a:lnTo>
                      <a:pt x="98" y="18"/>
                    </a:lnTo>
                    <a:lnTo>
                      <a:pt x="72" y="8"/>
                    </a:lnTo>
                    <a:lnTo>
                      <a:pt x="46" y="3"/>
                    </a:lnTo>
                    <a:lnTo>
                      <a:pt x="24" y="0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18" y="11"/>
                    </a:lnTo>
                    <a:lnTo>
                      <a:pt x="37" y="17"/>
                    </a:lnTo>
                    <a:lnTo>
                      <a:pt x="57" y="23"/>
                    </a:lnTo>
                    <a:lnTo>
                      <a:pt x="76" y="29"/>
                    </a:lnTo>
                    <a:lnTo>
                      <a:pt x="95" y="36"/>
                    </a:lnTo>
                    <a:lnTo>
                      <a:pt x="112" y="46"/>
                    </a:lnTo>
                    <a:lnTo>
                      <a:pt x="125" y="57"/>
                    </a:lnTo>
                    <a:lnTo>
                      <a:pt x="135" y="73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4" name="Freeform 147"/>
              <p:cNvSpPr>
                <a:spLocks/>
              </p:cNvSpPr>
              <p:nvPr/>
            </p:nvSpPr>
            <p:spPr bwMode="auto">
              <a:xfrm>
                <a:off x="2424" y="2392"/>
                <a:ext cx="54" cy="63"/>
              </a:xfrm>
              <a:custGeom>
                <a:avLst/>
                <a:gdLst>
                  <a:gd name="T0" fmla="*/ 0 w 404"/>
                  <a:gd name="T1" fmla="*/ 0 h 472"/>
                  <a:gd name="T2" fmla="*/ 0 w 404"/>
                  <a:gd name="T3" fmla="*/ 0 h 472"/>
                  <a:gd name="T4" fmla="*/ 0 w 404"/>
                  <a:gd name="T5" fmla="*/ 0 h 472"/>
                  <a:gd name="T6" fmla="*/ 0 w 404"/>
                  <a:gd name="T7" fmla="*/ 0 h 472"/>
                  <a:gd name="T8" fmla="*/ 0 w 404"/>
                  <a:gd name="T9" fmla="*/ 0 h 472"/>
                  <a:gd name="T10" fmla="*/ 0 w 404"/>
                  <a:gd name="T11" fmla="*/ 0 h 472"/>
                  <a:gd name="T12" fmla="*/ 0 w 404"/>
                  <a:gd name="T13" fmla="*/ 0 h 472"/>
                  <a:gd name="T14" fmla="*/ 0 w 404"/>
                  <a:gd name="T15" fmla="*/ 0 h 472"/>
                  <a:gd name="T16" fmla="*/ 0 w 404"/>
                  <a:gd name="T17" fmla="*/ 0 h 472"/>
                  <a:gd name="T18" fmla="*/ 0 w 404"/>
                  <a:gd name="T19" fmla="*/ 0 h 472"/>
                  <a:gd name="T20" fmla="*/ 0 w 404"/>
                  <a:gd name="T21" fmla="*/ 0 h 472"/>
                  <a:gd name="T22" fmla="*/ 0 w 404"/>
                  <a:gd name="T23" fmla="*/ 0 h 472"/>
                  <a:gd name="T24" fmla="*/ 0 w 404"/>
                  <a:gd name="T25" fmla="*/ 0 h 472"/>
                  <a:gd name="T26" fmla="*/ 0 w 404"/>
                  <a:gd name="T27" fmla="*/ 0 h 472"/>
                  <a:gd name="T28" fmla="*/ 0 w 404"/>
                  <a:gd name="T29" fmla="*/ 0 h 472"/>
                  <a:gd name="T30" fmla="*/ 0 w 404"/>
                  <a:gd name="T31" fmla="*/ 0 h 472"/>
                  <a:gd name="T32" fmla="*/ 0 w 404"/>
                  <a:gd name="T33" fmla="*/ 0 h 472"/>
                  <a:gd name="T34" fmla="*/ 0 w 404"/>
                  <a:gd name="T35" fmla="*/ 0 h 472"/>
                  <a:gd name="T36" fmla="*/ 0 w 404"/>
                  <a:gd name="T37" fmla="*/ 0 h 472"/>
                  <a:gd name="T38" fmla="*/ 0 w 404"/>
                  <a:gd name="T39" fmla="*/ 0 h 472"/>
                  <a:gd name="T40" fmla="*/ 0 w 404"/>
                  <a:gd name="T41" fmla="*/ 0 h 472"/>
                  <a:gd name="T42" fmla="*/ 0 w 404"/>
                  <a:gd name="T43" fmla="*/ 0 h 472"/>
                  <a:gd name="T44" fmla="*/ 0 w 404"/>
                  <a:gd name="T45" fmla="*/ 0 h 472"/>
                  <a:gd name="T46" fmla="*/ 0 w 404"/>
                  <a:gd name="T47" fmla="*/ 0 h 472"/>
                  <a:gd name="T48" fmla="*/ 0 w 404"/>
                  <a:gd name="T49" fmla="*/ 0 h 472"/>
                  <a:gd name="T50" fmla="*/ 0 w 404"/>
                  <a:gd name="T51" fmla="*/ 0 h 472"/>
                  <a:gd name="T52" fmla="*/ 0 w 404"/>
                  <a:gd name="T53" fmla="*/ 0 h 472"/>
                  <a:gd name="T54" fmla="*/ 0 w 404"/>
                  <a:gd name="T55" fmla="*/ 0 h 472"/>
                  <a:gd name="T56" fmla="*/ 0 w 404"/>
                  <a:gd name="T57" fmla="*/ 0 h 472"/>
                  <a:gd name="T58" fmla="*/ 0 w 404"/>
                  <a:gd name="T59" fmla="*/ 0 h 472"/>
                  <a:gd name="T60" fmla="*/ 0 w 404"/>
                  <a:gd name="T61" fmla="*/ 0 h 472"/>
                  <a:gd name="T62" fmla="*/ 0 w 404"/>
                  <a:gd name="T63" fmla="*/ 0 h 472"/>
                  <a:gd name="T64" fmla="*/ 0 w 404"/>
                  <a:gd name="T65" fmla="*/ 0 h 472"/>
                  <a:gd name="T66" fmla="*/ 0 w 404"/>
                  <a:gd name="T67" fmla="*/ 0 h 472"/>
                  <a:gd name="T68" fmla="*/ 0 w 404"/>
                  <a:gd name="T69" fmla="*/ 0 h 472"/>
                  <a:gd name="T70" fmla="*/ 0 w 404"/>
                  <a:gd name="T71" fmla="*/ 0 h 472"/>
                  <a:gd name="T72" fmla="*/ 0 w 404"/>
                  <a:gd name="T73" fmla="*/ 0 h 472"/>
                  <a:gd name="T74" fmla="*/ 0 w 404"/>
                  <a:gd name="T75" fmla="*/ 0 h 472"/>
                  <a:gd name="T76" fmla="*/ 0 w 404"/>
                  <a:gd name="T77" fmla="*/ 0 h 472"/>
                  <a:gd name="T78" fmla="*/ 0 w 404"/>
                  <a:gd name="T79" fmla="*/ 0 h 472"/>
                  <a:gd name="T80" fmla="*/ 0 w 404"/>
                  <a:gd name="T81" fmla="*/ 0 h 472"/>
                  <a:gd name="T82" fmla="*/ 0 w 404"/>
                  <a:gd name="T83" fmla="*/ 0 h 472"/>
                  <a:gd name="T84" fmla="*/ 0 w 404"/>
                  <a:gd name="T85" fmla="*/ 0 h 472"/>
                  <a:gd name="T86" fmla="*/ 0 w 404"/>
                  <a:gd name="T87" fmla="*/ 0 h 47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04"/>
                  <a:gd name="T133" fmla="*/ 0 h 472"/>
                  <a:gd name="T134" fmla="*/ 404 w 404"/>
                  <a:gd name="T135" fmla="*/ 472 h 47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04" h="472">
                    <a:moveTo>
                      <a:pt x="157" y="61"/>
                    </a:moveTo>
                    <a:lnTo>
                      <a:pt x="127" y="87"/>
                    </a:lnTo>
                    <a:lnTo>
                      <a:pt x="96" y="113"/>
                    </a:lnTo>
                    <a:lnTo>
                      <a:pt x="68" y="143"/>
                    </a:lnTo>
                    <a:lnTo>
                      <a:pt x="43" y="175"/>
                    </a:lnTo>
                    <a:lnTo>
                      <a:pt x="22" y="208"/>
                    </a:lnTo>
                    <a:lnTo>
                      <a:pt x="8" y="244"/>
                    </a:lnTo>
                    <a:lnTo>
                      <a:pt x="0" y="283"/>
                    </a:lnTo>
                    <a:lnTo>
                      <a:pt x="2" y="323"/>
                    </a:lnTo>
                    <a:lnTo>
                      <a:pt x="5" y="333"/>
                    </a:lnTo>
                    <a:lnTo>
                      <a:pt x="8" y="344"/>
                    </a:lnTo>
                    <a:lnTo>
                      <a:pt x="12" y="353"/>
                    </a:lnTo>
                    <a:lnTo>
                      <a:pt x="18" y="363"/>
                    </a:lnTo>
                    <a:lnTo>
                      <a:pt x="25" y="372"/>
                    </a:lnTo>
                    <a:lnTo>
                      <a:pt x="34" y="380"/>
                    </a:lnTo>
                    <a:lnTo>
                      <a:pt x="41" y="388"/>
                    </a:lnTo>
                    <a:lnTo>
                      <a:pt x="52" y="393"/>
                    </a:lnTo>
                    <a:lnTo>
                      <a:pt x="71" y="405"/>
                    </a:lnTo>
                    <a:lnTo>
                      <a:pt x="90" y="415"/>
                    </a:lnTo>
                    <a:lnTo>
                      <a:pt x="109" y="424"/>
                    </a:lnTo>
                    <a:lnTo>
                      <a:pt x="129" y="431"/>
                    </a:lnTo>
                    <a:lnTo>
                      <a:pt x="150" y="438"/>
                    </a:lnTo>
                    <a:lnTo>
                      <a:pt x="171" y="444"/>
                    </a:lnTo>
                    <a:lnTo>
                      <a:pt x="191" y="449"/>
                    </a:lnTo>
                    <a:lnTo>
                      <a:pt x="212" y="454"/>
                    </a:lnTo>
                    <a:lnTo>
                      <a:pt x="234" y="458"/>
                    </a:lnTo>
                    <a:lnTo>
                      <a:pt x="254" y="461"/>
                    </a:lnTo>
                    <a:lnTo>
                      <a:pt x="276" y="464"/>
                    </a:lnTo>
                    <a:lnTo>
                      <a:pt x="298" y="467"/>
                    </a:lnTo>
                    <a:lnTo>
                      <a:pt x="319" y="468"/>
                    </a:lnTo>
                    <a:lnTo>
                      <a:pt x="341" y="470"/>
                    </a:lnTo>
                    <a:lnTo>
                      <a:pt x="363" y="471"/>
                    </a:lnTo>
                    <a:lnTo>
                      <a:pt x="383" y="472"/>
                    </a:lnTo>
                    <a:lnTo>
                      <a:pt x="391" y="472"/>
                    </a:lnTo>
                    <a:lnTo>
                      <a:pt x="397" y="470"/>
                    </a:lnTo>
                    <a:lnTo>
                      <a:pt x="401" y="464"/>
                    </a:lnTo>
                    <a:lnTo>
                      <a:pt x="404" y="458"/>
                    </a:lnTo>
                    <a:lnTo>
                      <a:pt x="404" y="451"/>
                    </a:lnTo>
                    <a:lnTo>
                      <a:pt x="401" y="445"/>
                    </a:lnTo>
                    <a:lnTo>
                      <a:pt x="395" y="441"/>
                    </a:lnTo>
                    <a:lnTo>
                      <a:pt x="388" y="438"/>
                    </a:lnTo>
                    <a:lnTo>
                      <a:pt x="369" y="434"/>
                    </a:lnTo>
                    <a:lnTo>
                      <a:pt x="350" y="431"/>
                    </a:lnTo>
                    <a:lnTo>
                      <a:pt x="331" y="426"/>
                    </a:lnTo>
                    <a:lnTo>
                      <a:pt x="310" y="424"/>
                    </a:lnTo>
                    <a:lnTo>
                      <a:pt x="291" y="421"/>
                    </a:lnTo>
                    <a:lnTo>
                      <a:pt x="272" y="418"/>
                    </a:lnTo>
                    <a:lnTo>
                      <a:pt x="251" y="415"/>
                    </a:lnTo>
                    <a:lnTo>
                      <a:pt x="232" y="411"/>
                    </a:lnTo>
                    <a:lnTo>
                      <a:pt x="213" y="408"/>
                    </a:lnTo>
                    <a:lnTo>
                      <a:pt x="194" y="403"/>
                    </a:lnTo>
                    <a:lnTo>
                      <a:pt x="175" y="398"/>
                    </a:lnTo>
                    <a:lnTo>
                      <a:pt x="156" y="393"/>
                    </a:lnTo>
                    <a:lnTo>
                      <a:pt x="138" y="386"/>
                    </a:lnTo>
                    <a:lnTo>
                      <a:pt x="119" y="379"/>
                    </a:lnTo>
                    <a:lnTo>
                      <a:pt x="102" y="372"/>
                    </a:lnTo>
                    <a:lnTo>
                      <a:pt x="84" y="362"/>
                    </a:lnTo>
                    <a:lnTo>
                      <a:pt x="69" y="352"/>
                    </a:lnTo>
                    <a:lnTo>
                      <a:pt x="58" y="339"/>
                    </a:lnTo>
                    <a:lnTo>
                      <a:pt x="49" y="324"/>
                    </a:lnTo>
                    <a:lnTo>
                      <a:pt x="44" y="307"/>
                    </a:lnTo>
                    <a:lnTo>
                      <a:pt x="43" y="290"/>
                    </a:lnTo>
                    <a:lnTo>
                      <a:pt x="44" y="270"/>
                    </a:lnTo>
                    <a:lnTo>
                      <a:pt x="49" y="250"/>
                    </a:lnTo>
                    <a:lnTo>
                      <a:pt x="55" y="234"/>
                    </a:lnTo>
                    <a:lnTo>
                      <a:pt x="65" y="212"/>
                    </a:lnTo>
                    <a:lnTo>
                      <a:pt x="77" y="191"/>
                    </a:lnTo>
                    <a:lnTo>
                      <a:pt x="90" y="172"/>
                    </a:lnTo>
                    <a:lnTo>
                      <a:pt x="104" y="155"/>
                    </a:lnTo>
                    <a:lnTo>
                      <a:pt x="119" y="138"/>
                    </a:lnTo>
                    <a:lnTo>
                      <a:pt x="135" y="120"/>
                    </a:lnTo>
                    <a:lnTo>
                      <a:pt x="154" y="103"/>
                    </a:lnTo>
                    <a:lnTo>
                      <a:pt x="173" y="86"/>
                    </a:lnTo>
                    <a:lnTo>
                      <a:pt x="193" y="71"/>
                    </a:lnTo>
                    <a:lnTo>
                      <a:pt x="218" y="59"/>
                    </a:lnTo>
                    <a:lnTo>
                      <a:pt x="245" y="47"/>
                    </a:lnTo>
                    <a:lnTo>
                      <a:pt x="273" y="36"/>
                    </a:lnTo>
                    <a:lnTo>
                      <a:pt x="298" y="25"/>
                    </a:lnTo>
                    <a:lnTo>
                      <a:pt x="319" y="17"/>
                    </a:lnTo>
                    <a:lnTo>
                      <a:pt x="332" y="8"/>
                    </a:lnTo>
                    <a:lnTo>
                      <a:pt x="336" y="2"/>
                    </a:lnTo>
                    <a:lnTo>
                      <a:pt x="322" y="0"/>
                    </a:lnTo>
                    <a:lnTo>
                      <a:pt x="301" y="1"/>
                    </a:lnTo>
                    <a:lnTo>
                      <a:pt x="278" y="5"/>
                    </a:lnTo>
                    <a:lnTo>
                      <a:pt x="253" y="13"/>
                    </a:lnTo>
                    <a:lnTo>
                      <a:pt x="226" y="23"/>
                    </a:lnTo>
                    <a:lnTo>
                      <a:pt x="201" y="34"/>
                    </a:lnTo>
                    <a:lnTo>
                      <a:pt x="178" y="47"/>
                    </a:ln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5" name="Freeform 148"/>
              <p:cNvSpPr>
                <a:spLocks/>
              </p:cNvSpPr>
              <p:nvPr/>
            </p:nvSpPr>
            <p:spPr bwMode="auto">
              <a:xfrm>
                <a:off x="2500" y="2390"/>
                <a:ext cx="47" cy="42"/>
              </a:xfrm>
              <a:custGeom>
                <a:avLst/>
                <a:gdLst>
                  <a:gd name="T0" fmla="*/ 0 w 354"/>
                  <a:gd name="T1" fmla="*/ 0 h 315"/>
                  <a:gd name="T2" fmla="*/ 0 w 354"/>
                  <a:gd name="T3" fmla="*/ 0 h 315"/>
                  <a:gd name="T4" fmla="*/ 0 w 354"/>
                  <a:gd name="T5" fmla="*/ 0 h 315"/>
                  <a:gd name="T6" fmla="*/ 0 w 354"/>
                  <a:gd name="T7" fmla="*/ 0 h 315"/>
                  <a:gd name="T8" fmla="*/ 0 w 354"/>
                  <a:gd name="T9" fmla="*/ 0 h 315"/>
                  <a:gd name="T10" fmla="*/ 0 w 354"/>
                  <a:gd name="T11" fmla="*/ 0 h 315"/>
                  <a:gd name="T12" fmla="*/ 0 w 354"/>
                  <a:gd name="T13" fmla="*/ 0 h 315"/>
                  <a:gd name="T14" fmla="*/ 0 w 354"/>
                  <a:gd name="T15" fmla="*/ 0 h 315"/>
                  <a:gd name="T16" fmla="*/ 0 w 354"/>
                  <a:gd name="T17" fmla="*/ 0 h 315"/>
                  <a:gd name="T18" fmla="*/ 0 w 354"/>
                  <a:gd name="T19" fmla="*/ 0 h 315"/>
                  <a:gd name="T20" fmla="*/ 0 w 354"/>
                  <a:gd name="T21" fmla="*/ 0 h 315"/>
                  <a:gd name="T22" fmla="*/ 0 w 354"/>
                  <a:gd name="T23" fmla="*/ 0 h 315"/>
                  <a:gd name="T24" fmla="*/ 0 w 354"/>
                  <a:gd name="T25" fmla="*/ 0 h 315"/>
                  <a:gd name="T26" fmla="*/ 0 w 354"/>
                  <a:gd name="T27" fmla="*/ 0 h 315"/>
                  <a:gd name="T28" fmla="*/ 0 w 354"/>
                  <a:gd name="T29" fmla="*/ 0 h 315"/>
                  <a:gd name="T30" fmla="*/ 0 w 354"/>
                  <a:gd name="T31" fmla="*/ 0 h 315"/>
                  <a:gd name="T32" fmla="*/ 0 w 354"/>
                  <a:gd name="T33" fmla="*/ 0 h 315"/>
                  <a:gd name="T34" fmla="*/ 0 w 354"/>
                  <a:gd name="T35" fmla="*/ 0 h 315"/>
                  <a:gd name="T36" fmla="*/ 0 w 354"/>
                  <a:gd name="T37" fmla="*/ 0 h 315"/>
                  <a:gd name="T38" fmla="*/ 0 w 354"/>
                  <a:gd name="T39" fmla="*/ 0 h 315"/>
                  <a:gd name="T40" fmla="*/ 0 w 354"/>
                  <a:gd name="T41" fmla="*/ 0 h 315"/>
                  <a:gd name="T42" fmla="*/ 0 w 354"/>
                  <a:gd name="T43" fmla="*/ 0 h 315"/>
                  <a:gd name="T44" fmla="*/ 0 w 354"/>
                  <a:gd name="T45" fmla="*/ 0 h 315"/>
                  <a:gd name="T46" fmla="*/ 0 w 354"/>
                  <a:gd name="T47" fmla="*/ 0 h 315"/>
                  <a:gd name="T48" fmla="*/ 0 w 354"/>
                  <a:gd name="T49" fmla="*/ 0 h 315"/>
                  <a:gd name="T50" fmla="*/ 0 w 354"/>
                  <a:gd name="T51" fmla="*/ 0 h 315"/>
                  <a:gd name="T52" fmla="*/ 0 w 354"/>
                  <a:gd name="T53" fmla="*/ 0 h 315"/>
                  <a:gd name="T54" fmla="*/ 0 w 354"/>
                  <a:gd name="T55" fmla="*/ 0 h 315"/>
                  <a:gd name="T56" fmla="*/ 0 w 354"/>
                  <a:gd name="T57" fmla="*/ 0 h 315"/>
                  <a:gd name="T58" fmla="*/ 0 w 354"/>
                  <a:gd name="T59" fmla="*/ 0 h 315"/>
                  <a:gd name="T60" fmla="*/ 0 w 354"/>
                  <a:gd name="T61" fmla="*/ 0 h 315"/>
                  <a:gd name="T62" fmla="*/ 0 w 354"/>
                  <a:gd name="T63" fmla="*/ 0 h 315"/>
                  <a:gd name="T64" fmla="*/ 0 w 354"/>
                  <a:gd name="T65" fmla="*/ 0 h 315"/>
                  <a:gd name="T66" fmla="*/ 0 w 354"/>
                  <a:gd name="T67" fmla="*/ 0 h 315"/>
                  <a:gd name="T68" fmla="*/ 0 w 354"/>
                  <a:gd name="T69" fmla="*/ 0 h 315"/>
                  <a:gd name="T70" fmla="*/ 0 w 354"/>
                  <a:gd name="T71" fmla="*/ 0 h 315"/>
                  <a:gd name="T72" fmla="*/ 0 w 354"/>
                  <a:gd name="T73" fmla="*/ 0 h 315"/>
                  <a:gd name="T74" fmla="*/ 0 w 354"/>
                  <a:gd name="T75" fmla="*/ 0 h 315"/>
                  <a:gd name="T76" fmla="*/ 0 w 354"/>
                  <a:gd name="T77" fmla="*/ 0 h 315"/>
                  <a:gd name="T78" fmla="*/ 0 w 354"/>
                  <a:gd name="T79" fmla="*/ 0 h 315"/>
                  <a:gd name="T80" fmla="*/ 0 w 354"/>
                  <a:gd name="T81" fmla="*/ 0 h 315"/>
                  <a:gd name="T82" fmla="*/ 0 w 354"/>
                  <a:gd name="T83" fmla="*/ 0 h 315"/>
                  <a:gd name="T84" fmla="*/ 0 w 354"/>
                  <a:gd name="T85" fmla="*/ 0 h 315"/>
                  <a:gd name="T86" fmla="*/ 0 w 354"/>
                  <a:gd name="T87" fmla="*/ 0 h 315"/>
                  <a:gd name="T88" fmla="*/ 0 w 354"/>
                  <a:gd name="T89" fmla="*/ 0 h 315"/>
                  <a:gd name="T90" fmla="*/ 0 w 354"/>
                  <a:gd name="T91" fmla="*/ 0 h 315"/>
                  <a:gd name="T92" fmla="*/ 0 w 354"/>
                  <a:gd name="T93" fmla="*/ 0 h 315"/>
                  <a:gd name="T94" fmla="*/ 0 w 354"/>
                  <a:gd name="T95" fmla="*/ 0 h 315"/>
                  <a:gd name="T96" fmla="*/ 0 w 354"/>
                  <a:gd name="T97" fmla="*/ 0 h 315"/>
                  <a:gd name="T98" fmla="*/ 0 w 354"/>
                  <a:gd name="T99" fmla="*/ 0 h 315"/>
                  <a:gd name="T100" fmla="*/ 0 w 354"/>
                  <a:gd name="T101" fmla="*/ 0 h 315"/>
                  <a:gd name="T102" fmla="*/ 0 w 354"/>
                  <a:gd name="T103" fmla="*/ 0 h 315"/>
                  <a:gd name="T104" fmla="*/ 0 w 354"/>
                  <a:gd name="T105" fmla="*/ 0 h 315"/>
                  <a:gd name="T106" fmla="*/ 0 w 354"/>
                  <a:gd name="T107" fmla="*/ 0 h 315"/>
                  <a:gd name="T108" fmla="*/ 0 w 354"/>
                  <a:gd name="T109" fmla="*/ 0 h 315"/>
                  <a:gd name="T110" fmla="*/ 0 w 354"/>
                  <a:gd name="T111" fmla="*/ 0 h 315"/>
                  <a:gd name="T112" fmla="*/ 0 w 354"/>
                  <a:gd name="T113" fmla="*/ 0 h 315"/>
                  <a:gd name="T114" fmla="*/ 0 w 354"/>
                  <a:gd name="T115" fmla="*/ 0 h 315"/>
                  <a:gd name="T116" fmla="*/ 0 w 354"/>
                  <a:gd name="T117" fmla="*/ 0 h 315"/>
                  <a:gd name="T118" fmla="*/ 0 w 354"/>
                  <a:gd name="T119" fmla="*/ 0 h 315"/>
                  <a:gd name="T120" fmla="*/ 0 w 354"/>
                  <a:gd name="T121" fmla="*/ 0 h 3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54"/>
                  <a:gd name="T184" fmla="*/ 0 h 315"/>
                  <a:gd name="T185" fmla="*/ 354 w 354"/>
                  <a:gd name="T186" fmla="*/ 315 h 3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54" h="315">
                    <a:moveTo>
                      <a:pt x="294" y="96"/>
                    </a:moveTo>
                    <a:lnTo>
                      <a:pt x="310" y="113"/>
                    </a:lnTo>
                    <a:lnTo>
                      <a:pt x="320" y="133"/>
                    </a:lnTo>
                    <a:lnTo>
                      <a:pt x="325" y="155"/>
                    </a:lnTo>
                    <a:lnTo>
                      <a:pt x="325" y="178"/>
                    </a:lnTo>
                    <a:lnTo>
                      <a:pt x="322" y="197"/>
                    </a:lnTo>
                    <a:lnTo>
                      <a:pt x="316" y="212"/>
                    </a:lnTo>
                    <a:lnTo>
                      <a:pt x="306" y="228"/>
                    </a:lnTo>
                    <a:lnTo>
                      <a:pt x="295" y="241"/>
                    </a:lnTo>
                    <a:lnTo>
                      <a:pt x="282" y="256"/>
                    </a:lnTo>
                    <a:lnTo>
                      <a:pt x="269" y="267"/>
                    </a:lnTo>
                    <a:lnTo>
                      <a:pt x="256" y="280"/>
                    </a:lnTo>
                    <a:lnTo>
                      <a:pt x="243" y="293"/>
                    </a:lnTo>
                    <a:lnTo>
                      <a:pt x="240" y="297"/>
                    </a:lnTo>
                    <a:lnTo>
                      <a:pt x="240" y="302"/>
                    </a:lnTo>
                    <a:lnTo>
                      <a:pt x="240" y="306"/>
                    </a:lnTo>
                    <a:lnTo>
                      <a:pt x="243" y="310"/>
                    </a:lnTo>
                    <a:lnTo>
                      <a:pt x="247" y="313"/>
                    </a:lnTo>
                    <a:lnTo>
                      <a:pt x="253" y="315"/>
                    </a:lnTo>
                    <a:lnTo>
                      <a:pt x="257" y="313"/>
                    </a:lnTo>
                    <a:lnTo>
                      <a:pt x="262" y="310"/>
                    </a:lnTo>
                    <a:lnTo>
                      <a:pt x="291" y="292"/>
                    </a:lnTo>
                    <a:lnTo>
                      <a:pt x="316" y="267"/>
                    </a:lnTo>
                    <a:lnTo>
                      <a:pt x="335" y="240"/>
                    </a:lnTo>
                    <a:lnTo>
                      <a:pt x="348" y="208"/>
                    </a:lnTo>
                    <a:lnTo>
                      <a:pt x="354" y="177"/>
                    </a:lnTo>
                    <a:lnTo>
                      <a:pt x="351" y="143"/>
                    </a:lnTo>
                    <a:lnTo>
                      <a:pt x="339" y="113"/>
                    </a:lnTo>
                    <a:lnTo>
                      <a:pt x="316" y="86"/>
                    </a:lnTo>
                    <a:lnTo>
                      <a:pt x="298" y="72"/>
                    </a:lnTo>
                    <a:lnTo>
                      <a:pt x="278" y="60"/>
                    </a:lnTo>
                    <a:lnTo>
                      <a:pt x="256" y="49"/>
                    </a:lnTo>
                    <a:lnTo>
                      <a:pt x="231" y="39"/>
                    </a:lnTo>
                    <a:lnTo>
                      <a:pt x="206" y="29"/>
                    </a:lnTo>
                    <a:lnTo>
                      <a:pt x="181" y="21"/>
                    </a:lnTo>
                    <a:lnTo>
                      <a:pt x="155" y="16"/>
                    </a:lnTo>
                    <a:lnTo>
                      <a:pt x="130" y="10"/>
                    </a:lnTo>
                    <a:lnTo>
                      <a:pt x="105" y="6"/>
                    </a:lnTo>
                    <a:lnTo>
                      <a:pt x="83" y="3"/>
                    </a:lnTo>
                    <a:lnTo>
                      <a:pt x="61" y="0"/>
                    </a:lnTo>
                    <a:lnTo>
                      <a:pt x="43" y="0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15" y="8"/>
                    </a:lnTo>
                    <a:lnTo>
                      <a:pt x="30" y="10"/>
                    </a:lnTo>
                    <a:lnTo>
                      <a:pt x="47" y="13"/>
                    </a:lnTo>
                    <a:lnTo>
                      <a:pt x="65" y="16"/>
                    </a:lnTo>
                    <a:lnTo>
                      <a:pt x="83" y="20"/>
                    </a:lnTo>
                    <a:lnTo>
                      <a:pt x="103" y="23"/>
                    </a:lnTo>
                    <a:lnTo>
                      <a:pt x="122" y="27"/>
                    </a:lnTo>
                    <a:lnTo>
                      <a:pt x="143" y="31"/>
                    </a:lnTo>
                    <a:lnTo>
                      <a:pt x="162" y="37"/>
                    </a:lnTo>
                    <a:lnTo>
                      <a:pt x="182" y="43"/>
                    </a:lnTo>
                    <a:lnTo>
                      <a:pt x="203" y="49"/>
                    </a:lnTo>
                    <a:lnTo>
                      <a:pt x="222" y="56"/>
                    </a:lnTo>
                    <a:lnTo>
                      <a:pt x="241" y="64"/>
                    </a:lnTo>
                    <a:lnTo>
                      <a:pt x="260" y="75"/>
                    </a:lnTo>
                    <a:lnTo>
                      <a:pt x="278" y="85"/>
                    </a:lnTo>
                    <a:lnTo>
                      <a:pt x="294" y="96"/>
                    </a:lnTo>
                    <a:close/>
                  </a:path>
                </a:pathLst>
              </a:custGeom>
              <a:solidFill>
                <a:srgbClr val="C9E8FF"/>
              </a:solidFill>
              <a:ln w="63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6" name="Freeform 149"/>
              <p:cNvSpPr>
                <a:spLocks/>
              </p:cNvSpPr>
              <p:nvPr/>
            </p:nvSpPr>
            <p:spPr bwMode="auto">
              <a:xfrm>
                <a:off x="2404" y="2409"/>
                <a:ext cx="19" cy="40"/>
              </a:xfrm>
              <a:custGeom>
                <a:avLst/>
                <a:gdLst>
                  <a:gd name="T0" fmla="*/ 0 w 143"/>
                  <a:gd name="T1" fmla="*/ 0 h 297"/>
                  <a:gd name="T2" fmla="*/ 0 w 143"/>
                  <a:gd name="T3" fmla="*/ 0 h 297"/>
                  <a:gd name="T4" fmla="*/ 0 w 143"/>
                  <a:gd name="T5" fmla="*/ 0 h 297"/>
                  <a:gd name="T6" fmla="*/ 0 w 143"/>
                  <a:gd name="T7" fmla="*/ 0 h 297"/>
                  <a:gd name="T8" fmla="*/ 0 w 143"/>
                  <a:gd name="T9" fmla="*/ 0 h 297"/>
                  <a:gd name="T10" fmla="*/ 0 w 143"/>
                  <a:gd name="T11" fmla="*/ 0 h 297"/>
                  <a:gd name="T12" fmla="*/ 0 w 143"/>
                  <a:gd name="T13" fmla="*/ 0 h 297"/>
                  <a:gd name="T14" fmla="*/ 0 w 143"/>
                  <a:gd name="T15" fmla="*/ 0 h 297"/>
                  <a:gd name="T16" fmla="*/ 0 w 143"/>
                  <a:gd name="T17" fmla="*/ 0 h 297"/>
                  <a:gd name="T18" fmla="*/ 0 w 143"/>
                  <a:gd name="T19" fmla="*/ 0 h 297"/>
                  <a:gd name="T20" fmla="*/ 0 w 143"/>
                  <a:gd name="T21" fmla="*/ 0 h 297"/>
                  <a:gd name="T22" fmla="*/ 0 w 143"/>
                  <a:gd name="T23" fmla="*/ 0 h 297"/>
                  <a:gd name="T24" fmla="*/ 0 w 143"/>
                  <a:gd name="T25" fmla="*/ 0 h 297"/>
                  <a:gd name="T26" fmla="*/ 0 w 143"/>
                  <a:gd name="T27" fmla="*/ 0 h 297"/>
                  <a:gd name="T28" fmla="*/ 0 w 143"/>
                  <a:gd name="T29" fmla="*/ 0 h 297"/>
                  <a:gd name="T30" fmla="*/ 0 w 143"/>
                  <a:gd name="T31" fmla="*/ 0 h 297"/>
                  <a:gd name="T32" fmla="*/ 0 w 143"/>
                  <a:gd name="T33" fmla="*/ 0 h 297"/>
                  <a:gd name="T34" fmla="*/ 0 w 143"/>
                  <a:gd name="T35" fmla="*/ 0 h 297"/>
                  <a:gd name="T36" fmla="*/ 0 w 143"/>
                  <a:gd name="T37" fmla="*/ 0 h 297"/>
                  <a:gd name="T38" fmla="*/ 0 w 143"/>
                  <a:gd name="T39" fmla="*/ 0 h 297"/>
                  <a:gd name="T40" fmla="*/ 0 w 143"/>
                  <a:gd name="T41" fmla="*/ 0 h 297"/>
                  <a:gd name="T42" fmla="*/ 0 w 143"/>
                  <a:gd name="T43" fmla="*/ 0 h 297"/>
                  <a:gd name="T44" fmla="*/ 0 w 143"/>
                  <a:gd name="T45" fmla="*/ 0 h 297"/>
                  <a:gd name="T46" fmla="*/ 0 w 143"/>
                  <a:gd name="T47" fmla="*/ 0 h 297"/>
                  <a:gd name="T48" fmla="*/ 0 w 143"/>
                  <a:gd name="T49" fmla="*/ 0 h 297"/>
                  <a:gd name="T50" fmla="*/ 0 w 143"/>
                  <a:gd name="T51" fmla="*/ 0 h 297"/>
                  <a:gd name="T52" fmla="*/ 0 w 143"/>
                  <a:gd name="T53" fmla="*/ 0 h 297"/>
                  <a:gd name="T54" fmla="*/ 0 w 143"/>
                  <a:gd name="T55" fmla="*/ 0 h 297"/>
                  <a:gd name="T56" fmla="*/ 0 w 143"/>
                  <a:gd name="T57" fmla="*/ 0 h 297"/>
                  <a:gd name="T58" fmla="*/ 0 w 143"/>
                  <a:gd name="T59" fmla="*/ 0 h 297"/>
                  <a:gd name="T60" fmla="*/ 0 w 143"/>
                  <a:gd name="T61" fmla="*/ 0 h 297"/>
                  <a:gd name="T62" fmla="*/ 0 w 143"/>
                  <a:gd name="T63" fmla="*/ 0 h 297"/>
                  <a:gd name="T64" fmla="*/ 0 w 143"/>
                  <a:gd name="T65" fmla="*/ 0 h 297"/>
                  <a:gd name="T66" fmla="*/ 0 w 143"/>
                  <a:gd name="T67" fmla="*/ 0 h 297"/>
                  <a:gd name="T68" fmla="*/ 0 w 143"/>
                  <a:gd name="T69" fmla="*/ 0 h 297"/>
                  <a:gd name="T70" fmla="*/ 0 w 143"/>
                  <a:gd name="T71" fmla="*/ 0 h 297"/>
                  <a:gd name="T72" fmla="*/ 0 w 143"/>
                  <a:gd name="T73" fmla="*/ 0 h 297"/>
                  <a:gd name="T74" fmla="*/ 0 w 143"/>
                  <a:gd name="T75" fmla="*/ 0 h 297"/>
                  <a:gd name="T76" fmla="*/ 0 w 143"/>
                  <a:gd name="T77" fmla="*/ 0 h 297"/>
                  <a:gd name="T78" fmla="*/ 0 w 143"/>
                  <a:gd name="T79" fmla="*/ 0 h 297"/>
                  <a:gd name="T80" fmla="*/ 0 w 143"/>
                  <a:gd name="T81" fmla="*/ 0 h 29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3"/>
                  <a:gd name="T124" fmla="*/ 0 h 297"/>
                  <a:gd name="T125" fmla="*/ 143 w 143"/>
                  <a:gd name="T126" fmla="*/ 297 h 29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3" h="297">
                    <a:moveTo>
                      <a:pt x="0" y="162"/>
                    </a:moveTo>
                    <a:lnTo>
                      <a:pt x="0" y="187"/>
                    </a:lnTo>
                    <a:lnTo>
                      <a:pt x="5" y="210"/>
                    </a:lnTo>
                    <a:lnTo>
                      <a:pt x="16" y="231"/>
                    </a:lnTo>
                    <a:lnTo>
                      <a:pt x="30" y="250"/>
                    </a:lnTo>
                    <a:lnTo>
                      <a:pt x="48" y="266"/>
                    </a:lnTo>
                    <a:lnTo>
                      <a:pt x="69" y="280"/>
                    </a:lnTo>
                    <a:lnTo>
                      <a:pt x="92" y="290"/>
                    </a:lnTo>
                    <a:lnTo>
                      <a:pt x="116" y="296"/>
                    </a:lnTo>
                    <a:lnTo>
                      <a:pt x="123" y="297"/>
                    </a:lnTo>
                    <a:lnTo>
                      <a:pt x="130" y="295"/>
                    </a:lnTo>
                    <a:lnTo>
                      <a:pt x="136" y="290"/>
                    </a:lnTo>
                    <a:lnTo>
                      <a:pt x="139" y="284"/>
                    </a:lnTo>
                    <a:lnTo>
                      <a:pt x="139" y="277"/>
                    </a:lnTo>
                    <a:lnTo>
                      <a:pt x="138" y="270"/>
                    </a:lnTo>
                    <a:lnTo>
                      <a:pt x="133" y="264"/>
                    </a:lnTo>
                    <a:lnTo>
                      <a:pt x="126" y="261"/>
                    </a:lnTo>
                    <a:lnTo>
                      <a:pt x="102" y="253"/>
                    </a:lnTo>
                    <a:lnTo>
                      <a:pt x="80" y="241"/>
                    </a:lnTo>
                    <a:lnTo>
                      <a:pt x="63" y="226"/>
                    </a:lnTo>
                    <a:lnTo>
                      <a:pt x="50" y="208"/>
                    </a:lnTo>
                    <a:lnTo>
                      <a:pt x="41" y="187"/>
                    </a:lnTo>
                    <a:lnTo>
                      <a:pt x="36" y="164"/>
                    </a:lnTo>
                    <a:lnTo>
                      <a:pt x="36" y="139"/>
                    </a:lnTo>
                    <a:lnTo>
                      <a:pt x="44" y="113"/>
                    </a:lnTo>
                    <a:lnTo>
                      <a:pt x="52" y="95"/>
                    </a:lnTo>
                    <a:lnTo>
                      <a:pt x="64" y="78"/>
                    </a:lnTo>
                    <a:lnTo>
                      <a:pt x="77" y="62"/>
                    </a:lnTo>
                    <a:lnTo>
                      <a:pt x="92" y="47"/>
                    </a:lnTo>
                    <a:lnTo>
                      <a:pt x="105" y="34"/>
                    </a:lnTo>
                    <a:lnTo>
                      <a:pt x="120" y="23"/>
                    </a:lnTo>
                    <a:lnTo>
                      <a:pt x="133" y="11"/>
                    </a:lnTo>
                    <a:lnTo>
                      <a:pt x="143" y="1"/>
                    </a:lnTo>
                    <a:lnTo>
                      <a:pt x="133" y="0"/>
                    </a:lnTo>
                    <a:lnTo>
                      <a:pt x="117" y="7"/>
                    </a:lnTo>
                    <a:lnTo>
                      <a:pt x="95" y="23"/>
                    </a:lnTo>
                    <a:lnTo>
                      <a:pt x="70" y="44"/>
                    </a:lnTo>
                    <a:lnTo>
                      <a:pt x="47" y="72"/>
                    </a:lnTo>
                    <a:lnTo>
                      <a:pt x="25" y="101"/>
                    </a:lnTo>
                    <a:lnTo>
                      <a:pt x="8" y="132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7" name="Freeform 150"/>
              <p:cNvSpPr>
                <a:spLocks/>
              </p:cNvSpPr>
              <p:nvPr/>
            </p:nvSpPr>
            <p:spPr bwMode="auto">
              <a:xfrm>
                <a:off x="2539" y="2387"/>
                <a:ext cx="41" cy="52"/>
              </a:xfrm>
              <a:custGeom>
                <a:avLst/>
                <a:gdLst>
                  <a:gd name="T0" fmla="*/ 0 w 309"/>
                  <a:gd name="T1" fmla="*/ 0 h 388"/>
                  <a:gd name="T2" fmla="*/ 0 w 309"/>
                  <a:gd name="T3" fmla="*/ 0 h 388"/>
                  <a:gd name="T4" fmla="*/ 0 w 309"/>
                  <a:gd name="T5" fmla="*/ 0 h 388"/>
                  <a:gd name="T6" fmla="*/ 0 w 309"/>
                  <a:gd name="T7" fmla="*/ 0 h 388"/>
                  <a:gd name="T8" fmla="*/ 0 w 309"/>
                  <a:gd name="T9" fmla="*/ 0 h 388"/>
                  <a:gd name="T10" fmla="*/ 0 w 309"/>
                  <a:gd name="T11" fmla="*/ 0 h 388"/>
                  <a:gd name="T12" fmla="*/ 0 w 309"/>
                  <a:gd name="T13" fmla="*/ 0 h 388"/>
                  <a:gd name="T14" fmla="*/ 0 w 309"/>
                  <a:gd name="T15" fmla="*/ 0 h 388"/>
                  <a:gd name="T16" fmla="*/ 0 w 309"/>
                  <a:gd name="T17" fmla="*/ 0 h 388"/>
                  <a:gd name="T18" fmla="*/ 0 w 309"/>
                  <a:gd name="T19" fmla="*/ 0 h 388"/>
                  <a:gd name="T20" fmla="*/ 0 w 309"/>
                  <a:gd name="T21" fmla="*/ 0 h 388"/>
                  <a:gd name="T22" fmla="*/ 0 w 309"/>
                  <a:gd name="T23" fmla="*/ 0 h 388"/>
                  <a:gd name="T24" fmla="*/ 0 w 309"/>
                  <a:gd name="T25" fmla="*/ 0 h 388"/>
                  <a:gd name="T26" fmla="*/ 0 w 309"/>
                  <a:gd name="T27" fmla="*/ 0 h 388"/>
                  <a:gd name="T28" fmla="*/ 0 w 309"/>
                  <a:gd name="T29" fmla="*/ 0 h 388"/>
                  <a:gd name="T30" fmla="*/ 0 w 309"/>
                  <a:gd name="T31" fmla="*/ 0 h 388"/>
                  <a:gd name="T32" fmla="*/ 0 w 309"/>
                  <a:gd name="T33" fmla="*/ 0 h 388"/>
                  <a:gd name="T34" fmla="*/ 0 w 309"/>
                  <a:gd name="T35" fmla="*/ 0 h 388"/>
                  <a:gd name="T36" fmla="*/ 0 w 309"/>
                  <a:gd name="T37" fmla="*/ 0 h 388"/>
                  <a:gd name="T38" fmla="*/ 0 w 309"/>
                  <a:gd name="T39" fmla="*/ 0 h 388"/>
                  <a:gd name="T40" fmla="*/ 0 w 309"/>
                  <a:gd name="T41" fmla="*/ 0 h 388"/>
                  <a:gd name="T42" fmla="*/ 0 w 309"/>
                  <a:gd name="T43" fmla="*/ 0 h 388"/>
                  <a:gd name="T44" fmla="*/ 0 w 309"/>
                  <a:gd name="T45" fmla="*/ 0 h 388"/>
                  <a:gd name="T46" fmla="*/ 0 w 309"/>
                  <a:gd name="T47" fmla="*/ 0 h 388"/>
                  <a:gd name="T48" fmla="*/ 0 w 309"/>
                  <a:gd name="T49" fmla="*/ 0 h 388"/>
                  <a:gd name="T50" fmla="*/ 0 w 309"/>
                  <a:gd name="T51" fmla="*/ 0 h 388"/>
                  <a:gd name="T52" fmla="*/ 0 w 309"/>
                  <a:gd name="T53" fmla="*/ 0 h 388"/>
                  <a:gd name="T54" fmla="*/ 0 w 309"/>
                  <a:gd name="T55" fmla="*/ 0 h 388"/>
                  <a:gd name="T56" fmla="*/ 0 w 309"/>
                  <a:gd name="T57" fmla="*/ 0 h 388"/>
                  <a:gd name="T58" fmla="*/ 0 w 309"/>
                  <a:gd name="T59" fmla="*/ 0 h 388"/>
                  <a:gd name="T60" fmla="*/ 0 w 309"/>
                  <a:gd name="T61" fmla="*/ 0 h 388"/>
                  <a:gd name="T62" fmla="*/ 0 w 309"/>
                  <a:gd name="T63" fmla="*/ 0 h 388"/>
                  <a:gd name="T64" fmla="*/ 0 w 309"/>
                  <a:gd name="T65" fmla="*/ 0 h 388"/>
                  <a:gd name="T66" fmla="*/ 0 w 309"/>
                  <a:gd name="T67" fmla="*/ 0 h 388"/>
                  <a:gd name="T68" fmla="*/ 0 w 309"/>
                  <a:gd name="T69" fmla="*/ 0 h 388"/>
                  <a:gd name="T70" fmla="*/ 0 w 309"/>
                  <a:gd name="T71" fmla="*/ 0 h 388"/>
                  <a:gd name="T72" fmla="*/ 0 w 309"/>
                  <a:gd name="T73" fmla="*/ 0 h 388"/>
                  <a:gd name="T74" fmla="*/ 0 w 309"/>
                  <a:gd name="T75" fmla="*/ 0 h 38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09"/>
                  <a:gd name="T115" fmla="*/ 0 h 388"/>
                  <a:gd name="T116" fmla="*/ 309 w 309"/>
                  <a:gd name="T117" fmla="*/ 388 h 38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09" h="388">
                    <a:moveTo>
                      <a:pt x="250" y="145"/>
                    </a:moveTo>
                    <a:lnTo>
                      <a:pt x="260" y="155"/>
                    </a:lnTo>
                    <a:lnTo>
                      <a:pt x="269" y="167"/>
                    </a:lnTo>
                    <a:lnTo>
                      <a:pt x="275" y="180"/>
                    </a:lnTo>
                    <a:lnTo>
                      <a:pt x="281" y="193"/>
                    </a:lnTo>
                    <a:lnTo>
                      <a:pt x="282" y="206"/>
                    </a:lnTo>
                    <a:lnTo>
                      <a:pt x="282" y="220"/>
                    </a:lnTo>
                    <a:lnTo>
                      <a:pt x="278" y="234"/>
                    </a:lnTo>
                    <a:lnTo>
                      <a:pt x="272" y="247"/>
                    </a:lnTo>
                    <a:lnTo>
                      <a:pt x="262" y="262"/>
                    </a:lnTo>
                    <a:lnTo>
                      <a:pt x="250" y="275"/>
                    </a:lnTo>
                    <a:lnTo>
                      <a:pt x="237" y="286"/>
                    </a:lnTo>
                    <a:lnTo>
                      <a:pt x="222" y="298"/>
                    </a:lnTo>
                    <a:lnTo>
                      <a:pt x="209" y="308"/>
                    </a:lnTo>
                    <a:lnTo>
                      <a:pt x="194" y="319"/>
                    </a:lnTo>
                    <a:lnTo>
                      <a:pt x="180" y="331"/>
                    </a:lnTo>
                    <a:lnTo>
                      <a:pt x="166" y="344"/>
                    </a:lnTo>
                    <a:lnTo>
                      <a:pt x="162" y="348"/>
                    </a:lnTo>
                    <a:lnTo>
                      <a:pt x="159" y="354"/>
                    </a:lnTo>
                    <a:lnTo>
                      <a:pt x="156" y="359"/>
                    </a:lnTo>
                    <a:lnTo>
                      <a:pt x="153" y="365"/>
                    </a:lnTo>
                    <a:lnTo>
                      <a:pt x="152" y="371"/>
                    </a:lnTo>
                    <a:lnTo>
                      <a:pt x="152" y="377"/>
                    </a:lnTo>
                    <a:lnTo>
                      <a:pt x="153" y="382"/>
                    </a:lnTo>
                    <a:lnTo>
                      <a:pt x="158" y="387"/>
                    </a:lnTo>
                    <a:lnTo>
                      <a:pt x="163" y="388"/>
                    </a:lnTo>
                    <a:lnTo>
                      <a:pt x="169" y="388"/>
                    </a:lnTo>
                    <a:lnTo>
                      <a:pt x="175" y="387"/>
                    </a:lnTo>
                    <a:lnTo>
                      <a:pt x="180" y="382"/>
                    </a:lnTo>
                    <a:lnTo>
                      <a:pt x="194" y="367"/>
                    </a:lnTo>
                    <a:lnTo>
                      <a:pt x="210" y="351"/>
                    </a:lnTo>
                    <a:lnTo>
                      <a:pt x="227" y="337"/>
                    </a:lnTo>
                    <a:lnTo>
                      <a:pt x="244" y="322"/>
                    </a:lnTo>
                    <a:lnTo>
                      <a:pt x="260" y="308"/>
                    </a:lnTo>
                    <a:lnTo>
                      <a:pt x="275" y="292"/>
                    </a:lnTo>
                    <a:lnTo>
                      <a:pt x="290" y="275"/>
                    </a:lnTo>
                    <a:lnTo>
                      <a:pt x="300" y="256"/>
                    </a:lnTo>
                    <a:lnTo>
                      <a:pt x="307" y="234"/>
                    </a:lnTo>
                    <a:lnTo>
                      <a:pt x="309" y="213"/>
                    </a:lnTo>
                    <a:lnTo>
                      <a:pt x="304" y="191"/>
                    </a:lnTo>
                    <a:lnTo>
                      <a:pt x="297" y="171"/>
                    </a:lnTo>
                    <a:lnTo>
                      <a:pt x="285" y="151"/>
                    </a:lnTo>
                    <a:lnTo>
                      <a:pt x="271" y="134"/>
                    </a:lnTo>
                    <a:lnTo>
                      <a:pt x="253" y="118"/>
                    </a:lnTo>
                    <a:lnTo>
                      <a:pt x="235" y="104"/>
                    </a:lnTo>
                    <a:lnTo>
                      <a:pt x="222" y="94"/>
                    </a:lnTo>
                    <a:lnTo>
                      <a:pt x="207" y="85"/>
                    </a:lnTo>
                    <a:lnTo>
                      <a:pt x="191" y="75"/>
                    </a:lnTo>
                    <a:lnTo>
                      <a:pt x="175" y="65"/>
                    </a:lnTo>
                    <a:lnTo>
                      <a:pt x="159" y="55"/>
                    </a:lnTo>
                    <a:lnTo>
                      <a:pt x="141" y="45"/>
                    </a:lnTo>
                    <a:lnTo>
                      <a:pt x="124" y="36"/>
                    </a:lnTo>
                    <a:lnTo>
                      <a:pt x="108" y="28"/>
                    </a:lnTo>
                    <a:lnTo>
                      <a:pt x="92" y="20"/>
                    </a:lnTo>
                    <a:lnTo>
                      <a:pt x="75" y="13"/>
                    </a:lnTo>
                    <a:lnTo>
                      <a:pt x="59" y="9"/>
                    </a:lnTo>
                    <a:lnTo>
                      <a:pt x="45" y="5"/>
                    </a:lnTo>
                    <a:lnTo>
                      <a:pt x="31" y="2"/>
                    </a:lnTo>
                    <a:lnTo>
                      <a:pt x="20" y="0"/>
                    </a:lnTo>
                    <a:lnTo>
                      <a:pt x="9" y="2"/>
                    </a:lnTo>
                    <a:lnTo>
                      <a:pt x="0" y="5"/>
                    </a:lnTo>
                    <a:lnTo>
                      <a:pt x="11" y="7"/>
                    </a:lnTo>
                    <a:lnTo>
                      <a:pt x="23" y="12"/>
                    </a:lnTo>
                    <a:lnTo>
                      <a:pt x="36" y="17"/>
                    </a:lnTo>
                    <a:lnTo>
                      <a:pt x="49" y="23"/>
                    </a:lnTo>
                    <a:lnTo>
                      <a:pt x="65" y="30"/>
                    </a:lnTo>
                    <a:lnTo>
                      <a:pt x="81" y="38"/>
                    </a:lnTo>
                    <a:lnTo>
                      <a:pt x="99" y="46"/>
                    </a:lnTo>
                    <a:lnTo>
                      <a:pt x="116" y="55"/>
                    </a:lnTo>
                    <a:lnTo>
                      <a:pt x="134" y="65"/>
                    </a:lnTo>
                    <a:lnTo>
                      <a:pt x="152" y="75"/>
                    </a:lnTo>
                    <a:lnTo>
                      <a:pt x="169" y="86"/>
                    </a:lnTo>
                    <a:lnTo>
                      <a:pt x="187" y="98"/>
                    </a:lnTo>
                    <a:lnTo>
                      <a:pt x="205" y="109"/>
                    </a:lnTo>
                    <a:lnTo>
                      <a:pt x="221" y="121"/>
                    </a:lnTo>
                    <a:lnTo>
                      <a:pt x="235" y="132"/>
                    </a:lnTo>
                    <a:lnTo>
                      <a:pt x="250" y="145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8" name="Freeform 162"/>
              <p:cNvSpPr>
                <a:spLocks/>
              </p:cNvSpPr>
              <p:nvPr/>
            </p:nvSpPr>
            <p:spPr bwMode="auto">
              <a:xfrm>
                <a:off x="2528" y="2492"/>
                <a:ext cx="1" cy="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0 h 13"/>
                  <a:gd name="T10" fmla="*/ 0 w 12"/>
                  <a:gd name="T11" fmla="*/ 0 h 13"/>
                  <a:gd name="T12" fmla="*/ 0 w 12"/>
                  <a:gd name="T13" fmla="*/ 0 h 13"/>
                  <a:gd name="T14" fmla="*/ 0 w 12"/>
                  <a:gd name="T15" fmla="*/ 0 h 13"/>
                  <a:gd name="T16" fmla="*/ 0 w 12"/>
                  <a:gd name="T17" fmla="*/ 0 h 13"/>
                  <a:gd name="T18" fmla="*/ 0 w 12"/>
                  <a:gd name="T19" fmla="*/ 0 h 13"/>
                  <a:gd name="T20" fmla="*/ 0 w 12"/>
                  <a:gd name="T21" fmla="*/ 0 h 13"/>
                  <a:gd name="T22" fmla="*/ 0 w 12"/>
                  <a:gd name="T23" fmla="*/ 0 h 13"/>
                  <a:gd name="T24" fmla="*/ 0 w 12"/>
                  <a:gd name="T25" fmla="*/ 0 h 13"/>
                  <a:gd name="T26" fmla="*/ 0 w 12"/>
                  <a:gd name="T27" fmla="*/ 0 h 13"/>
                  <a:gd name="T28" fmla="*/ 0 w 12"/>
                  <a:gd name="T29" fmla="*/ 0 h 13"/>
                  <a:gd name="T30" fmla="*/ 0 w 12"/>
                  <a:gd name="T31" fmla="*/ 0 h 13"/>
                  <a:gd name="T32" fmla="*/ 0 w 12"/>
                  <a:gd name="T33" fmla="*/ 0 h 13"/>
                  <a:gd name="T34" fmla="*/ 0 w 12"/>
                  <a:gd name="T35" fmla="*/ 0 h 1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3"/>
                  <a:gd name="T56" fmla="*/ 12 w 12"/>
                  <a:gd name="T57" fmla="*/ 13 h 1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3">
                    <a:moveTo>
                      <a:pt x="0" y="7"/>
                    </a:moveTo>
                    <a:lnTo>
                      <a:pt x="0" y="9"/>
                    </a:lnTo>
                    <a:lnTo>
                      <a:pt x="2" y="12"/>
                    </a:lnTo>
                    <a:lnTo>
                      <a:pt x="3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1" y="12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09" name="Freeform 163"/>
              <p:cNvSpPr>
                <a:spLocks/>
              </p:cNvSpPr>
              <p:nvPr/>
            </p:nvSpPr>
            <p:spPr bwMode="auto">
              <a:xfrm>
                <a:off x="2534" y="2490"/>
                <a:ext cx="2" cy="1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0 h 12"/>
                  <a:gd name="T4" fmla="*/ 0 w 13"/>
                  <a:gd name="T5" fmla="*/ 0 h 12"/>
                  <a:gd name="T6" fmla="*/ 0 w 13"/>
                  <a:gd name="T7" fmla="*/ 0 h 12"/>
                  <a:gd name="T8" fmla="*/ 0 w 13"/>
                  <a:gd name="T9" fmla="*/ 0 h 12"/>
                  <a:gd name="T10" fmla="*/ 0 w 13"/>
                  <a:gd name="T11" fmla="*/ 0 h 12"/>
                  <a:gd name="T12" fmla="*/ 0 w 13"/>
                  <a:gd name="T13" fmla="*/ 0 h 12"/>
                  <a:gd name="T14" fmla="*/ 0 w 13"/>
                  <a:gd name="T15" fmla="*/ 0 h 12"/>
                  <a:gd name="T16" fmla="*/ 0 w 13"/>
                  <a:gd name="T17" fmla="*/ 0 h 12"/>
                  <a:gd name="T18" fmla="*/ 0 w 13"/>
                  <a:gd name="T19" fmla="*/ 0 h 12"/>
                  <a:gd name="T20" fmla="*/ 0 w 13"/>
                  <a:gd name="T21" fmla="*/ 0 h 12"/>
                  <a:gd name="T22" fmla="*/ 0 w 13"/>
                  <a:gd name="T23" fmla="*/ 0 h 12"/>
                  <a:gd name="T24" fmla="*/ 0 w 13"/>
                  <a:gd name="T25" fmla="*/ 0 h 12"/>
                  <a:gd name="T26" fmla="*/ 0 w 13"/>
                  <a:gd name="T27" fmla="*/ 0 h 12"/>
                  <a:gd name="T28" fmla="*/ 0 w 13"/>
                  <a:gd name="T29" fmla="*/ 0 h 12"/>
                  <a:gd name="T30" fmla="*/ 0 w 13"/>
                  <a:gd name="T31" fmla="*/ 0 h 12"/>
                  <a:gd name="T32" fmla="*/ 0 w 13"/>
                  <a:gd name="T33" fmla="*/ 0 h 12"/>
                  <a:gd name="T34" fmla="*/ 0 w 13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"/>
                  <a:gd name="T55" fmla="*/ 0 h 12"/>
                  <a:gd name="T56" fmla="*/ 13 w 13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" h="12">
                    <a:moveTo>
                      <a:pt x="0" y="6"/>
                    </a:moveTo>
                    <a:lnTo>
                      <a:pt x="0" y="8"/>
                    </a:lnTo>
                    <a:lnTo>
                      <a:pt x="2" y="10"/>
                    </a:lnTo>
                    <a:lnTo>
                      <a:pt x="5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3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0" name="Freeform 164"/>
              <p:cNvSpPr>
                <a:spLocks/>
              </p:cNvSpPr>
              <p:nvPr/>
            </p:nvSpPr>
            <p:spPr bwMode="auto">
              <a:xfrm>
                <a:off x="2541" y="2488"/>
                <a:ext cx="1" cy="1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0 w 8"/>
                  <a:gd name="T5" fmla="*/ 0 h 7"/>
                  <a:gd name="T6" fmla="*/ 0 w 8"/>
                  <a:gd name="T7" fmla="*/ 0 h 7"/>
                  <a:gd name="T8" fmla="*/ 0 w 8"/>
                  <a:gd name="T9" fmla="*/ 0 h 7"/>
                  <a:gd name="T10" fmla="*/ 0 w 8"/>
                  <a:gd name="T11" fmla="*/ 0 h 7"/>
                  <a:gd name="T12" fmla="*/ 0 w 8"/>
                  <a:gd name="T13" fmla="*/ 0 h 7"/>
                  <a:gd name="T14" fmla="*/ 0 w 8"/>
                  <a:gd name="T15" fmla="*/ 0 h 7"/>
                  <a:gd name="T16" fmla="*/ 0 w 8"/>
                  <a:gd name="T17" fmla="*/ 0 h 7"/>
                  <a:gd name="T18" fmla="*/ 0 w 8"/>
                  <a:gd name="T19" fmla="*/ 0 h 7"/>
                  <a:gd name="T20" fmla="*/ 0 w 8"/>
                  <a:gd name="T21" fmla="*/ 0 h 7"/>
                  <a:gd name="T22" fmla="*/ 0 w 8"/>
                  <a:gd name="T23" fmla="*/ 0 h 7"/>
                  <a:gd name="T24" fmla="*/ 0 w 8"/>
                  <a:gd name="T25" fmla="*/ 0 h 7"/>
                  <a:gd name="T26" fmla="*/ 0 w 8"/>
                  <a:gd name="T27" fmla="*/ 0 h 7"/>
                  <a:gd name="T28" fmla="*/ 0 w 8"/>
                  <a:gd name="T29" fmla="*/ 0 h 7"/>
                  <a:gd name="T30" fmla="*/ 0 w 8"/>
                  <a:gd name="T31" fmla="*/ 0 h 7"/>
                  <a:gd name="T32" fmla="*/ 0 w 8"/>
                  <a:gd name="T33" fmla="*/ 0 h 7"/>
                  <a:gd name="T34" fmla="*/ 0 w 8"/>
                  <a:gd name="T35" fmla="*/ 0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"/>
                  <a:gd name="T55" fmla="*/ 0 h 7"/>
                  <a:gd name="T56" fmla="*/ 8 w 8"/>
                  <a:gd name="T57" fmla="*/ 7 h 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" h="7">
                    <a:moveTo>
                      <a:pt x="0" y="3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4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1" name="Freeform 166"/>
              <p:cNvSpPr>
                <a:spLocks/>
              </p:cNvSpPr>
              <p:nvPr/>
            </p:nvSpPr>
            <p:spPr bwMode="auto">
              <a:xfrm>
                <a:off x="2543" y="2492"/>
                <a:ext cx="2" cy="2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w 16"/>
                  <a:gd name="T13" fmla="*/ 0 h 17"/>
                  <a:gd name="T14" fmla="*/ 0 w 16"/>
                  <a:gd name="T15" fmla="*/ 0 h 17"/>
                  <a:gd name="T16" fmla="*/ 0 w 16"/>
                  <a:gd name="T17" fmla="*/ 0 h 17"/>
                  <a:gd name="T18" fmla="*/ 0 w 16"/>
                  <a:gd name="T19" fmla="*/ 0 h 17"/>
                  <a:gd name="T20" fmla="*/ 0 w 16"/>
                  <a:gd name="T21" fmla="*/ 0 h 17"/>
                  <a:gd name="T22" fmla="*/ 0 w 16"/>
                  <a:gd name="T23" fmla="*/ 0 h 17"/>
                  <a:gd name="T24" fmla="*/ 0 w 16"/>
                  <a:gd name="T25" fmla="*/ 0 h 17"/>
                  <a:gd name="T26" fmla="*/ 0 w 16"/>
                  <a:gd name="T27" fmla="*/ 0 h 17"/>
                  <a:gd name="T28" fmla="*/ 0 w 16"/>
                  <a:gd name="T29" fmla="*/ 0 h 17"/>
                  <a:gd name="T30" fmla="*/ 0 w 16"/>
                  <a:gd name="T31" fmla="*/ 0 h 17"/>
                  <a:gd name="T32" fmla="*/ 0 w 16"/>
                  <a:gd name="T33" fmla="*/ 0 h 17"/>
                  <a:gd name="T34" fmla="*/ 0 w 16"/>
                  <a:gd name="T35" fmla="*/ 0 h 1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17"/>
                  <a:gd name="T56" fmla="*/ 16 w 16"/>
                  <a:gd name="T57" fmla="*/ 17 h 1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17">
                    <a:moveTo>
                      <a:pt x="0" y="8"/>
                    </a:moveTo>
                    <a:lnTo>
                      <a:pt x="0" y="11"/>
                    </a:lnTo>
                    <a:lnTo>
                      <a:pt x="3" y="14"/>
                    </a:lnTo>
                    <a:lnTo>
                      <a:pt x="5" y="16"/>
                    </a:lnTo>
                    <a:lnTo>
                      <a:pt x="9" y="17"/>
                    </a:lnTo>
                    <a:lnTo>
                      <a:pt x="12" y="16"/>
                    </a:lnTo>
                    <a:lnTo>
                      <a:pt x="15" y="14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912" name="Freeform 167"/>
              <p:cNvSpPr>
                <a:spLocks/>
              </p:cNvSpPr>
              <p:nvPr/>
            </p:nvSpPr>
            <p:spPr bwMode="auto">
              <a:xfrm>
                <a:off x="2536" y="2495"/>
                <a:ext cx="1" cy="2"/>
              </a:xfrm>
              <a:custGeom>
                <a:avLst/>
                <a:gdLst>
                  <a:gd name="T0" fmla="*/ 0 w 12"/>
                  <a:gd name="T1" fmla="*/ 0 h 12"/>
                  <a:gd name="T2" fmla="*/ 0 w 12"/>
                  <a:gd name="T3" fmla="*/ 0 h 12"/>
                  <a:gd name="T4" fmla="*/ 0 w 12"/>
                  <a:gd name="T5" fmla="*/ 0 h 12"/>
                  <a:gd name="T6" fmla="*/ 0 w 12"/>
                  <a:gd name="T7" fmla="*/ 0 h 12"/>
                  <a:gd name="T8" fmla="*/ 0 w 12"/>
                  <a:gd name="T9" fmla="*/ 0 h 12"/>
                  <a:gd name="T10" fmla="*/ 0 w 12"/>
                  <a:gd name="T11" fmla="*/ 0 h 12"/>
                  <a:gd name="T12" fmla="*/ 0 w 12"/>
                  <a:gd name="T13" fmla="*/ 0 h 12"/>
                  <a:gd name="T14" fmla="*/ 0 w 12"/>
                  <a:gd name="T15" fmla="*/ 0 h 12"/>
                  <a:gd name="T16" fmla="*/ 0 w 12"/>
                  <a:gd name="T17" fmla="*/ 0 h 12"/>
                  <a:gd name="T18" fmla="*/ 0 w 12"/>
                  <a:gd name="T19" fmla="*/ 0 h 12"/>
                  <a:gd name="T20" fmla="*/ 0 w 12"/>
                  <a:gd name="T21" fmla="*/ 0 h 12"/>
                  <a:gd name="T22" fmla="*/ 0 w 12"/>
                  <a:gd name="T23" fmla="*/ 0 h 12"/>
                  <a:gd name="T24" fmla="*/ 0 w 12"/>
                  <a:gd name="T25" fmla="*/ 0 h 12"/>
                  <a:gd name="T26" fmla="*/ 0 w 12"/>
                  <a:gd name="T27" fmla="*/ 0 h 12"/>
                  <a:gd name="T28" fmla="*/ 0 w 12"/>
                  <a:gd name="T29" fmla="*/ 0 h 12"/>
                  <a:gd name="T30" fmla="*/ 0 w 12"/>
                  <a:gd name="T31" fmla="*/ 0 h 12"/>
                  <a:gd name="T32" fmla="*/ 0 w 12"/>
                  <a:gd name="T33" fmla="*/ 0 h 12"/>
                  <a:gd name="T34" fmla="*/ 0 w 12"/>
                  <a:gd name="T35" fmla="*/ 0 h 1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"/>
                  <a:gd name="T55" fmla="*/ 0 h 12"/>
                  <a:gd name="T56" fmla="*/ 12 w 12"/>
                  <a:gd name="T57" fmla="*/ 12 h 1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" h="12">
                    <a:moveTo>
                      <a:pt x="0" y="6"/>
                    </a:moveTo>
                    <a:lnTo>
                      <a:pt x="0" y="7"/>
                    </a:lnTo>
                    <a:lnTo>
                      <a:pt x="1" y="10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12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8858" name="Group 66"/>
          <p:cNvGrpSpPr>
            <a:grpSpLocks/>
          </p:cNvGrpSpPr>
          <p:nvPr/>
        </p:nvGrpSpPr>
        <p:grpSpPr bwMode="auto">
          <a:xfrm>
            <a:off x="2962275" y="4724400"/>
            <a:ext cx="660400" cy="1438275"/>
            <a:chOff x="1887" y="1660"/>
            <a:chExt cx="400" cy="803"/>
          </a:xfrm>
        </p:grpSpPr>
        <p:grpSp>
          <p:nvGrpSpPr>
            <p:cNvPr id="248896" name="Group 67"/>
            <p:cNvGrpSpPr>
              <a:grpSpLocks/>
            </p:cNvGrpSpPr>
            <p:nvPr/>
          </p:nvGrpSpPr>
          <p:grpSpPr bwMode="auto">
            <a:xfrm>
              <a:off x="2233" y="1660"/>
              <a:ext cx="0" cy="235"/>
              <a:chOff x="1701" y="3459"/>
              <a:chExt cx="0" cy="235"/>
            </a:xfrm>
          </p:grpSpPr>
          <p:sp>
            <p:nvSpPr>
              <p:cNvPr id="248898" name="Line 68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8899" name="Line 69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48839" name="Object 7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887" y="1768"/>
            <a:ext cx="400" cy="424"/>
          </p:xfrm>
          <a:graphic>
            <a:graphicData uri="http://schemas.openxmlformats.org/presentationml/2006/ole">
              <p:oleObj spid="_x0000_s248839" name="Microsoft ClipArt Gallery" r:id="rId8" imgW="3238200" imgH="3429000" progId="">
                <p:embed/>
              </p:oleObj>
            </a:graphicData>
          </a:graphic>
        </p:graphicFrame>
        <p:sp>
          <p:nvSpPr>
            <p:cNvPr id="248897" name="Text Box 71"/>
            <p:cNvSpPr txBox="1">
              <a:spLocks noChangeArrowheads="1"/>
            </p:cNvSpPr>
            <p:nvPr/>
          </p:nvSpPr>
          <p:spPr bwMode="auto">
            <a:xfrm>
              <a:off x="1942" y="2275"/>
              <a:ext cx="261" cy="1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A2</a:t>
              </a:r>
            </a:p>
          </p:txBody>
        </p:sp>
      </p:grpSp>
      <p:grpSp>
        <p:nvGrpSpPr>
          <p:cNvPr id="248859" name="Group 72"/>
          <p:cNvGrpSpPr>
            <a:grpSpLocks/>
          </p:cNvGrpSpPr>
          <p:nvPr/>
        </p:nvGrpSpPr>
        <p:grpSpPr bwMode="auto">
          <a:xfrm>
            <a:off x="7277100" y="4681538"/>
            <a:ext cx="658813" cy="1411287"/>
            <a:chOff x="2936" y="1707"/>
            <a:chExt cx="400" cy="788"/>
          </a:xfrm>
        </p:grpSpPr>
        <p:grpSp>
          <p:nvGrpSpPr>
            <p:cNvPr id="248892" name="Group 73"/>
            <p:cNvGrpSpPr>
              <a:grpSpLocks/>
            </p:cNvGrpSpPr>
            <p:nvPr/>
          </p:nvGrpSpPr>
          <p:grpSpPr bwMode="auto">
            <a:xfrm>
              <a:off x="3273" y="1707"/>
              <a:ext cx="0" cy="235"/>
              <a:chOff x="1701" y="3459"/>
              <a:chExt cx="0" cy="235"/>
            </a:xfrm>
          </p:grpSpPr>
          <p:sp>
            <p:nvSpPr>
              <p:cNvPr id="248894" name="Line 74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8895" name="Line 75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48840" name="Object 7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936" y="1807"/>
            <a:ext cx="400" cy="424"/>
          </p:xfrm>
          <a:graphic>
            <a:graphicData uri="http://schemas.openxmlformats.org/presentationml/2006/ole">
              <p:oleObj spid="_x0000_s248840" name="Microsoft ClipArt Gallery" r:id="rId9" imgW="3238200" imgH="3429000" progId="">
                <p:embed/>
              </p:oleObj>
            </a:graphicData>
          </a:graphic>
        </p:graphicFrame>
        <p:sp>
          <p:nvSpPr>
            <p:cNvPr id="248893" name="Text Box 77"/>
            <p:cNvSpPr txBox="1">
              <a:spLocks noChangeArrowheads="1"/>
            </p:cNvSpPr>
            <p:nvPr/>
          </p:nvSpPr>
          <p:spPr bwMode="auto">
            <a:xfrm>
              <a:off x="3035" y="2307"/>
              <a:ext cx="262" cy="1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B2</a:t>
              </a:r>
            </a:p>
          </p:txBody>
        </p:sp>
      </p:grpSp>
      <p:grpSp>
        <p:nvGrpSpPr>
          <p:cNvPr id="248860" name="Group 78"/>
          <p:cNvGrpSpPr>
            <a:grpSpLocks/>
          </p:cNvGrpSpPr>
          <p:nvPr/>
        </p:nvGrpSpPr>
        <p:grpSpPr bwMode="auto">
          <a:xfrm>
            <a:off x="5399088" y="5124450"/>
            <a:ext cx="982662" cy="869950"/>
            <a:chOff x="3612" y="485"/>
            <a:chExt cx="595" cy="486"/>
          </a:xfrm>
        </p:grpSpPr>
        <p:grpSp>
          <p:nvGrpSpPr>
            <p:cNvPr id="248888" name="Group 79"/>
            <p:cNvGrpSpPr>
              <a:grpSpLocks/>
            </p:cNvGrpSpPr>
            <p:nvPr/>
          </p:nvGrpSpPr>
          <p:grpSpPr bwMode="auto">
            <a:xfrm>
              <a:off x="4141" y="485"/>
              <a:ext cx="0" cy="235"/>
              <a:chOff x="1701" y="3459"/>
              <a:chExt cx="0" cy="235"/>
            </a:xfrm>
          </p:grpSpPr>
          <p:sp>
            <p:nvSpPr>
              <p:cNvPr id="248890" name="Line 80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8891" name="Line 81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48841" name="Object 8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3807" y="547"/>
            <a:ext cx="400" cy="424"/>
          </p:xfrm>
          <a:graphic>
            <a:graphicData uri="http://schemas.openxmlformats.org/presentationml/2006/ole">
              <p:oleObj spid="_x0000_s248841" name="Microsoft ClipArt Gallery" r:id="rId10" imgW="3238200" imgH="3429000" progId="">
                <p:embed/>
              </p:oleObj>
            </a:graphicData>
          </a:graphic>
        </p:graphicFrame>
        <p:sp>
          <p:nvSpPr>
            <p:cNvPr id="248889" name="Text Box 83"/>
            <p:cNvSpPr txBox="1">
              <a:spLocks noChangeArrowheads="1"/>
            </p:cNvSpPr>
            <p:nvPr/>
          </p:nvSpPr>
          <p:spPr bwMode="auto">
            <a:xfrm>
              <a:off x="3612" y="511"/>
              <a:ext cx="261" cy="1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B1</a:t>
              </a:r>
            </a:p>
          </p:txBody>
        </p:sp>
      </p:grpSp>
      <p:grpSp>
        <p:nvGrpSpPr>
          <p:cNvPr id="248861" name="Group 84"/>
          <p:cNvGrpSpPr>
            <a:grpSpLocks/>
          </p:cNvGrpSpPr>
          <p:nvPr/>
        </p:nvGrpSpPr>
        <p:grpSpPr bwMode="auto">
          <a:xfrm>
            <a:off x="1057275" y="4708525"/>
            <a:ext cx="995363" cy="925513"/>
            <a:chOff x="1524" y="437"/>
            <a:chExt cx="602" cy="517"/>
          </a:xfrm>
        </p:grpSpPr>
        <p:grpSp>
          <p:nvGrpSpPr>
            <p:cNvPr id="248884" name="Group 85"/>
            <p:cNvGrpSpPr>
              <a:grpSpLocks/>
            </p:cNvGrpSpPr>
            <p:nvPr/>
          </p:nvGrpSpPr>
          <p:grpSpPr bwMode="auto">
            <a:xfrm>
              <a:off x="2047" y="437"/>
              <a:ext cx="0" cy="235"/>
              <a:chOff x="1701" y="3459"/>
              <a:chExt cx="0" cy="235"/>
            </a:xfrm>
          </p:grpSpPr>
          <p:sp>
            <p:nvSpPr>
              <p:cNvPr id="248886" name="Line 86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8887" name="Line 87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248842" name="Object 8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726" y="530"/>
            <a:ext cx="400" cy="424"/>
          </p:xfrm>
          <a:graphic>
            <a:graphicData uri="http://schemas.openxmlformats.org/presentationml/2006/ole">
              <p:oleObj spid="_x0000_s248842" name="Microsoft ClipArt Gallery" r:id="rId11" imgW="3238200" imgH="3429000" progId="">
                <p:embed/>
              </p:oleObj>
            </a:graphicData>
          </a:graphic>
        </p:graphicFrame>
        <p:sp>
          <p:nvSpPr>
            <p:cNvPr id="248885" name="Text Box 89"/>
            <p:cNvSpPr txBox="1">
              <a:spLocks noChangeArrowheads="1"/>
            </p:cNvSpPr>
            <p:nvPr/>
          </p:nvSpPr>
          <p:spPr bwMode="auto">
            <a:xfrm>
              <a:off x="1524" y="530"/>
              <a:ext cx="261" cy="1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A1</a:t>
              </a:r>
            </a:p>
          </p:txBody>
        </p:sp>
      </p:grpSp>
      <p:sp>
        <p:nvSpPr>
          <p:cNvPr id="248862" name="Rectangle 90"/>
          <p:cNvSpPr>
            <a:spLocks noChangeArrowheads="1"/>
          </p:cNvSpPr>
          <p:nvPr/>
        </p:nvSpPr>
        <p:spPr bwMode="auto">
          <a:xfrm>
            <a:off x="2960688" y="3933825"/>
            <a:ext cx="566737" cy="336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AP1</a:t>
            </a:r>
          </a:p>
        </p:txBody>
      </p:sp>
      <p:sp>
        <p:nvSpPr>
          <p:cNvPr id="248863" name="Rectangle 96"/>
          <p:cNvSpPr>
            <a:spLocks noChangeArrowheads="1"/>
          </p:cNvSpPr>
          <p:nvPr/>
        </p:nvSpPr>
        <p:spPr bwMode="auto">
          <a:xfrm>
            <a:off x="5734050" y="3968750"/>
            <a:ext cx="566738" cy="3365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AP2</a:t>
            </a:r>
          </a:p>
        </p:txBody>
      </p:sp>
      <p:sp>
        <p:nvSpPr>
          <p:cNvPr id="101" name="Oval 102"/>
          <p:cNvSpPr>
            <a:spLocks noChangeArrowheads="1"/>
          </p:cNvSpPr>
          <p:nvPr/>
        </p:nvSpPr>
        <p:spPr bwMode="auto">
          <a:xfrm>
            <a:off x="1620838" y="2465388"/>
            <a:ext cx="5661025" cy="909637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7843"/>
                  <a:invGamma/>
                </a:schemeClr>
              </a:gs>
            </a:gsLst>
            <a:lin ang="2700000" scaled="1"/>
          </a:gra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ea typeface="+mn-ea"/>
              </a:rPr>
              <a:t>Distribution System</a:t>
            </a:r>
          </a:p>
        </p:txBody>
      </p:sp>
      <p:sp>
        <p:nvSpPr>
          <p:cNvPr id="248865" name="Line 103"/>
          <p:cNvSpPr>
            <a:spLocks noChangeShapeType="1"/>
          </p:cNvSpPr>
          <p:nvPr/>
        </p:nvSpPr>
        <p:spPr bwMode="auto">
          <a:xfrm flipV="1">
            <a:off x="2667000" y="3303588"/>
            <a:ext cx="406400" cy="706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866" name="Line 104"/>
          <p:cNvSpPr>
            <a:spLocks noChangeShapeType="1"/>
          </p:cNvSpPr>
          <p:nvPr/>
        </p:nvSpPr>
        <p:spPr bwMode="auto">
          <a:xfrm flipH="1" flipV="1">
            <a:off x="5964238" y="3303588"/>
            <a:ext cx="587375" cy="10255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867" name="Text Box 105"/>
          <p:cNvSpPr txBox="1">
            <a:spLocks noChangeArrowheads="1"/>
          </p:cNvSpPr>
          <p:nvPr/>
        </p:nvSpPr>
        <p:spPr bwMode="auto">
          <a:xfrm>
            <a:off x="395288" y="1341438"/>
            <a:ext cx="931862" cy="39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</a:rPr>
              <a:t>Server</a:t>
            </a:r>
          </a:p>
        </p:txBody>
      </p:sp>
      <p:sp>
        <p:nvSpPr>
          <p:cNvPr id="248868" name="Line 110"/>
          <p:cNvSpPr>
            <a:spLocks noChangeShapeType="1"/>
          </p:cNvSpPr>
          <p:nvPr/>
        </p:nvSpPr>
        <p:spPr bwMode="auto">
          <a:xfrm flipV="1">
            <a:off x="6940550" y="2276475"/>
            <a:ext cx="260350" cy="431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869" name="Text Box 111"/>
          <p:cNvSpPr txBox="1">
            <a:spLocks noChangeArrowheads="1"/>
          </p:cNvSpPr>
          <p:nvPr/>
        </p:nvSpPr>
        <p:spPr bwMode="auto">
          <a:xfrm>
            <a:off x="7380288" y="2392363"/>
            <a:ext cx="13398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Gateway to</a:t>
            </a:r>
          </a:p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the Internet</a:t>
            </a:r>
          </a:p>
        </p:txBody>
      </p:sp>
      <p:sp>
        <p:nvSpPr>
          <p:cNvPr id="248870" name="Rectangle 113"/>
          <p:cNvSpPr>
            <a:spLocks noChangeArrowheads="1"/>
          </p:cNvSpPr>
          <p:nvPr/>
        </p:nvSpPr>
        <p:spPr bwMode="auto">
          <a:xfrm>
            <a:off x="3009900" y="2125663"/>
            <a:ext cx="7143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Portal</a:t>
            </a:r>
          </a:p>
        </p:txBody>
      </p:sp>
      <p:sp>
        <p:nvSpPr>
          <p:cNvPr id="248871" name="Text Box 114"/>
          <p:cNvSpPr txBox="1">
            <a:spLocks noChangeArrowheads="1"/>
          </p:cNvSpPr>
          <p:nvPr/>
        </p:nvSpPr>
        <p:spPr bwMode="auto">
          <a:xfrm>
            <a:off x="468313" y="5300663"/>
            <a:ext cx="803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BSS A</a:t>
            </a:r>
          </a:p>
        </p:txBody>
      </p:sp>
      <p:sp>
        <p:nvSpPr>
          <p:cNvPr id="248872" name="Text Box 115"/>
          <p:cNvSpPr txBox="1">
            <a:spLocks noChangeArrowheads="1"/>
          </p:cNvSpPr>
          <p:nvPr/>
        </p:nvSpPr>
        <p:spPr bwMode="auto">
          <a:xfrm>
            <a:off x="5184775" y="5972175"/>
            <a:ext cx="8048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</a:rPr>
              <a:t>BSS B</a:t>
            </a:r>
          </a:p>
        </p:txBody>
      </p:sp>
      <p:sp>
        <p:nvSpPr>
          <p:cNvPr id="110" name="Line 116"/>
          <p:cNvSpPr>
            <a:spLocks noChangeShapeType="1"/>
          </p:cNvSpPr>
          <p:nvPr/>
        </p:nvSpPr>
        <p:spPr bwMode="auto">
          <a:xfrm>
            <a:off x="2081213" y="5238750"/>
            <a:ext cx="1009650" cy="38100"/>
          </a:xfrm>
          <a:prstGeom prst="line">
            <a:avLst/>
          </a:prstGeom>
          <a:noFill/>
          <a:ln w="57150">
            <a:solidFill>
              <a:srgbClr val="FF33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1" name="Freeform 117"/>
          <p:cNvSpPr>
            <a:spLocks/>
          </p:cNvSpPr>
          <p:nvPr/>
        </p:nvSpPr>
        <p:spPr bwMode="auto">
          <a:xfrm>
            <a:off x="2090738" y="4495800"/>
            <a:ext cx="1133475" cy="657225"/>
          </a:xfrm>
          <a:custGeom>
            <a:avLst/>
            <a:gdLst>
              <a:gd name="T0" fmla="*/ 0 w 714"/>
              <a:gd name="T1" fmla="*/ 2147483647 h 414"/>
              <a:gd name="T2" fmla="*/ 2147483647 w 714"/>
              <a:gd name="T3" fmla="*/ 0 h 414"/>
              <a:gd name="T4" fmla="*/ 2147483647 w 714"/>
              <a:gd name="T5" fmla="*/ 2147483647 h 414"/>
              <a:gd name="T6" fmla="*/ 0 60000 65536"/>
              <a:gd name="T7" fmla="*/ 0 60000 65536"/>
              <a:gd name="T8" fmla="*/ 0 60000 65536"/>
              <a:gd name="T9" fmla="*/ 0 w 714"/>
              <a:gd name="T10" fmla="*/ 0 h 414"/>
              <a:gd name="T11" fmla="*/ 714 w 714"/>
              <a:gd name="T12" fmla="*/ 414 h 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14" h="414">
                <a:moveTo>
                  <a:pt x="0" y="276"/>
                </a:moveTo>
                <a:lnTo>
                  <a:pt x="366" y="0"/>
                </a:lnTo>
                <a:lnTo>
                  <a:pt x="714" y="414"/>
                </a:lnTo>
              </a:path>
            </a:pathLst>
          </a:custGeom>
          <a:noFill/>
          <a:ln w="57150">
            <a:solidFill>
              <a:srgbClr val="FF9900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" name="Freeform 118"/>
          <p:cNvSpPr>
            <a:spLocks/>
          </p:cNvSpPr>
          <p:nvPr/>
        </p:nvSpPr>
        <p:spPr bwMode="auto">
          <a:xfrm>
            <a:off x="2052638" y="3124200"/>
            <a:ext cx="5467350" cy="1838325"/>
          </a:xfrm>
          <a:custGeom>
            <a:avLst/>
            <a:gdLst>
              <a:gd name="T0" fmla="*/ 0 w 3444"/>
              <a:gd name="T1" fmla="*/ 2147483647 h 1158"/>
              <a:gd name="T2" fmla="*/ 2147483647 w 3444"/>
              <a:gd name="T3" fmla="*/ 2147483647 h 1158"/>
              <a:gd name="T4" fmla="*/ 2147483647 w 3444"/>
              <a:gd name="T5" fmla="*/ 0 h 1158"/>
              <a:gd name="T6" fmla="*/ 2147483647 w 3444"/>
              <a:gd name="T7" fmla="*/ 2147483647 h 1158"/>
              <a:gd name="T8" fmla="*/ 2147483647 w 3444"/>
              <a:gd name="T9" fmla="*/ 2147483647 h 1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4"/>
              <a:gd name="T16" fmla="*/ 0 h 1158"/>
              <a:gd name="T17" fmla="*/ 3444 w 3444"/>
              <a:gd name="T18" fmla="*/ 1158 h 1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4" h="1158">
                <a:moveTo>
                  <a:pt x="0" y="1038"/>
                </a:moveTo>
                <a:lnTo>
                  <a:pt x="342" y="624"/>
                </a:lnTo>
                <a:lnTo>
                  <a:pt x="828" y="0"/>
                </a:lnTo>
                <a:lnTo>
                  <a:pt x="2490" y="6"/>
                </a:lnTo>
                <a:lnTo>
                  <a:pt x="3444" y="1158"/>
                </a:lnTo>
              </a:path>
            </a:pathLst>
          </a:custGeom>
          <a:noFill/>
          <a:ln w="57150">
            <a:solidFill>
              <a:srgbClr val="7E9CE8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3" name="Freeform 119"/>
          <p:cNvSpPr>
            <a:spLocks/>
          </p:cNvSpPr>
          <p:nvPr/>
        </p:nvSpPr>
        <p:spPr bwMode="auto">
          <a:xfrm>
            <a:off x="2005013" y="1990725"/>
            <a:ext cx="5105400" cy="2647950"/>
          </a:xfrm>
          <a:custGeom>
            <a:avLst/>
            <a:gdLst>
              <a:gd name="T0" fmla="*/ 0 w 3216"/>
              <a:gd name="T1" fmla="*/ 2147483647 h 1668"/>
              <a:gd name="T2" fmla="*/ 2147483647 w 3216"/>
              <a:gd name="T3" fmla="*/ 2147483647 h 1668"/>
              <a:gd name="T4" fmla="*/ 2147483647 w 3216"/>
              <a:gd name="T5" fmla="*/ 2147483647 h 1668"/>
              <a:gd name="T6" fmla="*/ 2147483647 w 3216"/>
              <a:gd name="T7" fmla="*/ 2147483647 h 1668"/>
              <a:gd name="T8" fmla="*/ 2147483647 w 3216"/>
              <a:gd name="T9" fmla="*/ 0 h 16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16"/>
              <a:gd name="T16" fmla="*/ 0 h 1668"/>
              <a:gd name="T17" fmla="*/ 3216 w 3216"/>
              <a:gd name="T18" fmla="*/ 1668 h 16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16" h="1668">
                <a:moveTo>
                  <a:pt x="0" y="1668"/>
                </a:moveTo>
                <a:lnTo>
                  <a:pt x="318" y="1212"/>
                </a:lnTo>
                <a:lnTo>
                  <a:pt x="804" y="588"/>
                </a:lnTo>
                <a:lnTo>
                  <a:pt x="3066" y="534"/>
                </a:lnTo>
                <a:lnTo>
                  <a:pt x="3216" y="0"/>
                </a:lnTo>
              </a:path>
            </a:pathLst>
          </a:custGeom>
          <a:noFill/>
          <a:ln w="57150">
            <a:solidFill>
              <a:srgbClr val="FF33CC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48877" name="Freeform 165"/>
          <p:cNvSpPr>
            <a:spLocks/>
          </p:cNvSpPr>
          <p:nvPr/>
        </p:nvSpPr>
        <p:spPr bwMode="auto">
          <a:xfrm>
            <a:off x="4211638" y="4616450"/>
            <a:ext cx="1587" cy="1588"/>
          </a:xfrm>
          <a:custGeom>
            <a:avLst/>
            <a:gdLst>
              <a:gd name="T0" fmla="*/ 0 w 7"/>
              <a:gd name="T1" fmla="*/ 2147483647 h 8"/>
              <a:gd name="T2" fmla="*/ 0 w 7"/>
              <a:gd name="T3" fmla="*/ 2147483647 h 8"/>
              <a:gd name="T4" fmla="*/ 2147483647 w 7"/>
              <a:gd name="T5" fmla="*/ 2147483647 h 8"/>
              <a:gd name="T6" fmla="*/ 2147483647 w 7"/>
              <a:gd name="T7" fmla="*/ 2147483647 h 8"/>
              <a:gd name="T8" fmla="*/ 2147483647 w 7"/>
              <a:gd name="T9" fmla="*/ 2147483647 h 8"/>
              <a:gd name="T10" fmla="*/ 2147483647 w 7"/>
              <a:gd name="T11" fmla="*/ 2147483647 h 8"/>
              <a:gd name="T12" fmla="*/ 2147483647 w 7"/>
              <a:gd name="T13" fmla="*/ 2147483647 h 8"/>
              <a:gd name="T14" fmla="*/ 2147483647 w 7"/>
              <a:gd name="T15" fmla="*/ 2147483647 h 8"/>
              <a:gd name="T16" fmla="*/ 2147483647 w 7"/>
              <a:gd name="T17" fmla="*/ 2147483647 h 8"/>
              <a:gd name="T18" fmla="*/ 2147483647 w 7"/>
              <a:gd name="T19" fmla="*/ 2147483647 h 8"/>
              <a:gd name="T20" fmla="*/ 2147483647 w 7"/>
              <a:gd name="T21" fmla="*/ 2147483647 h 8"/>
              <a:gd name="T22" fmla="*/ 2147483647 w 7"/>
              <a:gd name="T23" fmla="*/ 0 h 8"/>
              <a:gd name="T24" fmla="*/ 2147483647 w 7"/>
              <a:gd name="T25" fmla="*/ 0 h 8"/>
              <a:gd name="T26" fmla="*/ 2147483647 w 7"/>
              <a:gd name="T27" fmla="*/ 0 h 8"/>
              <a:gd name="T28" fmla="*/ 2147483647 w 7"/>
              <a:gd name="T29" fmla="*/ 2147483647 h 8"/>
              <a:gd name="T30" fmla="*/ 0 w 7"/>
              <a:gd name="T31" fmla="*/ 2147483647 h 8"/>
              <a:gd name="T32" fmla="*/ 0 w 7"/>
              <a:gd name="T33" fmla="*/ 2147483647 h 8"/>
              <a:gd name="T34" fmla="*/ 0 w 7"/>
              <a:gd name="T35" fmla="*/ 2147483647 h 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"/>
              <a:gd name="T55" fmla="*/ 0 h 8"/>
              <a:gd name="T56" fmla="*/ 7 w 7"/>
              <a:gd name="T57" fmla="*/ 8 h 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" h="8">
                <a:moveTo>
                  <a:pt x="0" y="3"/>
                </a:moveTo>
                <a:lnTo>
                  <a:pt x="0" y="5"/>
                </a:lnTo>
                <a:lnTo>
                  <a:pt x="1" y="6"/>
                </a:lnTo>
                <a:lnTo>
                  <a:pt x="3" y="8"/>
                </a:lnTo>
                <a:lnTo>
                  <a:pt x="4" y="8"/>
                </a:lnTo>
                <a:lnTo>
                  <a:pt x="6" y="8"/>
                </a:lnTo>
                <a:lnTo>
                  <a:pt x="6" y="6"/>
                </a:lnTo>
                <a:lnTo>
                  <a:pt x="7" y="5"/>
                </a:lnTo>
                <a:lnTo>
                  <a:pt x="7" y="3"/>
                </a:lnTo>
                <a:lnTo>
                  <a:pt x="7" y="2"/>
                </a:lnTo>
                <a:lnTo>
                  <a:pt x="6" y="2"/>
                </a:lnTo>
                <a:lnTo>
                  <a:pt x="6" y="0"/>
                </a:lnTo>
                <a:lnTo>
                  <a:pt x="4" y="0"/>
                </a:lnTo>
                <a:lnTo>
                  <a:pt x="3" y="0"/>
                </a:lnTo>
                <a:lnTo>
                  <a:pt x="1" y="2"/>
                </a:lnTo>
                <a:lnTo>
                  <a:pt x="0" y="2"/>
                </a:lnTo>
                <a:lnTo>
                  <a:pt x="0" y="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78" name="Line 244"/>
          <p:cNvSpPr>
            <a:spLocks noChangeShapeType="1"/>
          </p:cNvSpPr>
          <p:nvPr/>
        </p:nvSpPr>
        <p:spPr bwMode="auto">
          <a:xfrm>
            <a:off x="1381125" y="1922463"/>
            <a:ext cx="18224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79" name="Line 245"/>
          <p:cNvSpPr>
            <a:spLocks noChangeShapeType="1"/>
          </p:cNvSpPr>
          <p:nvPr/>
        </p:nvSpPr>
        <p:spPr bwMode="auto">
          <a:xfrm>
            <a:off x="1590675" y="1922463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80" name="Line 246"/>
          <p:cNvSpPr>
            <a:spLocks noChangeShapeType="1"/>
          </p:cNvSpPr>
          <p:nvPr/>
        </p:nvSpPr>
        <p:spPr bwMode="auto">
          <a:xfrm>
            <a:off x="2460625" y="1938338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8843" name="Object 247"/>
          <p:cNvGraphicFramePr>
            <a:graphicFrameLocks noChangeAspect="1"/>
          </p:cNvGraphicFramePr>
          <p:nvPr/>
        </p:nvGraphicFramePr>
        <p:xfrm>
          <a:off x="2159000" y="2032000"/>
          <a:ext cx="468313" cy="460375"/>
        </p:xfrm>
        <a:graphic>
          <a:graphicData uri="http://schemas.openxmlformats.org/presentationml/2006/ole">
            <p:oleObj spid="_x0000_s248843" r:id="rId12" imgW="1266840" imgH="1200240" progId="">
              <p:embed/>
            </p:oleObj>
          </a:graphicData>
        </a:graphic>
      </p:graphicFrame>
      <p:graphicFrame>
        <p:nvGraphicFramePr>
          <p:cNvPr id="248844" name="Object 248"/>
          <p:cNvGraphicFramePr>
            <a:graphicFrameLocks noChangeAspect="1"/>
          </p:cNvGraphicFramePr>
          <p:nvPr/>
        </p:nvGraphicFramePr>
        <p:xfrm>
          <a:off x="1327150" y="2084388"/>
          <a:ext cx="581025" cy="442912"/>
        </p:xfrm>
        <a:graphic>
          <a:graphicData uri="http://schemas.openxmlformats.org/presentationml/2006/ole">
            <p:oleObj spid="_x0000_s248844" r:id="rId13" imgW="1305000" imgH="1085760" progId="">
              <p:embed/>
            </p:oleObj>
          </a:graphicData>
        </a:graphic>
      </p:graphicFrame>
      <p:sp>
        <p:nvSpPr>
          <p:cNvPr id="248881" name="Line 249"/>
          <p:cNvSpPr>
            <a:spLocks noChangeShapeType="1"/>
          </p:cNvSpPr>
          <p:nvPr/>
        </p:nvSpPr>
        <p:spPr bwMode="auto">
          <a:xfrm>
            <a:off x="1830388" y="1762125"/>
            <a:ext cx="0" cy="17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8845" name="Object 254"/>
          <p:cNvGraphicFramePr>
            <a:graphicFrameLocks noChangeAspect="1"/>
          </p:cNvGraphicFramePr>
          <p:nvPr/>
        </p:nvGraphicFramePr>
        <p:xfrm>
          <a:off x="2627313" y="2276475"/>
          <a:ext cx="647700" cy="508000"/>
        </p:xfrm>
        <a:graphic>
          <a:graphicData uri="http://schemas.openxmlformats.org/presentationml/2006/ole">
            <p:oleObj spid="_x0000_s248845" name="Visio" r:id="rId14" imgW="1015544" imgH="797600" progId="">
              <p:embed/>
            </p:oleObj>
          </a:graphicData>
        </a:graphic>
      </p:graphicFrame>
      <p:sp>
        <p:nvSpPr>
          <p:cNvPr id="248882" name="Line 256"/>
          <p:cNvSpPr>
            <a:spLocks noChangeShapeType="1"/>
          </p:cNvSpPr>
          <p:nvPr/>
        </p:nvSpPr>
        <p:spPr bwMode="auto">
          <a:xfrm>
            <a:off x="2987675" y="1916113"/>
            <a:ext cx="0" cy="468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8883" name="Rectangle 257"/>
          <p:cNvSpPr>
            <a:spLocks noChangeArrowheads="1"/>
          </p:cNvSpPr>
          <p:nvPr/>
        </p:nvSpPr>
        <p:spPr bwMode="auto">
          <a:xfrm>
            <a:off x="6840538" y="3068638"/>
            <a:ext cx="7143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</a:rPr>
              <a:t>Portal</a:t>
            </a:r>
          </a:p>
        </p:txBody>
      </p:sp>
      <p:graphicFrame>
        <p:nvGraphicFramePr>
          <p:cNvPr id="248846" name="Object 267"/>
          <p:cNvGraphicFramePr>
            <a:graphicFrameLocks noChangeAspect="1"/>
          </p:cNvGraphicFramePr>
          <p:nvPr/>
        </p:nvGraphicFramePr>
        <p:xfrm>
          <a:off x="1287463" y="1103313"/>
          <a:ext cx="944562" cy="777875"/>
        </p:xfrm>
        <a:graphic>
          <a:graphicData uri="http://schemas.openxmlformats.org/presentationml/2006/ole">
            <p:oleObj spid="_x0000_s248846" name="Visio" r:id="rId15" imgW="1458099" imgH="1199733" progId="">
              <p:embed/>
            </p:oleObj>
          </a:graphicData>
        </a:graphic>
      </p:graphicFrame>
      <p:graphicFrame>
        <p:nvGraphicFramePr>
          <p:cNvPr id="248847" name="Object 268"/>
          <p:cNvGraphicFramePr>
            <a:graphicFrameLocks noChangeAspect="1"/>
          </p:cNvGraphicFramePr>
          <p:nvPr/>
        </p:nvGraphicFramePr>
        <p:xfrm>
          <a:off x="6696075" y="2492375"/>
          <a:ext cx="590550" cy="446088"/>
        </p:xfrm>
        <a:graphic>
          <a:graphicData uri="http://schemas.openxmlformats.org/presentationml/2006/ole">
            <p:oleObj spid="_x0000_s248847" name="Visio" r:id="rId16" imgW="677585" imgH="67758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IEEE 802.11 Services</a:t>
            </a:r>
            <a:endParaRPr lang="en-US" altLang="zh-CN" smtClean="0"/>
          </a:p>
        </p:txBody>
      </p:sp>
      <p:sp>
        <p:nvSpPr>
          <p:cNvPr id="31027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E6EBFB-3F43-47BA-B431-705EF6D00730}" type="slidenum">
              <a:rPr lang="en-US" altLang="zh-CN" smtClean="0"/>
              <a:pPr/>
              <a:t>148</a:t>
            </a:fld>
            <a:endParaRPr lang="en-US" altLang="zh-CN" smtClean="0"/>
          </a:p>
        </p:txBody>
      </p:sp>
      <p:graphicFrame>
        <p:nvGraphicFramePr>
          <p:cNvPr id="8" name="Group 112"/>
          <p:cNvGraphicFramePr>
            <a:graphicFrameLocks noGrp="1"/>
          </p:cNvGraphicFramePr>
          <p:nvPr>
            <p:ph idx="1"/>
          </p:nvPr>
        </p:nvGraphicFramePr>
        <p:xfrm>
          <a:off x="395288" y="1412875"/>
          <a:ext cx="8178800" cy="4899025"/>
        </p:xfrm>
        <a:graphic>
          <a:graphicData uri="http://schemas.openxmlformats.org/drawingml/2006/table">
            <a:tbl>
              <a:tblPr/>
              <a:tblGrid>
                <a:gridCol w="2725737"/>
                <a:gridCol w="2727325"/>
                <a:gridCol w="2725738"/>
              </a:tblGrid>
              <a:tr h="37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Service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Provider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Support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Authentication 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Station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LAN access and security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Deauthentication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Station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LAN access and security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8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Privacy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Station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LAN access and security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send/receive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Station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Association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 system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Disassociation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 system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Reassociation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 system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 system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Integration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Distribution system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cs typeface="Times New Roman" pitchFamily="18" charset="0"/>
                        </a:rPr>
                        <a:t>MSDU delivery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Different Services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Distribution service</a:t>
            </a:r>
          </a:p>
          <a:p>
            <a:pPr lvl="1">
              <a:defRPr/>
            </a:pPr>
            <a:r>
              <a:rPr lang="en-US" altLang="zh-CN" sz="2400" dirty="0" smtClean="0"/>
              <a:t>Exchange MAC frames that should traverse DS</a:t>
            </a:r>
            <a:endParaRPr lang="en-US" sz="2400" dirty="0" smtClean="0"/>
          </a:p>
          <a:p>
            <a:pPr>
              <a:defRPr/>
            </a:pPr>
            <a:r>
              <a:rPr lang="en-GB" sz="2800" dirty="0" smtClean="0">
                <a:solidFill>
                  <a:srgbClr val="0000FF"/>
                </a:solidFill>
              </a:rPr>
              <a:t>Integration</a:t>
            </a:r>
            <a:r>
              <a:rPr lang="en-US" altLang="zh-CN" sz="2800" dirty="0" smtClean="0">
                <a:solidFill>
                  <a:srgbClr val="0000FF"/>
                </a:solidFill>
              </a:rPr>
              <a:t> service</a:t>
            </a:r>
          </a:p>
          <a:p>
            <a:pPr lvl="1">
              <a:defRPr/>
            </a:pPr>
            <a:r>
              <a:rPr lang="en-US" altLang="zh-CN" sz="2400" dirty="0" smtClean="0"/>
              <a:t>Enables transfer of data between station on 802.11 LAN and </a:t>
            </a:r>
            <a:r>
              <a:rPr lang="en-GB" sz="2400" dirty="0" smtClean="0"/>
              <a:t>one</a:t>
            </a:r>
            <a:r>
              <a:rPr lang="en-US" altLang="zh-CN" sz="2400" dirty="0" smtClean="0"/>
              <a:t> on integrated 802.x LAN</a:t>
            </a:r>
          </a:p>
          <a:p>
            <a:pPr lvl="3">
              <a:defRPr/>
            </a:pPr>
            <a:endParaRPr lang="en-US" sz="1800" dirty="0" smtClean="0"/>
          </a:p>
          <a:p>
            <a:pPr>
              <a:defRPr/>
            </a:pPr>
            <a:r>
              <a:rPr lang="en-GB" sz="2800" dirty="0" smtClean="0">
                <a:solidFill>
                  <a:srgbClr val="0000FF"/>
                </a:solidFill>
              </a:rPr>
              <a:t>Authentication/</a:t>
            </a:r>
            <a:r>
              <a:rPr lang="en-US" altLang="zh-CN" sz="2800" dirty="0" err="1" smtClean="0">
                <a:solidFill>
                  <a:srgbClr val="0000FF"/>
                </a:solidFill>
              </a:rPr>
              <a:t>Deauthentication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altLang="zh-CN" sz="2400" dirty="0" smtClean="0"/>
              <a:t>Used to establish identity of stations to each other</a:t>
            </a:r>
          </a:p>
          <a:p>
            <a:pPr lvl="1">
              <a:defRPr/>
            </a:pPr>
            <a:r>
              <a:rPr lang="en-US" sz="2400" dirty="0" smtClean="0">
                <a:solidFill>
                  <a:schemeClr val="hlink"/>
                </a:solidFill>
              </a:rPr>
              <a:t>Optional required before association</a:t>
            </a:r>
          </a:p>
          <a:p>
            <a:pPr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Privacy</a:t>
            </a:r>
          </a:p>
          <a:p>
            <a:pPr lvl="1">
              <a:defRPr/>
            </a:pPr>
            <a:r>
              <a:rPr lang="en-US" altLang="zh-CN" sz="2400" dirty="0" smtClean="0"/>
              <a:t>Prevent messages being read by other</a:t>
            </a:r>
            <a:r>
              <a:rPr lang="en-GB" sz="2400" dirty="0" smtClean="0"/>
              <a:t>s (</a:t>
            </a:r>
            <a:r>
              <a:rPr lang="en-US" altLang="zh-CN" sz="2400" dirty="0" smtClean="0"/>
              <a:t>encryption</a:t>
            </a:r>
            <a:r>
              <a:rPr lang="en-GB" sz="2400" dirty="0" smtClean="0"/>
              <a:t>)</a:t>
            </a:r>
            <a:endParaRPr lang="en-US" sz="2400" dirty="0" smtClean="0">
              <a:solidFill>
                <a:schemeClr val="hlink"/>
              </a:solidFill>
            </a:endParaRPr>
          </a:p>
        </p:txBody>
      </p:sp>
      <p:sp>
        <p:nvSpPr>
          <p:cNvPr id="31232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8B50F7-8B02-4DDB-8B34-1F2087F2B745}" type="slidenum">
              <a:rPr lang="en-US" altLang="zh-CN" smtClean="0"/>
              <a:pPr/>
              <a:t>149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Illustration of Sliding Window</a:t>
            </a:r>
          </a:p>
        </p:txBody>
      </p:sp>
      <p:sp>
        <p:nvSpPr>
          <p:cNvPr id="1157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98D783-B62D-4249-A2D7-D176563C5A02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b="9006"/>
          <a:stretch>
            <a:fillRect/>
          </a:stretch>
        </p:blipFill>
        <p:spPr bwMode="auto">
          <a:xfrm>
            <a:off x="685800" y="1285875"/>
            <a:ext cx="7543800" cy="5445125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Supporting Handoff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Association</a:t>
            </a:r>
          </a:p>
          <a:p>
            <a:pPr lvl="1">
              <a:defRPr/>
            </a:pPr>
            <a:r>
              <a:rPr lang="en-US" dirty="0" smtClean="0"/>
              <a:t>Establishes initial association between station and AP</a:t>
            </a:r>
          </a:p>
          <a:p>
            <a:pPr lvl="1">
              <a:defRPr/>
            </a:pPr>
            <a:r>
              <a:rPr lang="en-US" dirty="0" smtClean="0"/>
              <a:t>To make identity and address known</a:t>
            </a:r>
          </a:p>
          <a:p>
            <a:pPr lvl="1">
              <a:defRPr/>
            </a:pPr>
            <a:r>
              <a:rPr lang="en-US" dirty="0" smtClean="0"/>
              <a:t>AP can communicate information to other APs within ESS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err="1" smtClean="0">
                <a:solidFill>
                  <a:srgbClr val="0000FF"/>
                </a:solidFill>
              </a:rPr>
              <a:t>Reassociation</a:t>
            </a:r>
            <a:endParaRPr lang="en-US" dirty="0" smtClean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dirty="0" smtClean="0"/>
              <a:t>Transfer established association to another AP</a:t>
            </a:r>
          </a:p>
          <a:p>
            <a:pPr lvl="1">
              <a:defRPr/>
            </a:pPr>
            <a:r>
              <a:rPr lang="en-US" dirty="0" smtClean="0"/>
              <a:t>Allows station to move from one BSS to another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Disassociation</a:t>
            </a:r>
          </a:p>
          <a:p>
            <a:pPr lvl="1">
              <a:defRPr/>
            </a:pPr>
            <a:r>
              <a:rPr lang="en-US" dirty="0" smtClean="0"/>
              <a:t>From either station or AP that association is terminated</a:t>
            </a:r>
          </a:p>
          <a:p>
            <a:pPr lvl="1">
              <a:defRPr/>
            </a:pPr>
            <a:r>
              <a:rPr lang="en-US" dirty="0" smtClean="0"/>
              <a:t>Given before station leaves ESS or shuts</a:t>
            </a:r>
          </a:p>
          <a:p>
            <a:pPr lvl="1">
              <a:defRPr/>
            </a:pPr>
            <a:r>
              <a:rPr lang="en-US" dirty="0" smtClean="0"/>
              <a:t>i.e. </a:t>
            </a:r>
            <a:r>
              <a:rPr lang="en-US" dirty="0" smtClean="0">
                <a:solidFill>
                  <a:srgbClr val="FF0000"/>
                </a:solidFill>
              </a:rPr>
              <a:t>handoff between ESS </a:t>
            </a:r>
            <a:r>
              <a:rPr lang="en-US" dirty="0" smtClean="0"/>
              <a:t>is unsupported</a:t>
            </a:r>
            <a:endParaRPr lang="en-US" dirty="0"/>
          </a:p>
        </p:txBody>
      </p:sp>
      <p:sp>
        <p:nvSpPr>
          <p:cNvPr id="3133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D89921-6942-4B8C-9831-363BEDFC7806}" type="slidenum">
              <a:rPr lang="en-US" altLang="zh-CN" smtClean="0"/>
              <a:pPr/>
              <a:t>150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Scanning for Association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395288" y="3573463"/>
            <a:ext cx="4208462" cy="2735262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Passive Scanning</a:t>
            </a:r>
            <a:r>
              <a:rPr lang="en-US" dirty="0" smtClean="0"/>
              <a:t>: </a:t>
            </a:r>
          </a:p>
          <a:p>
            <a:pPr>
              <a:defRPr/>
            </a:pPr>
            <a:r>
              <a:rPr lang="en-US" dirty="0" smtClean="0"/>
              <a:t>Beacon frames sent from </a:t>
            </a:r>
            <a:r>
              <a:rPr lang="en-US" dirty="0" err="1" smtClean="0"/>
              <a:t>Aps</a:t>
            </a:r>
            <a:endParaRPr lang="en-US" dirty="0" smtClean="0"/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Association Request </a:t>
            </a:r>
            <a:r>
              <a:rPr lang="en-US" dirty="0" smtClean="0"/>
              <a:t>frame sent: H1 to selected AP </a:t>
            </a:r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Association Response </a:t>
            </a:r>
            <a:r>
              <a:rPr lang="en-US" dirty="0" smtClean="0"/>
              <a:t>frame sent: AP to selected H1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6150" y="3573463"/>
            <a:ext cx="4208463" cy="2735262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Active Scanning</a:t>
            </a:r>
            <a:r>
              <a:rPr lang="en-US" dirty="0" smtClean="0"/>
              <a:t>: </a:t>
            </a:r>
          </a:p>
          <a:p>
            <a:pPr>
              <a:defRPr/>
            </a:pPr>
            <a:r>
              <a:rPr lang="en-US" dirty="0" smtClean="0"/>
              <a:t>Probe Request frame broadcast from H1</a:t>
            </a:r>
          </a:p>
          <a:p>
            <a:pPr>
              <a:defRPr/>
            </a:pPr>
            <a:r>
              <a:rPr lang="en-US" dirty="0" smtClean="0"/>
              <a:t>Probe response frame sent from </a:t>
            </a:r>
            <a:r>
              <a:rPr lang="en-US" dirty="0" err="1" smtClean="0"/>
              <a:t>Aps</a:t>
            </a:r>
            <a:endParaRPr lang="en-US" dirty="0" smtClean="0"/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Association Request </a:t>
            </a:r>
            <a:r>
              <a:rPr lang="en-US" dirty="0" smtClean="0"/>
              <a:t>frame sent: H1 to selected AP </a:t>
            </a:r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Association Response </a:t>
            </a:r>
            <a:r>
              <a:rPr lang="en-US" dirty="0" smtClean="0"/>
              <a:t>frame sent: H1 to selected AP</a:t>
            </a:r>
            <a:endParaRPr lang="en-US" dirty="0"/>
          </a:p>
        </p:txBody>
      </p:sp>
      <p:sp>
        <p:nvSpPr>
          <p:cNvPr id="31437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51410D-126D-43DA-B0E4-AFE220D6D651}" type="slidenum">
              <a:rPr lang="en-US" altLang="zh-CN" smtClean="0"/>
              <a:pPr/>
              <a:t>151</a:t>
            </a:fld>
            <a:endParaRPr lang="en-US" altLang="zh-CN" smtClean="0"/>
          </a:p>
        </p:txBody>
      </p:sp>
      <p:pic>
        <p:nvPicPr>
          <p:cNvPr id="314373" name="图片 7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341438"/>
            <a:ext cx="3948113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图片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1341438"/>
            <a:ext cx="4033837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A1BC402-0CCD-4121-A2E8-2059D2F6E7CE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152</a:t>
            </a:fld>
            <a:endParaRPr lang="en-US" altLang="zh-CN" sz="1600" b="1" smtClean="0"/>
          </a:p>
        </p:txBody>
      </p:sp>
      <p:sp>
        <p:nvSpPr>
          <p:cNvPr id="384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Wireless Communication</a:t>
            </a:r>
          </a:p>
        </p:txBody>
      </p:sp>
      <p:sp>
        <p:nvSpPr>
          <p:cNvPr id="3840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3550" y="1330325"/>
            <a:ext cx="7772400" cy="830263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Multiple wireless senders and receivers </a:t>
            </a:r>
            <a:r>
              <a:rPr lang="en-US" altLang="zh-CN" sz="2400" smtClean="0"/>
              <a:t>create additional problems (beyond multiple access)</a:t>
            </a:r>
          </a:p>
        </p:txBody>
      </p:sp>
      <p:sp>
        <p:nvSpPr>
          <p:cNvPr id="680965" name="Rectangle 5"/>
          <p:cNvSpPr>
            <a:spLocks noChangeArrowheads="1"/>
          </p:cNvSpPr>
          <p:nvPr/>
        </p:nvSpPr>
        <p:spPr bwMode="auto">
          <a:xfrm>
            <a:off x="471488" y="4238625"/>
            <a:ext cx="4148137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Tahoma" pitchFamily="34" charset="0"/>
              </a:rPr>
              <a:t>Hidden terminal </a:t>
            </a:r>
            <a:r>
              <a:rPr lang="en-US" altLang="zh-CN" sz="2400">
                <a:solidFill>
                  <a:srgbClr val="000000"/>
                </a:solidFill>
                <a:latin typeface="Tahoma" pitchFamily="34" charset="0"/>
              </a:rPr>
              <a:t>problem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B, A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B, C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A, C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can not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A, C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unaware of their interference at </a:t>
            </a: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</a:t>
            </a:r>
          </a:p>
        </p:txBody>
      </p:sp>
      <p:sp>
        <p:nvSpPr>
          <p:cNvPr id="680966" name="Rectangle 6"/>
          <p:cNvSpPr>
            <a:spLocks noChangeArrowheads="1"/>
          </p:cNvSpPr>
          <p:nvPr/>
        </p:nvSpPr>
        <p:spPr bwMode="auto">
          <a:xfrm>
            <a:off x="4995863" y="4432300"/>
            <a:ext cx="4040187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Tahoma" pitchFamily="34" charset="0"/>
              </a:rPr>
              <a:t>Signal fading</a:t>
            </a:r>
            <a:r>
              <a:rPr lang="en-US" altLang="zh-CN" sz="2400">
                <a:solidFill>
                  <a:srgbClr val="000000"/>
                </a:solidFill>
                <a:latin typeface="Tahoma" pitchFamily="34" charset="0"/>
              </a:rPr>
              <a:t> problem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B, A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B, C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hear each other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A, C</a:t>
            </a:r>
            <a:r>
              <a:rPr lang="en-US" altLang="zh-CN" sz="2000">
                <a:solidFill>
                  <a:srgbClr val="000000"/>
                </a:solidFill>
                <a:latin typeface="Tahoma" pitchFamily="34" charset="0"/>
              </a:rPr>
              <a:t> can not hear each other interfering at </a:t>
            </a:r>
            <a:r>
              <a:rPr lang="en-US" altLang="zh-CN" sz="2000">
                <a:solidFill>
                  <a:srgbClr val="000000"/>
                </a:solidFill>
                <a:latin typeface="Comic Sans MS" pitchFamily="66" charset="0"/>
              </a:rPr>
              <a:t>B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698500" y="2427288"/>
            <a:ext cx="3194050" cy="1616075"/>
            <a:chOff x="759" y="2008"/>
            <a:chExt cx="2012" cy="1018"/>
          </a:xfrm>
        </p:grpSpPr>
        <p:grpSp>
          <p:nvGrpSpPr>
            <p:cNvPr id="384038" name="Group 48"/>
            <p:cNvGrpSpPr>
              <a:grpSpLocks/>
            </p:cNvGrpSpPr>
            <p:nvPr/>
          </p:nvGrpSpPr>
          <p:grpSpPr bwMode="auto">
            <a:xfrm>
              <a:off x="1529" y="2018"/>
              <a:ext cx="535" cy="466"/>
              <a:chOff x="2870" y="1518"/>
              <a:chExt cx="292" cy="320"/>
            </a:xfrm>
          </p:grpSpPr>
          <p:graphicFrame>
            <p:nvGraphicFramePr>
              <p:cNvPr id="384012" name="Object 4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384012" name="Clip" r:id="rId4" imgW="819000" imgH="847800" progId="">
                  <p:embed/>
                </p:oleObj>
              </a:graphicData>
            </a:graphic>
          </p:graphicFrame>
          <p:graphicFrame>
            <p:nvGraphicFramePr>
              <p:cNvPr id="384013" name="Object 5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384013" name="Clip" r:id="rId5" imgW="1266840" imgH="1200240" progId="">
                  <p:embed/>
                </p:oleObj>
              </a:graphicData>
            </a:graphic>
          </p:graphicFrame>
        </p:grpSp>
        <p:sp>
          <p:nvSpPr>
            <p:cNvPr id="384039" name="Freeform 51"/>
            <p:cNvSpPr>
              <a:spLocks/>
            </p:cNvSpPr>
            <p:nvPr/>
          </p:nvSpPr>
          <p:spPr bwMode="auto">
            <a:xfrm>
              <a:off x="759" y="2008"/>
              <a:ext cx="1273" cy="684"/>
            </a:xfrm>
            <a:custGeom>
              <a:avLst/>
              <a:gdLst>
                <a:gd name="T0" fmla="*/ 9 w 1273"/>
                <a:gd name="T1" fmla="*/ 675 h 684"/>
                <a:gd name="T2" fmla="*/ 316 w 1273"/>
                <a:gd name="T3" fmla="*/ 0 h 684"/>
                <a:gd name="T4" fmla="*/ 461 w 1273"/>
                <a:gd name="T5" fmla="*/ 228 h 684"/>
                <a:gd name="T6" fmla="*/ 510 w 1273"/>
                <a:gd name="T7" fmla="*/ 119 h 684"/>
                <a:gd name="T8" fmla="*/ 631 w 1273"/>
                <a:gd name="T9" fmla="*/ 467 h 684"/>
                <a:gd name="T10" fmla="*/ 667 w 1273"/>
                <a:gd name="T11" fmla="*/ 391 h 684"/>
                <a:gd name="T12" fmla="*/ 739 w 1273"/>
                <a:gd name="T13" fmla="*/ 464 h 684"/>
                <a:gd name="T14" fmla="*/ 1058 w 1273"/>
                <a:gd name="T15" fmla="*/ 57 h 684"/>
                <a:gd name="T16" fmla="*/ 1273 w 1273"/>
                <a:gd name="T17" fmla="*/ 684 h 684"/>
                <a:gd name="T18" fmla="*/ 0 w 1273"/>
                <a:gd name="T19" fmla="*/ 674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3"/>
                <a:gd name="T31" fmla="*/ 0 h 684"/>
                <a:gd name="T32" fmla="*/ 1273 w 1273"/>
                <a:gd name="T33" fmla="*/ 684 h 6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384040" name="Group 52"/>
            <p:cNvGrpSpPr>
              <a:grpSpLocks/>
            </p:cNvGrpSpPr>
            <p:nvPr/>
          </p:nvGrpSpPr>
          <p:grpSpPr bwMode="auto">
            <a:xfrm>
              <a:off x="1053" y="2587"/>
              <a:ext cx="482" cy="439"/>
              <a:chOff x="2870" y="1518"/>
              <a:chExt cx="292" cy="320"/>
            </a:xfrm>
          </p:grpSpPr>
          <p:graphicFrame>
            <p:nvGraphicFramePr>
              <p:cNvPr id="384010" name="Object 5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384010" name="Clip" r:id="rId6" imgW="819000" imgH="847800" progId="">
                  <p:embed/>
                </p:oleObj>
              </a:graphicData>
            </a:graphic>
          </p:graphicFrame>
          <p:graphicFrame>
            <p:nvGraphicFramePr>
              <p:cNvPr id="384011" name="Object 5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384011" name="Clip" r:id="rId7" imgW="1266840" imgH="1200240" progId="">
                  <p:embed/>
                </p:oleObj>
              </a:graphicData>
            </a:graphic>
          </p:graphicFrame>
        </p:grpSp>
        <p:grpSp>
          <p:nvGrpSpPr>
            <p:cNvPr id="384041" name="Group 55"/>
            <p:cNvGrpSpPr>
              <a:grpSpLocks/>
            </p:cNvGrpSpPr>
            <p:nvPr/>
          </p:nvGrpSpPr>
          <p:grpSpPr bwMode="auto">
            <a:xfrm>
              <a:off x="2124" y="2391"/>
              <a:ext cx="482" cy="439"/>
              <a:chOff x="2870" y="1518"/>
              <a:chExt cx="292" cy="320"/>
            </a:xfrm>
          </p:grpSpPr>
          <p:graphicFrame>
            <p:nvGraphicFramePr>
              <p:cNvPr id="384008" name="Object 5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384008" name="Clip" r:id="rId8" imgW="819000" imgH="847800" progId="">
                  <p:embed/>
                </p:oleObj>
              </a:graphicData>
            </a:graphic>
          </p:graphicFrame>
          <p:graphicFrame>
            <p:nvGraphicFramePr>
              <p:cNvPr id="384009" name="Object 5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384009" name="Clip" r:id="rId9" imgW="1266840" imgH="1200240" progId="">
                  <p:embed/>
                </p:oleObj>
              </a:graphicData>
            </a:graphic>
          </p:graphicFrame>
        </p:grpSp>
        <p:sp>
          <p:nvSpPr>
            <p:cNvPr id="384042" name="Line 58"/>
            <p:cNvSpPr>
              <a:spLocks noChangeShapeType="1"/>
            </p:cNvSpPr>
            <p:nvPr/>
          </p:nvSpPr>
          <p:spPr bwMode="auto">
            <a:xfrm flipV="1">
              <a:off x="1561" y="2773"/>
              <a:ext cx="629" cy="10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43" name="Line 59"/>
            <p:cNvSpPr>
              <a:spLocks noChangeShapeType="1"/>
            </p:cNvSpPr>
            <p:nvPr/>
          </p:nvSpPr>
          <p:spPr bwMode="auto">
            <a:xfrm>
              <a:off x="1985" y="2471"/>
              <a:ext cx="257" cy="203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 type="triangle" w="med" len="med"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44" name="Text Box 60"/>
            <p:cNvSpPr txBox="1">
              <a:spLocks noChangeArrowheads="1"/>
            </p:cNvSpPr>
            <p:nvPr/>
          </p:nvSpPr>
          <p:spPr bwMode="auto">
            <a:xfrm>
              <a:off x="1006" y="2705"/>
              <a:ext cx="22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  <a:latin typeface="Comic Sans MS" pitchFamily="66" charset="0"/>
                </a:rPr>
                <a:t>A</a:t>
              </a:r>
            </a:p>
          </p:txBody>
        </p:sp>
        <p:sp>
          <p:nvSpPr>
            <p:cNvPr id="384045" name="Text Box 61"/>
            <p:cNvSpPr txBox="1">
              <a:spLocks noChangeArrowheads="1"/>
            </p:cNvSpPr>
            <p:nvPr/>
          </p:nvSpPr>
          <p:spPr bwMode="auto">
            <a:xfrm>
              <a:off x="2564" y="2562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B</a:t>
              </a:r>
            </a:p>
          </p:txBody>
        </p:sp>
        <p:sp>
          <p:nvSpPr>
            <p:cNvPr id="384046" name="Text Box 62"/>
            <p:cNvSpPr txBox="1">
              <a:spLocks noChangeArrowheads="1"/>
            </p:cNvSpPr>
            <p:nvPr/>
          </p:nvSpPr>
          <p:spPr bwMode="auto">
            <a:xfrm>
              <a:off x="2014" y="2118"/>
              <a:ext cx="20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3333CC"/>
                  </a:solidFill>
                  <a:latin typeface="Comic Sans MS" pitchFamily="66" charset="0"/>
                </a:rPr>
                <a:t>C</a:t>
              </a:r>
            </a:p>
          </p:txBody>
        </p:sp>
      </p:grpSp>
      <p:grpSp>
        <p:nvGrpSpPr>
          <p:cNvPr id="6" name="Group 63"/>
          <p:cNvGrpSpPr>
            <a:grpSpLocks/>
          </p:cNvGrpSpPr>
          <p:nvPr/>
        </p:nvGrpSpPr>
        <p:grpSpPr bwMode="auto">
          <a:xfrm>
            <a:off x="4943475" y="2119313"/>
            <a:ext cx="3625850" cy="2281237"/>
            <a:chOff x="3264" y="1698"/>
            <a:chExt cx="2284" cy="1437"/>
          </a:xfrm>
        </p:grpSpPr>
        <p:grpSp>
          <p:nvGrpSpPr>
            <p:cNvPr id="384021" name="Group 64"/>
            <p:cNvGrpSpPr>
              <a:grpSpLocks/>
            </p:cNvGrpSpPr>
            <p:nvPr/>
          </p:nvGrpSpPr>
          <p:grpSpPr bwMode="auto">
            <a:xfrm>
              <a:off x="3264" y="1698"/>
              <a:ext cx="2150" cy="455"/>
              <a:chOff x="3256" y="1911"/>
              <a:chExt cx="2150" cy="455"/>
            </a:xfrm>
          </p:grpSpPr>
          <p:grpSp>
            <p:nvGrpSpPr>
              <p:cNvPr id="384032" name="Group 65"/>
              <p:cNvGrpSpPr>
                <a:grpSpLocks/>
              </p:cNvGrpSpPr>
              <p:nvPr/>
            </p:nvGrpSpPr>
            <p:grpSpPr bwMode="auto">
              <a:xfrm>
                <a:off x="3303" y="1911"/>
                <a:ext cx="482" cy="439"/>
                <a:chOff x="2870" y="1518"/>
                <a:chExt cx="292" cy="320"/>
              </a:xfrm>
            </p:grpSpPr>
            <p:graphicFrame>
              <p:nvGraphicFramePr>
                <p:cNvPr id="384006" name="Object 66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p:oleObj spid="_x0000_s384006" name="Clip" r:id="rId10" imgW="819000" imgH="847800" progId="">
                    <p:embed/>
                  </p:oleObj>
                </a:graphicData>
              </a:graphic>
            </p:graphicFrame>
            <p:graphicFrame>
              <p:nvGraphicFramePr>
                <p:cNvPr id="384007" name="Object 67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p:oleObj spid="_x0000_s384007" name="Clip" r:id="rId11" imgW="1266840" imgH="1200240" progId="">
                    <p:embed/>
                  </p:oleObj>
                </a:graphicData>
              </a:graphic>
            </p:graphicFrame>
          </p:grpSp>
          <p:grpSp>
            <p:nvGrpSpPr>
              <p:cNvPr id="384033" name="Group 68"/>
              <p:cNvGrpSpPr>
                <a:grpSpLocks/>
              </p:cNvGrpSpPr>
              <p:nvPr/>
            </p:nvGrpSpPr>
            <p:grpSpPr bwMode="auto">
              <a:xfrm>
                <a:off x="4037" y="1919"/>
                <a:ext cx="482" cy="439"/>
                <a:chOff x="2870" y="1518"/>
                <a:chExt cx="292" cy="320"/>
              </a:xfrm>
            </p:grpSpPr>
            <p:graphicFrame>
              <p:nvGraphicFramePr>
                <p:cNvPr id="384004" name="Object 69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p:oleObj spid="_x0000_s384004" name="Clip" r:id="rId12" imgW="819000" imgH="847800" progId="">
                    <p:embed/>
                  </p:oleObj>
                </a:graphicData>
              </a:graphic>
            </p:graphicFrame>
            <p:graphicFrame>
              <p:nvGraphicFramePr>
                <p:cNvPr id="384005" name="Object 70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p:oleObj spid="_x0000_s384005" name="Clip" r:id="rId13" imgW="1266840" imgH="1200240" progId="">
                    <p:embed/>
                  </p:oleObj>
                </a:graphicData>
              </a:graphic>
            </p:graphicFrame>
          </p:grpSp>
          <p:sp>
            <p:nvSpPr>
              <p:cNvPr id="384034" name="Text Box 71"/>
              <p:cNvSpPr txBox="1">
                <a:spLocks noChangeArrowheads="1"/>
              </p:cNvSpPr>
              <p:nvPr/>
            </p:nvSpPr>
            <p:spPr bwMode="auto">
              <a:xfrm>
                <a:off x="3256" y="2029"/>
                <a:ext cx="22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FF0000"/>
                    </a:solidFill>
                    <a:latin typeface="Comic Sans MS" pitchFamily="66" charset="0"/>
                  </a:rPr>
                  <a:t>A</a:t>
                </a:r>
              </a:p>
            </p:txBody>
          </p:sp>
          <p:sp>
            <p:nvSpPr>
              <p:cNvPr id="384035" name="Text Box 72"/>
              <p:cNvSpPr txBox="1">
                <a:spLocks noChangeArrowheads="1"/>
              </p:cNvSpPr>
              <p:nvPr/>
            </p:nvSpPr>
            <p:spPr bwMode="auto">
              <a:xfrm>
                <a:off x="4459" y="2027"/>
                <a:ext cx="20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000000"/>
                    </a:solidFill>
                    <a:latin typeface="Comic Sans MS" pitchFamily="66" charset="0"/>
                  </a:rPr>
                  <a:t>B</a:t>
                </a:r>
              </a:p>
            </p:txBody>
          </p:sp>
          <p:sp>
            <p:nvSpPr>
              <p:cNvPr id="384036" name="Text Box 73"/>
              <p:cNvSpPr txBox="1">
                <a:spLocks noChangeArrowheads="1"/>
              </p:cNvSpPr>
              <p:nvPr/>
            </p:nvSpPr>
            <p:spPr bwMode="auto">
              <a:xfrm>
                <a:off x="5203" y="2054"/>
                <a:ext cx="203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>
                    <a:solidFill>
                      <a:srgbClr val="3333CC"/>
                    </a:solidFill>
                    <a:latin typeface="Comic Sans MS" pitchFamily="66" charset="0"/>
                  </a:rPr>
                  <a:t>C</a:t>
                </a:r>
              </a:p>
            </p:txBody>
          </p:sp>
          <p:grpSp>
            <p:nvGrpSpPr>
              <p:cNvPr id="384037" name="Group 74"/>
              <p:cNvGrpSpPr>
                <a:grpSpLocks/>
              </p:cNvGrpSpPr>
              <p:nvPr/>
            </p:nvGrpSpPr>
            <p:grpSpPr bwMode="auto">
              <a:xfrm>
                <a:off x="4726" y="1927"/>
                <a:ext cx="482" cy="439"/>
                <a:chOff x="2870" y="1518"/>
                <a:chExt cx="292" cy="320"/>
              </a:xfrm>
            </p:grpSpPr>
            <p:graphicFrame>
              <p:nvGraphicFramePr>
                <p:cNvPr id="384002" name="Object 75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p:oleObj spid="_x0000_s384002" name="Clip" r:id="rId14" imgW="819000" imgH="847800" progId="">
                    <p:embed/>
                  </p:oleObj>
                </a:graphicData>
              </a:graphic>
            </p:graphicFrame>
            <p:graphicFrame>
              <p:nvGraphicFramePr>
                <p:cNvPr id="384003" name="Object 76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p:oleObj spid="_x0000_s384003" name="Clip" r:id="rId15" imgW="1266840" imgH="1200240" progId="">
                    <p:embed/>
                  </p:oleObj>
                </a:graphicData>
              </a:graphic>
            </p:graphicFrame>
          </p:grpSp>
        </p:grpSp>
        <p:sp>
          <p:nvSpPr>
            <p:cNvPr id="384022" name="Text Box 77"/>
            <p:cNvSpPr txBox="1">
              <a:spLocks noChangeArrowheads="1"/>
            </p:cNvSpPr>
            <p:nvPr/>
          </p:nvSpPr>
          <p:spPr bwMode="auto">
            <a:xfrm>
              <a:off x="3310" y="2337"/>
              <a:ext cx="59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  <a:latin typeface="Comic Sans MS" pitchFamily="66" charset="0"/>
                </a:rPr>
                <a:t>A’s signal</a:t>
              </a:r>
            </a:p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  <a:latin typeface="Comic Sans MS" pitchFamily="66" charset="0"/>
                </a:rPr>
                <a:t>strength</a:t>
              </a:r>
            </a:p>
          </p:txBody>
        </p:sp>
        <p:sp>
          <p:nvSpPr>
            <p:cNvPr id="384023" name="Line 78"/>
            <p:cNvSpPr>
              <a:spLocks noChangeShapeType="1"/>
            </p:cNvSpPr>
            <p:nvPr/>
          </p:nvSpPr>
          <p:spPr bwMode="auto">
            <a:xfrm>
              <a:off x="3349" y="2985"/>
              <a:ext cx="20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24" name="Line 79"/>
            <p:cNvSpPr>
              <a:spLocks noChangeShapeType="1"/>
            </p:cNvSpPr>
            <p:nvPr/>
          </p:nvSpPr>
          <p:spPr bwMode="auto">
            <a:xfrm>
              <a:off x="3315" y="2242"/>
              <a:ext cx="0" cy="7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25" name="Freeform 80"/>
            <p:cNvSpPr>
              <a:spLocks/>
            </p:cNvSpPr>
            <p:nvPr/>
          </p:nvSpPr>
          <p:spPr bwMode="auto">
            <a:xfrm>
              <a:off x="3367" y="2277"/>
              <a:ext cx="1887" cy="681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26" name="Text Box 81"/>
            <p:cNvSpPr txBox="1">
              <a:spLocks noChangeArrowheads="1"/>
            </p:cNvSpPr>
            <p:nvPr/>
          </p:nvSpPr>
          <p:spPr bwMode="auto">
            <a:xfrm>
              <a:off x="4158" y="2962"/>
              <a:ext cx="36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200">
                  <a:solidFill>
                    <a:srgbClr val="000000"/>
                  </a:solidFill>
                  <a:latin typeface="Comic Sans MS" pitchFamily="66" charset="0"/>
                </a:rPr>
                <a:t>space</a:t>
              </a:r>
            </a:p>
          </p:txBody>
        </p:sp>
        <p:sp>
          <p:nvSpPr>
            <p:cNvPr id="384027" name="Freeform 82"/>
            <p:cNvSpPr>
              <a:spLocks/>
            </p:cNvSpPr>
            <p:nvPr/>
          </p:nvSpPr>
          <p:spPr bwMode="auto">
            <a:xfrm flipH="1">
              <a:off x="3427" y="2258"/>
              <a:ext cx="1887" cy="681"/>
            </a:xfrm>
            <a:custGeom>
              <a:avLst/>
              <a:gdLst>
                <a:gd name="T0" fmla="*/ 0 w 1887"/>
                <a:gd name="T1" fmla="*/ 0 h 681"/>
                <a:gd name="T2" fmla="*/ 966 w 1887"/>
                <a:gd name="T3" fmla="*/ 151 h 681"/>
                <a:gd name="T4" fmla="*/ 1373 w 1887"/>
                <a:gd name="T5" fmla="*/ 594 h 681"/>
                <a:gd name="T6" fmla="*/ 1887 w 1887"/>
                <a:gd name="T7" fmla="*/ 673 h 6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7"/>
                <a:gd name="T13" fmla="*/ 0 h 681"/>
                <a:gd name="T14" fmla="*/ 1887 w 1887"/>
                <a:gd name="T15" fmla="*/ 681 h 6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>
              <a:solidFill>
                <a:srgbClr val="3333CC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28" name="Text Box 83"/>
            <p:cNvSpPr txBox="1">
              <a:spLocks noChangeArrowheads="1"/>
            </p:cNvSpPr>
            <p:nvPr/>
          </p:nvSpPr>
          <p:spPr bwMode="auto">
            <a:xfrm>
              <a:off x="4965" y="2292"/>
              <a:ext cx="58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3333CC"/>
                  </a:solidFill>
                  <a:latin typeface="Comic Sans MS" pitchFamily="66" charset="0"/>
                </a:rPr>
                <a:t>C’s signal</a:t>
              </a:r>
            </a:p>
            <a:p>
              <a:pPr eaLnBrk="0" hangingPunct="0"/>
              <a:r>
                <a:rPr lang="en-US" altLang="zh-CN" sz="1400">
                  <a:solidFill>
                    <a:srgbClr val="3333CC"/>
                  </a:solidFill>
                  <a:latin typeface="Comic Sans MS" pitchFamily="66" charset="0"/>
                </a:rPr>
                <a:t>strength</a:t>
              </a:r>
            </a:p>
          </p:txBody>
        </p:sp>
        <p:sp>
          <p:nvSpPr>
            <p:cNvPr id="384029" name="Line 84"/>
            <p:cNvSpPr>
              <a:spLocks noChangeShapeType="1"/>
            </p:cNvSpPr>
            <p:nvPr/>
          </p:nvSpPr>
          <p:spPr bwMode="auto">
            <a:xfrm flipH="1">
              <a:off x="3554" y="2171"/>
              <a:ext cx="17" cy="7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30" name="Line 85"/>
            <p:cNvSpPr>
              <a:spLocks noChangeShapeType="1"/>
            </p:cNvSpPr>
            <p:nvPr/>
          </p:nvSpPr>
          <p:spPr bwMode="auto">
            <a:xfrm>
              <a:off x="4323" y="2214"/>
              <a:ext cx="0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4031" name="Line 86"/>
            <p:cNvSpPr>
              <a:spLocks noChangeShapeType="1"/>
            </p:cNvSpPr>
            <p:nvPr/>
          </p:nvSpPr>
          <p:spPr bwMode="auto">
            <a:xfrm>
              <a:off x="5004" y="2204"/>
              <a:ext cx="0" cy="7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5" grpId="0"/>
      <p:bldP spid="68096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22FCA9B-6F33-45E8-92E7-DB563D9B2971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153</a:t>
            </a:fld>
            <a:endParaRPr lang="en-US" altLang="zh-CN" sz="1600" b="1" smtClean="0"/>
          </a:p>
        </p:txBody>
      </p:sp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4 Frame Exchange</a:t>
            </a:r>
            <a:endParaRPr lang="en-US" altLang="zh-CN" smtClean="0"/>
          </a:p>
        </p:txBody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To enhance wireless reliability, </a:t>
            </a:r>
            <a:r>
              <a:rPr lang="en-US" altLang="zh-CN" sz="2400" smtClean="0">
                <a:solidFill>
                  <a:schemeClr val="hlink"/>
                </a:solidFill>
                <a:latin typeface="Comic Sans MS" pitchFamily="66" charset="0"/>
              </a:rPr>
              <a:t>4</a:t>
            </a:r>
            <a:r>
              <a:rPr lang="en-US" altLang="zh-CN" sz="2400" smtClean="0">
                <a:solidFill>
                  <a:schemeClr val="hlink"/>
                </a:solidFill>
              </a:rPr>
              <a:t>-frame exchange</a:t>
            </a:r>
            <a:r>
              <a:rPr lang="en-US" altLang="zh-CN" sz="2400" smtClean="0"/>
              <a:t> may be used</a:t>
            </a:r>
            <a:endParaRPr lang="en-GB" altLang="zh-CN" sz="2400" smtClean="0"/>
          </a:p>
          <a:p>
            <a:pPr lvl="1" eaLnBrk="1" hangingPunct="1">
              <a:lnSpc>
                <a:spcPct val="90000"/>
              </a:lnSpc>
            </a:pPr>
            <a:r>
              <a:rPr lang="en-GB" altLang="zh-CN" sz="2000" smtClean="0"/>
              <a:t>Source</a:t>
            </a:r>
            <a:r>
              <a:rPr lang="en-US" altLang="zh-CN" sz="2000" smtClean="0"/>
              <a:t> issues a </a:t>
            </a:r>
            <a:r>
              <a:rPr lang="en-US" altLang="zh-CN" sz="2000" smtClean="0">
                <a:solidFill>
                  <a:srgbClr val="0000FF"/>
                </a:solidFill>
              </a:rPr>
              <a:t>Request to Send </a:t>
            </a:r>
            <a:r>
              <a:rPr lang="en-US" altLang="zh-CN" sz="2000" smtClean="0"/>
              <a:t>(RTS) frame to destination</a:t>
            </a:r>
            <a:endParaRPr lang="en-GB" altLang="zh-CN" sz="2000" smtClean="0"/>
          </a:p>
          <a:p>
            <a:pPr lvl="1" eaLnBrk="1" hangingPunct="1">
              <a:lnSpc>
                <a:spcPct val="90000"/>
              </a:lnSpc>
            </a:pPr>
            <a:r>
              <a:rPr lang="en-GB" altLang="zh-CN" sz="2000" smtClean="0"/>
              <a:t>Destination</a:t>
            </a:r>
            <a:r>
              <a:rPr lang="en-US" altLang="zh-CN" sz="2000" smtClean="0"/>
              <a:t> responds with </a:t>
            </a:r>
            <a:r>
              <a:rPr lang="en-US" altLang="zh-CN" sz="2000" smtClean="0">
                <a:solidFill>
                  <a:srgbClr val="0000FF"/>
                </a:solidFill>
              </a:rPr>
              <a:t>Clear to Send </a:t>
            </a:r>
            <a:r>
              <a:rPr lang="en-US" altLang="zh-CN" sz="2000" smtClean="0"/>
              <a:t>(CTS)</a:t>
            </a:r>
          </a:p>
          <a:p>
            <a:pPr lvl="3" eaLnBrk="1" hangingPunct="1">
              <a:lnSpc>
                <a:spcPct val="90000"/>
              </a:lnSpc>
            </a:pPr>
            <a:endParaRPr lang="en-GB" altLang="zh-CN" sz="12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After receiving CTS, source transmits data</a:t>
            </a:r>
            <a:endParaRPr lang="en-GB" altLang="zh-CN" sz="2000" smtClean="0"/>
          </a:p>
          <a:p>
            <a:pPr lvl="1" eaLnBrk="1" hangingPunct="1">
              <a:lnSpc>
                <a:spcPct val="90000"/>
              </a:lnSpc>
            </a:pPr>
            <a:r>
              <a:rPr lang="en-GB" altLang="zh-CN" sz="2000" smtClean="0"/>
              <a:t>Destination</a:t>
            </a:r>
            <a:r>
              <a:rPr lang="en-US" altLang="zh-CN" sz="2000" smtClean="0"/>
              <a:t> responds with </a:t>
            </a:r>
            <a:r>
              <a:rPr lang="en-US" altLang="zh-CN" sz="2000" smtClean="0">
                <a:solidFill>
                  <a:srgbClr val="0000FF"/>
                </a:solidFill>
              </a:rPr>
              <a:t>ACK</a:t>
            </a:r>
          </a:p>
          <a:p>
            <a:pPr lvl="3" eaLnBrk="1" hangingPunct="1">
              <a:lnSpc>
                <a:spcPct val="90000"/>
              </a:lnSpc>
            </a:pPr>
            <a:endParaRPr lang="en-GB" altLang="zh-CN" sz="120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CN" sz="2400" smtClean="0"/>
              <a:t>Stations</a:t>
            </a:r>
            <a:r>
              <a:rPr lang="en-US" altLang="zh-CN" sz="2400" smtClean="0"/>
              <a:t> refrain from transmission to avoid collision</a:t>
            </a:r>
            <a:endParaRPr lang="en-GB" altLang="zh-CN" sz="24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RTS alerts all stations within </a:t>
            </a:r>
            <a:r>
              <a:rPr lang="en-US" altLang="zh-CN" sz="2000" smtClean="0">
                <a:solidFill>
                  <a:srgbClr val="0000FF"/>
                </a:solidFill>
              </a:rPr>
              <a:t>range </a:t>
            </a:r>
            <a:r>
              <a:rPr lang="en-GB" altLang="zh-CN" sz="2000" smtClean="0">
                <a:solidFill>
                  <a:srgbClr val="0000FF"/>
                </a:solidFill>
              </a:rPr>
              <a:t>of source </a:t>
            </a:r>
            <a:r>
              <a:rPr lang="en-US" altLang="zh-CN" sz="2000" smtClean="0"/>
              <a:t>that exchange is under way</a:t>
            </a:r>
            <a:endParaRPr lang="en-GB" altLang="zh-CN" sz="20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/>
              <a:t>CTS alerts all stations within </a:t>
            </a:r>
            <a:r>
              <a:rPr lang="en-US" altLang="zh-CN" sz="2000" smtClean="0">
                <a:solidFill>
                  <a:schemeClr val="hlink"/>
                </a:solidFill>
              </a:rPr>
              <a:t>range of destination</a:t>
            </a:r>
          </a:p>
          <a:p>
            <a:pPr lvl="3" eaLnBrk="1" hangingPunct="1">
              <a:lnSpc>
                <a:spcPct val="90000"/>
              </a:lnSpc>
            </a:pPr>
            <a:endParaRPr lang="en-GB" altLang="zh-CN" sz="12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400" smtClean="0"/>
              <a:t>RTS/CTS exchange is a required function, but can be disabled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1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10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10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C19792-C0CC-48C9-9D3C-FFA53B019204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154</a:t>
            </a:fld>
            <a:endParaRPr lang="en-US" altLang="zh-CN" sz="1600" b="1" smtClean="0"/>
          </a:p>
        </p:txBody>
      </p:sp>
      <p:grpSp>
        <p:nvGrpSpPr>
          <p:cNvPr id="385039" name="Group 79"/>
          <p:cNvGrpSpPr>
            <a:grpSpLocks/>
          </p:cNvGrpSpPr>
          <p:nvPr/>
        </p:nvGrpSpPr>
        <p:grpSpPr bwMode="auto">
          <a:xfrm>
            <a:off x="763588" y="188913"/>
            <a:ext cx="7058025" cy="1150937"/>
            <a:chOff x="481" y="119"/>
            <a:chExt cx="4446" cy="725"/>
          </a:xfrm>
        </p:grpSpPr>
        <p:grpSp>
          <p:nvGrpSpPr>
            <p:cNvPr id="385092" name="Group 9"/>
            <p:cNvGrpSpPr>
              <a:grpSpLocks/>
            </p:cNvGrpSpPr>
            <p:nvPr/>
          </p:nvGrpSpPr>
          <p:grpSpPr bwMode="auto">
            <a:xfrm>
              <a:off x="3401" y="212"/>
              <a:ext cx="1" cy="179"/>
              <a:chOff x="1701" y="3459"/>
              <a:chExt cx="0" cy="235"/>
            </a:xfrm>
          </p:grpSpPr>
          <p:sp>
            <p:nvSpPr>
              <p:cNvPr id="385105" name="Line 10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106" name="Line 11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93" name="Group 18"/>
            <p:cNvGrpSpPr>
              <a:grpSpLocks/>
            </p:cNvGrpSpPr>
            <p:nvPr/>
          </p:nvGrpSpPr>
          <p:grpSpPr bwMode="auto">
            <a:xfrm>
              <a:off x="1529" y="119"/>
              <a:ext cx="1" cy="180"/>
              <a:chOff x="1701" y="3459"/>
              <a:chExt cx="0" cy="235"/>
            </a:xfrm>
          </p:grpSpPr>
          <p:sp>
            <p:nvSpPr>
              <p:cNvPr id="385103" name="Line 19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104" name="Line 20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94" name="Group 21"/>
            <p:cNvGrpSpPr>
              <a:grpSpLocks/>
            </p:cNvGrpSpPr>
            <p:nvPr/>
          </p:nvGrpSpPr>
          <p:grpSpPr bwMode="auto">
            <a:xfrm>
              <a:off x="4872" y="127"/>
              <a:ext cx="1" cy="180"/>
              <a:chOff x="1701" y="3459"/>
              <a:chExt cx="0" cy="235"/>
            </a:xfrm>
          </p:grpSpPr>
          <p:sp>
            <p:nvSpPr>
              <p:cNvPr id="385101" name="Line 22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102" name="Line 23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85035" name="Object 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190" y="186"/>
            <a:ext cx="400" cy="324"/>
          </p:xfrm>
          <a:graphic>
            <a:graphicData uri="http://schemas.openxmlformats.org/presentationml/2006/ole">
              <p:oleObj spid="_x0000_s385035" name="Microsoft ClipArt Gallery" r:id="rId4" imgW="3238200" imgH="3429000" progId="">
                <p:embed/>
              </p:oleObj>
            </a:graphicData>
          </a:graphic>
        </p:graphicFrame>
        <p:graphicFrame>
          <p:nvGraphicFramePr>
            <p:cNvPr id="385036" name="Object 3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527" y="210"/>
            <a:ext cx="400" cy="324"/>
          </p:xfrm>
          <a:graphic>
            <a:graphicData uri="http://schemas.openxmlformats.org/presentationml/2006/ole">
              <p:oleObj spid="_x0000_s385036" name="Microsoft ClipArt Gallery" r:id="rId5" imgW="3238200" imgH="3429000" progId="">
                <p:embed/>
              </p:oleObj>
            </a:graphicData>
          </a:graphic>
        </p:graphicFrame>
        <p:graphicFrame>
          <p:nvGraphicFramePr>
            <p:cNvPr id="385037" name="Object 3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531" y="322"/>
            <a:ext cx="971" cy="522"/>
          </p:xfrm>
          <a:graphic>
            <a:graphicData uri="http://schemas.openxmlformats.org/presentationml/2006/ole">
              <p:oleObj spid="_x0000_s385037" name="Microsoft ClipArt Gallery" r:id="rId6" imgW="3886200" imgH="2743200" progId="">
                <p:embed/>
              </p:oleObj>
            </a:graphicData>
          </a:graphic>
        </p:graphicFrame>
        <p:sp>
          <p:nvSpPr>
            <p:cNvPr id="385095" name="Text Box 33"/>
            <p:cNvSpPr txBox="1">
              <a:spLocks noChangeArrowheads="1"/>
            </p:cNvSpPr>
            <p:nvPr/>
          </p:nvSpPr>
          <p:spPr bwMode="auto">
            <a:xfrm>
              <a:off x="1696" y="311"/>
              <a:ext cx="437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RTS</a:t>
              </a:r>
            </a:p>
          </p:txBody>
        </p:sp>
        <p:sp>
          <p:nvSpPr>
            <p:cNvPr id="385096" name="Line 41"/>
            <p:cNvSpPr>
              <a:spLocks noChangeShapeType="1"/>
            </p:cNvSpPr>
            <p:nvPr/>
          </p:nvSpPr>
          <p:spPr bwMode="auto">
            <a:xfrm>
              <a:off x="1751" y="182"/>
              <a:ext cx="895" cy="1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97" name="Text Box 47"/>
            <p:cNvSpPr txBox="1">
              <a:spLocks noChangeArrowheads="1"/>
            </p:cNvSpPr>
            <p:nvPr/>
          </p:nvSpPr>
          <p:spPr bwMode="auto">
            <a:xfrm>
              <a:off x="641" y="565"/>
              <a:ext cx="144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A requests to send</a:t>
              </a:r>
            </a:p>
          </p:txBody>
        </p:sp>
        <p:sp>
          <p:nvSpPr>
            <p:cNvPr id="385098" name="Text Box 48"/>
            <p:cNvSpPr txBox="1">
              <a:spLocks noChangeArrowheads="1"/>
            </p:cNvSpPr>
            <p:nvPr/>
          </p:nvSpPr>
          <p:spPr bwMode="auto">
            <a:xfrm>
              <a:off x="2820" y="230"/>
              <a:ext cx="22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85099" name="Text Box 49"/>
            <p:cNvSpPr txBox="1">
              <a:spLocks noChangeArrowheads="1"/>
            </p:cNvSpPr>
            <p:nvPr/>
          </p:nvSpPr>
          <p:spPr bwMode="auto">
            <a:xfrm>
              <a:off x="4620" y="562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385100" name="Text Box 57"/>
            <p:cNvSpPr txBox="1">
              <a:spLocks noChangeArrowheads="1"/>
            </p:cNvSpPr>
            <p:nvPr/>
          </p:nvSpPr>
          <p:spPr bwMode="auto">
            <a:xfrm>
              <a:off x="481" y="139"/>
              <a:ext cx="31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(a)</a:t>
              </a:r>
            </a:p>
          </p:txBody>
        </p:sp>
      </p:grpSp>
      <p:grpSp>
        <p:nvGrpSpPr>
          <p:cNvPr id="6" name="Group 80"/>
          <p:cNvGrpSpPr>
            <a:grpSpLocks/>
          </p:cNvGrpSpPr>
          <p:nvPr/>
        </p:nvGrpSpPr>
        <p:grpSpPr bwMode="auto">
          <a:xfrm>
            <a:off x="750888" y="1871663"/>
            <a:ext cx="7021512" cy="1550987"/>
            <a:chOff x="473" y="1179"/>
            <a:chExt cx="4423" cy="977"/>
          </a:xfrm>
        </p:grpSpPr>
        <p:grpSp>
          <p:nvGrpSpPr>
            <p:cNvPr id="385074" name="Group 3"/>
            <p:cNvGrpSpPr>
              <a:grpSpLocks/>
            </p:cNvGrpSpPr>
            <p:nvPr/>
          </p:nvGrpSpPr>
          <p:grpSpPr bwMode="auto">
            <a:xfrm>
              <a:off x="3412" y="1268"/>
              <a:ext cx="1" cy="180"/>
              <a:chOff x="1701" y="3459"/>
              <a:chExt cx="0" cy="235"/>
            </a:xfrm>
          </p:grpSpPr>
          <p:sp>
            <p:nvSpPr>
              <p:cNvPr id="385090" name="Line 4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91" name="Line 5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75" name="Group 15"/>
            <p:cNvGrpSpPr>
              <a:grpSpLocks/>
            </p:cNvGrpSpPr>
            <p:nvPr/>
          </p:nvGrpSpPr>
          <p:grpSpPr bwMode="auto">
            <a:xfrm>
              <a:off x="1483" y="1179"/>
              <a:ext cx="1" cy="180"/>
              <a:chOff x="1701" y="3459"/>
              <a:chExt cx="0" cy="235"/>
            </a:xfrm>
          </p:grpSpPr>
          <p:sp>
            <p:nvSpPr>
              <p:cNvPr id="385088" name="Line 16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89" name="Line 17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76" name="Group 24"/>
            <p:cNvGrpSpPr>
              <a:grpSpLocks/>
            </p:cNvGrpSpPr>
            <p:nvPr/>
          </p:nvGrpSpPr>
          <p:grpSpPr bwMode="auto">
            <a:xfrm>
              <a:off x="4834" y="1206"/>
              <a:ext cx="1" cy="179"/>
              <a:chOff x="1701" y="3459"/>
              <a:chExt cx="0" cy="235"/>
            </a:xfrm>
          </p:grpSpPr>
          <p:sp>
            <p:nvSpPr>
              <p:cNvPr id="385086" name="Line 25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87" name="Line 26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85032" name="Object 34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159" y="1247"/>
            <a:ext cx="400" cy="324"/>
          </p:xfrm>
          <a:graphic>
            <a:graphicData uri="http://schemas.openxmlformats.org/presentationml/2006/ole">
              <p:oleObj spid="_x0000_s385032" name="Microsoft ClipArt Gallery" r:id="rId7" imgW="3238200" imgH="3429000" progId="">
                <p:embed/>
              </p:oleObj>
            </a:graphicData>
          </a:graphic>
        </p:graphicFrame>
        <p:graphicFrame>
          <p:nvGraphicFramePr>
            <p:cNvPr id="385033" name="Object 3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96" y="1271"/>
            <a:ext cx="400" cy="325"/>
          </p:xfrm>
          <a:graphic>
            <a:graphicData uri="http://schemas.openxmlformats.org/presentationml/2006/ole">
              <p:oleObj spid="_x0000_s385033" name="Microsoft ClipArt Gallery" r:id="rId8" imgW="3238200" imgH="3429000" progId="">
                <p:embed/>
              </p:oleObj>
            </a:graphicData>
          </a:graphic>
        </p:graphicFrame>
        <p:graphicFrame>
          <p:nvGraphicFramePr>
            <p:cNvPr id="385034" name="Object 3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500" y="1383"/>
            <a:ext cx="971" cy="523"/>
          </p:xfrm>
          <a:graphic>
            <a:graphicData uri="http://schemas.openxmlformats.org/presentationml/2006/ole">
              <p:oleObj spid="_x0000_s385034" name="Microsoft ClipArt Gallery" r:id="rId9" imgW="3886200" imgH="2743200" progId="">
                <p:embed/>
              </p:oleObj>
            </a:graphicData>
          </a:graphic>
        </p:graphicFrame>
        <p:sp>
          <p:nvSpPr>
            <p:cNvPr id="385077" name="Text Box 40"/>
            <p:cNvSpPr txBox="1">
              <a:spLocks noChangeArrowheads="1"/>
            </p:cNvSpPr>
            <p:nvPr/>
          </p:nvSpPr>
          <p:spPr bwMode="auto">
            <a:xfrm>
              <a:off x="2065" y="1252"/>
              <a:ext cx="437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CTS</a:t>
              </a:r>
            </a:p>
          </p:txBody>
        </p:sp>
        <p:sp>
          <p:nvSpPr>
            <p:cNvPr id="385078" name="Line 42"/>
            <p:cNvSpPr>
              <a:spLocks noChangeShapeType="1"/>
            </p:cNvSpPr>
            <p:nvPr/>
          </p:nvSpPr>
          <p:spPr bwMode="auto">
            <a:xfrm flipH="1" flipV="1">
              <a:off x="1652" y="1202"/>
              <a:ext cx="1419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79" name="Line 43"/>
            <p:cNvSpPr>
              <a:spLocks noChangeShapeType="1"/>
            </p:cNvSpPr>
            <p:nvPr/>
          </p:nvSpPr>
          <p:spPr bwMode="auto">
            <a:xfrm flipV="1">
              <a:off x="3523" y="1256"/>
              <a:ext cx="1109" cy="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80" name="Text Box 45"/>
            <p:cNvSpPr txBox="1">
              <a:spLocks noChangeArrowheads="1"/>
            </p:cNvSpPr>
            <p:nvPr/>
          </p:nvSpPr>
          <p:spPr bwMode="auto">
            <a:xfrm>
              <a:off x="3820" y="1293"/>
              <a:ext cx="437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CTS</a:t>
              </a:r>
            </a:p>
          </p:txBody>
        </p:sp>
        <p:sp>
          <p:nvSpPr>
            <p:cNvPr id="385081" name="Text Box 50"/>
            <p:cNvSpPr txBox="1">
              <a:spLocks noChangeArrowheads="1"/>
            </p:cNvSpPr>
            <p:nvPr/>
          </p:nvSpPr>
          <p:spPr bwMode="auto">
            <a:xfrm>
              <a:off x="1234" y="1583"/>
              <a:ext cx="22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385082" name="Text Box 52"/>
            <p:cNvSpPr txBox="1">
              <a:spLocks noChangeArrowheads="1"/>
            </p:cNvSpPr>
            <p:nvPr/>
          </p:nvSpPr>
          <p:spPr bwMode="auto">
            <a:xfrm>
              <a:off x="2774" y="1264"/>
              <a:ext cx="22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85083" name="Text Box 54"/>
            <p:cNvSpPr txBox="1">
              <a:spLocks noChangeArrowheads="1"/>
            </p:cNvSpPr>
            <p:nvPr/>
          </p:nvSpPr>
          <p:spPr bwMode="auto">
            <a:xfrm>
              <a:off x="4610" y="1602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385084" name="Text Box 56"/>
            <p:cNvSpPr txBox="1">
              <a:spLocks noChangeArrowheads="1"/>
            </p:cNvSpPr>
            <p:nvPr/>
          </p:nvSpPr>
          <p:spPr bwMode="auto">
            <a:xfrm>
              <a:off x="1912" y="1906"/>
              <a:ext cx="198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 announces A ok to send</a:t>
              </a:r>
            </a:p>
          </p:txBody>
        </p:sp>
        <p:sp>
          <p:nvSpPr>
            <p:cNvPr id="385085" name="Text Box 58"/>
            <p:cNvSpPr txBox="1">
              <a:spLocks noChangeArrowheads="1"/>
            </p:cNvSpPr>
            <p:nvPr/>
          </p:nvSpPr>
          <p:spPr bwMode="auto">
            <a:xfrm>
              <a:off x="473" y="1221"/>
              <a:ext cx="31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(b)</a:t>
              </a:r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723900" y="3668713"/>
            <a:ext cx="7556500" cy="1177925"/>
            <a:chOff x="456" y="2311"/>
            <a:chExt cx="4760" cy="742"/>
          </a:xfrm>
        </p:grpSpPr>
        <p:grpSp>
          <p:nvGrpSpPr>
            <p:cNvPr id="385059" name="Group 6"/>
            <p:cNvGrpSpPr>
              <a:grpSpLocks/>
            </p:cNvGrpSpPr>
            <p:nvPr/>
          </p:nvGrpSpPr>
          <p:grpSpPr bwMode="auto">
            <a:xfrm>
              <a:off x="3388" y="2385"/>
              <a:ext cx="1" cy="180"/>
              <a:chOff x="1701" y="3459"/>
              <a:chExt cx="0" cy="235"/>
            </a:xfrm>
          </p:grpSpPr>
          <p:sp>
            <p:nvSpPr>
              <p:cNvPr id="385072" name="Line 7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73" name="Line 8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60" name="Group 12"/>
            <p:cNvGrpSpPr>
              <a:grpSpLocks/>
            </p:cNvGrpSpPr>
            <p:nvPr/>
          </p:nvGrpSpPr>
          <p:grpSpPr bwMode="auto">
            <a:xfrm>
              <a:off x="1465" y="2332"/>
              <a:ext cx="1" cy="180"/>
              <a:chOff x="1701" y="3459"/>
              <a:chExt cx="0" cy="235"/>
            </a:xfrm>
          </p:grpSpPr>
          <p:sp>
            <p:nvSpPr>
              <p:cNvPr id="385070" name="Line 13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71" name="Line 14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61" name="Group 27"/>
            <p:cNvGrpSpPr>
              <a:grpSpLocks/>
            </p:cNvGrpSpPr>
            <p:nvPr/>
          </p:nvGrpSpPr>
          <p:grpSpPr bwMode="auto">
            <a:xfrm>
              <a:off x="4803" y="2311"/>
              <a:ext cx="1" cy="180"/>
              <a:chOff x="1701" y="3459"/>
              <a:chExt cx="0" cy="235"/>
            </a:xfrm>
          </p:grpSpPr>
          <p:sp>
            <p:nvSpPr>
              <p:cNvPr id="385068" name="Line 28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69" name="Line 29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85029" name="Object 37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128" y="2394"/>
            <a:ext cx="400" cy="325"/>
          </p:xfrm>
          <a:graphic>
            <a:graphicData uri="http://schemas.openxmlformats.org/presentationml/2006/ole">
              <p:oleObj spid="_x0000_s385029" name="Microsoft ClipArt Gallery" r:id="rId10" imgW="3238200" imgH="3429000" progId="">
                <p:embed/>
              </p:oleObj>
            </a:graphicData>
          </a:graphic>
        </p:graphicFrame>
        <p:graphicFrame>
          <p:nvGraphicFramePr>
            <p:cNvPr id="385030" name="Object 3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5" y="2419"/>
            <a:ext cx="400" cy="324"/>
          </p:xfrm>
          <a:graphic>
            <a:graphicData uri="http://schemas.openxmlformats.org/presentationml/2006/ole">
              <p:oleObj spid="_x0000_s385030" name="Microsoft ClipArt Gallery" r:id="rId11" imgW="3238200" imgH="3429000" progId="">
                <p:embed/>
              </p:oleObj>
            </a:graphicData>
          </a:graphic>
        </p:graphicFrame>
        <p:graphicFrame>
          <p:nvGraphicFramePr>
            <p:cNvPr id="385031" name="Object 3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469" y="2530"/>
            <a:ext cx="971" cy="523"/>
          </p:xfrm>
          <a:graphic>
            <a:graphicData uri="http://schemas.openxmlformats.org/presentationml/2006/ole">
              <p:oleObj spid="_x0000_s385031" name="Microsoft ClipArt Gallery" r:id="rId12" imgW="3886200" imgH="2743200" progId="">
                <p:embed/>
              </p:oleObj>
            </a:graphicData>
          </a:graphic>
        </p:graphicFrame>
        <p:sp>
          <p:nvSpPr>
            <p:cNvPr id="385062" name="Line 44"/>
            <p:cNvSpPr>
              <a:spLocks noChangeShapeType="1"/>
            </p:cNvSpPr>
            <p:nvPr/>
          </p:nvSpPr>
          <p:spPr bwMode="auto">
            <a:xfrm>
              <a:off x="1589" y="2334"/>
              <a:ext cx="1037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63" name="Text Box 46"/>
            <p:cNvSpPr txBox="1">
              <a:spLocks noChangeArrowheads="1"/>
            </p:cNvSpPr>
            <p:nvPr/>
          </p:nvSpPr>
          <p:spPr bwMode="auto">
            <a:xfrm>
              <a:off x="1592" y="2518"/>
              <a:ext cx="960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Data Frame</a:t>
              </a:r>
            </a:p>
          </p:txBody>
        </p:sp>
        <p:sp>
          <p:nvSpPr>
            <p:cNvPr id="385064" name="Text Box 51"/>
            <p:cNvSpPr txBox="1">
              <a:spLocks noChangeArrowheads="1"/>
            </p:cNvSpPr>
            <p:nvPr/>
          </p:nvSpPr>
          <p:spPr bwMode="auto">
            <a:xfrm>
              <a:off x="941" y="2785"/>
              <a:ext cx="694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A sends</a:t>
              </a:r>
            </a:p>
          </p:txBody>
        </p:sp>
        <p:sp>
          <p:nvSpPr>
            <p:cNvPr id="385065" name="Text Box 53"/>
            <p:cNvSpPr txBox="1">
              <a:spLocks noChangeArrowheads="1"/>
            </p:cNvSpPr>
            <p:nvPr/>
          </p:nvSpPr>
          <p:spPr bwMode="auto">
            <a:xfrm>
              <a:off x="2736" y="2427"/>
              <a:ext cx="22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85066" name="Text Box 55"/>
            <p:cNvSpPr txBox="1">
              <a:spLocks noChangeArrowheads="1"/>
            </p:cNvSpPr>
            <p:nvPr/>
          </p:nvSpPr>
          <p:spPr bwMode="auto">
            <a:xfrm>
              <a:off x="3980" y="2792"/>
              <a:ext cx="123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C remains quiet</a:t>
              </a:r>
            </a:p>
          </p:txBody>
        </p:sp>
        <p:sp>
          <p:nvSpPr>
            <p:cNvPr id="385067" name="Text Box 59"/>
            <p:cNvSpPr txBox="1">
              <a:spLocks noChangeArrowheads="1"/>
            </p:cNvSpPr>
            <p:nvPr/>
          </p:nvSpPr>
          <p:spPr bwMode="auto">
            <a:xfrm>
              <a:off x="456" y="2321"/>
              <a:ext cx="30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(c)</a:t>
              </a:r>
            </a:p>
          </p:txBody>
        </p:sp>
      </p:grpSp>
      <p:grpSp>
        <p:nvGrpSpPr>
          <p:cNvPr id="14" name="Group 82"/>
          <p:cNvGrpSpPr>
            <a:grpSpLocks/>
          </p:cNvGrpSpPr>
          <p:nvPr/>
        </p:nvGrpSpPr>
        <p:grpSpPr bwMode="auto">
          <a:xfrm>
            <a:off x="717550" y="5211763"/>
            <a:ext cx="7005638" cy="1546225"/>
            <a:chOff x="452" y="3283"/>
            <a:chExt cx="4413" cy="974"/>
          </a:xfrm>
        </p:grpSpPr>
        <p:grpSp>
          <p:nvGrpSpPr>
            <p:cNvPr id="385043" name="Group 60"/>
            <p:cNvGrpSpPr>
              <a:grpSpLocks/>
            </p:cNvGrpSpPr>
            <p:nvPr/>
          </p:nvGrpSpPr>
          <p:grpSpPr bwMode="auto">
            <a:xfrm>
              <a:off x="3388" y="3357"/>
              <a:ext cx="1" cy="180"/>
              <a:chOff x="1701" y="3459"/>
              <a:chExt cx="0" cy="235"/>
            </a:xfrm>
          </p:grpSpPr>
          <p:sp>
            <p:nvSpPr>
              <p:cNvPr id="385057" name="Line 61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58" name="Line 62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44" name="Group 63"/>
            <p:cNvGrpSpPr>
              <a:grpSpLocks/>
            </p:cNvGrpSpPr>
            <p:nvPr/>
          </p:nvGrpSpPr>
          <p:grpSpPr bwMode="auto">
            <a:xfrm>
              <a:off x="1465" y="3304"/>
              <a:ext cx="1" cy="180"/>
              <a:chOff x="1701" y="3459"/>
              <a:chExt cx="0" cy="235"/>
            </a:xfrm>
          </p:grpSpPr>
          <p:sp>
            <p:nvSpPr>
              <p:cNvPr id="385055" name="Line 64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56" name="Line 65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85045" name="Group 66"/>
            <p:cNvGrpSpPr>
              <a:grpSpLocks/>
            </p:cNvGrpSpPr>
            <p:nvPr/>
          </p:nvGrpSpPr>
          <p:grpSpPr bwMode="auto">
            <a:xfrm>
              <a:off x="4803" y="3283"/>
              <a:ext cx="1" cy="180"/>
              <a:chOff x="1701" y="3459"/>
              <a:chExt cx="0" cy="235"/>
            </a:xfrm>
          </p:grpSpPr>
          <p:sp>
            <p:nvSpPr>
              <p:cNvPr id="385053" name="Line 67"/>
              <p:cNvSpPr>
                <a:spLocks noChangeShapeType="1"/>
              </p:cNvSpPr>
              <p:nvPr/>
            </p:nvSpPr>
            <p:spPr bwMode="auto">
              <a:xfrm>
                <a:off x="1701" y="3459"/>
                <a:ext cx="0" cy="7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5054" name="Line 68"/>
              <p:cNvSpPr>
                <a:spLocks noChangeShapeType="1"/>
              </p:cNvSpPr>
              <p:nvPr/>
            </p:nvSpPr>
            <p:spPr bwMode="auto">
              <a:xfrm>
                <a:off x="1701" y="3545"/>
                <a:ext cx="0" cy="14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385026" name="Object 6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1128" y="3366"/>
            <a:ext cx="400" cy="325"/>
          </p:xfrm>
          <a:graphic>
            <a:graphicData uri="http://schemas.openxmlformats.org/presentationml/2006/ole">
              <p:oleObj spid="_x0000_s385026" name="Microsoft ClipArt Gallery" r:id="rId13" imgW="3238200" imgH="3429000" progId="">
                <p:embed/>
              </p:oleObj>
            </a:graphicData>
          </a:graphic>
        </p:graphicFrame>
        <p:graphicFrame>
          <p:nvGraphicFramePr>
            <p:cNvPr id="385027" name="Object 7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465" y="3391"/>
            <a:ext cx="400" cy="324"/>
          </p:xfrm>
          <a:graphic>
            <a:graphicData uri="http://schemas.openxmlformats.org/presentationml/2006/ole">
              <p:oleObj spid="_x0000_s385027" name="Microsoft ClipArt Gallery" r:id="rId14" imgW="3238200" imgH="3429000" progId="">
                <p:embed/>
              </p:oleObj>
            </a:graphicData>
          </a:graphic>
        </p:graphicFrame>
        <p:graphicFrame>
          <p:nvGraphicFramePr>
            <p:cNvPr id="385028" name="Object 71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469" y="3502"/>
            <a:ext cx="971" cy="523"/>
          </p:xfrm>
          <a:graphic>
            <a:graphicData uri="http://schemas.openxmlformats.org/presentationml/2006/ole">
              <p:oleObj spid="_x0000_s385028" name="Microsoft ClipArt Gallery" r:id="rId15" imgW="3886200" imgH="2743200" progId="">
                <p:embed/>
              </p:oleObj>
            </a:graphicData>
          </a:graphic>
        </p:graphicFrame>
        <p:sp>
          <p:nvSpPr>
            <p:cNvPr id="385046" name="Line 72"/>
            <p:cNvSpPr>
              <a:spLocks noChangeShapeType="1"/>
            </p:cNvSpPr>
            <p:nvPr/>
          </p:nvSpPr>
          <p:spPr bwMode="auto">
            <a:xfrm>
              <a:off x="1589" y="3306"/>
              <a:ext cx="1037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47" name="Text Box 73"/>
            <p:cNvSpPr txBox="1">
              <a:spLocks noChangeArrowheads="1"/>
            </p:cNvSpPr>
            <p:nvPr/>
          </p:nvSpPr>
          <p:spPr bwMode="auto">
            <a:xfrm>
              <a:off x="1945" y="3418"/>
              <a:ext cx="44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ACK</a:t>
              </a:r>
            </a:p>
          </p:txBody>
        </p:sp>
        <p:sp>
          <p:nvSpPr>
            <p:cNvPr id="385048" name="Text Box 74"/>
            <p:cNvSpPr txBox="1">
              <a:spLocks noChangeArrowheads="1"/>
            </p:cNvSpPr>
            <p:nvPr/>
          </p:nvSpPr>
          <p:spPr bwMode="auto">
            <a:xfrm>
              <a:off x="2736" y="3399"/>
              <a:ext cx="223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385049" name="Text Box 75"/>
            <p:cNvSpPr txBox="1">
              <a:spLocks noChangeArrowheads="1"/>
            </p:cNvSpPr>
            <p:nvPr/>
          </p:nvSpPr>
          <p:spPr bwMode="auto">
            <a:xfrm>
              <a:off x="452" y="3293"/>
              <a:ext cx="311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(d)</a:t>
              </a:r>
            </a:p>
          </p:txBody>
        </p:sp>
        <p:sp>
          <p:nvSpPr>
            <p:cNvPr id="385050" name="Line 76"/>
            <p:cNvSpPr>
              <a:spLocks noChangeShapeType="1"/>
            </p:cNvSpPr>
            <p:nvPr/>
          </p:nvSpPr>
          <p:spPr bwMode="auto">
            <a:xfrm flipV="1">
              <a:off x="3511" y="3416"/>
              <a:ext cx="1109" cy="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5051" name="Text Box 77"/>
            <p:cNvSpPr txBox="1">
              <a:spLocks noChangeArrowheads="1"/>
            </p:cNvSpPr>
            <p:nvPr/>
          </p:nvSpPr>
          <p:spPr bwMode="auto">
            <a:xfrm>
              <a:off x="3823" y="3412"/>
              <a:ext cx="44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ACK</a:t>
              </a:r>
            </a:p>
          </p:txBody>
        </p:sp>
        <p:sp>
          <p:nvSpPr>
            <p:cNvPr id="385052" name="Text Box 78"/>
            <p:cNvSpPr txBox="1">
              <a:spLocks noChangeArrowheads="1"/>
            </p:cNvSpPr>
            <p:nvPr/>
          </p:nvSpPr>
          <p:spPr bwMode="auto">
            <a:xfrm>
              <a:off x="2443" y="4007"/>
              <a:ext cx="1068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2000">
                  <a:solidFill>
                    <a:srgbClr val="000000"/>
                  </a:solidFill>
                </a:rPr>
                <a:t>B sends ACK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623544-8E64-4847-AE36-8C29079999D5}" type="slidenum">
              <a:rPr lang="en-US" altLang="zh-CN" smtClean="0">
                <a:solidFill>
                  <a:schemeClr val="tx1"/>
                </a:solidFill>
              </a:rPr>
              <a:pPr/>
              <a:t>155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IEEE 802.11 Protocol Architecture</a:t>
            </a:r>
            <a:endParaRPr lang="en-US" altLang="zh-CN" smtClean="0"/>
          </a:p>
        </p:txBody>
      </p:sp>
      <p:pic>
        <p:nvPicPr>
          <p:cNvPr id="390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349"/>
          <a:stretch>
            <a:fillRect/>
          </a:stretch>
        </p:blipFill>
        <p:spPr bwMode="auto">
          <a:xfrm>
            <a:off x="1116013" y="1328738"/>
            <a:ext cx="6408737" cy="497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D80D14-42FF-4158-A248-FD61F54536D3}" type="slidenum">
              <a:rPr lang="en-US" altLang="zh-CN" smtClean="0">
                <a:solidFill>
                  <a:schemeClr val="tx1"/>
                </a:solidFill>
              </a:rPr>
              <a:pPr/>
              <a:t>156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Media Access Control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Distributed wireless foundation MAC </a:t>
            </a:r>
            <a:r>
              <a:rPr lang="en-US" altLang="zh-CN" sz="2400" smtClean="0"/>
              <a:t>(DWFMAC)</a:t>
            </a:r>
            <a:endParaRPr lang="en-GB" altLang="zh-CN" sz="2400" smtClean="0"/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Distributed access control mechanism</a:t>
            </a: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Optional centralized control on top</a:t>
            </a:r>
          </a:p>
          <a:p>
            <a:pPr lvl="3" eaLnBrk="1" hangingPunct="1">
              <a:lnSpc>
                <a:spcPct val="110000"/>
              </a:lnSpc>
            </a:pPr>
            <a:endParaRPr lang="en-GB" altLang="zh-CN" sz="1200" smtClean="0"/>
          </a:p>
          <a:p>
            <a:pPr eaLnBrk="1" hangingPunct="1">
              <a:lnSpc>
                <a:spcPct val="110000"/>
              </a:lnSpc>
            </a:pPr>
            <a:r>
              <a:rPr lang="en-GB" altLang="zh-CN" sz="2400" smtClean="0"/>
              <a:t>The lower sub-layer is </a:t>
            </a:r>
            <a:r>
              <a:rPr lang="en-GB" altLang="zh-CN" sz="2400" smtClean="0">
                <a:solidFill>
                  <a:schemeClr val="hlink"/>
                </a:solidFill>
              </a:rPr>
              <a:t>distributed</a:t>
            </a:r>
            <a:r>
              <a:rPr lang="en-US" altLang="zh-CN" sz="2400" smtClean="0">
                <a:solidFill>
                  <a:schemeClr val="hlink"/>
                </a:solidFill>
              </a:rPr>
              <a:t> coordination function</a:t>
            </a:r>
            <a:r>
              <a:rPr lang="en-US" altLang="zh-CN" sz="2400" smtClean="0"/>
              <a:t> (DCF)</a:t>
            </a: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Contention algorithm to provide access to all traffic</a:t>
            </a: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CSMA/CA (collision avoidance)</a:t>
            </a:r>
          </a:p>
          <a:p>
            <a:pPr lvl="3" eaLnBrk="1" hangingPunct="1">
              <a:lnSpc>
                <a:spcPct val="110000"/>
              </a:lnSpc>
            </a:pPr>
            <a:endParaRPr lang="en-US" altLang="zh-CN" sz="12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/>
              <a:t>The upper is </a:t>
            </a:r>
            <a:r>
              <a:rPr lang="en-US" altLang="zh-CN" sz="2400" smtClean="0">
                <a:solidFill>
                  <a:schemeClr val="hlink"/>
                </a:solidFill>
              </a:rPr>
              <a:t>point coordination function</a:t>
            </a:r>
            <a:r>
              <a:rPr lang="en-US" altLang="zh-CN" sz="2400" smtClean="0"/>
              <a:t> (PCF)</a:t>
            </a: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Centralized MAC algorithm, Contention free</a:t>
            </a: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Built on top of DCF</a:t>
            </a:r>
            <a:endParaRPr lang="en-US" altLang="zh-CN" sz="20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E648F1-1C17-48E0-9A2E-440DBA881B69}" type="slidenum">
              <a:rPr lang="en-US" altLang="zh-CN" smtClean="0">
                <a:solidFill>
                  <a:schemeClr val="tx1"/>
                </a:solidFill>
              </a:rPr>
              <a:pPr/>
              <a:t>157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Distributed Coordination Function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2400" dirty="0" smtClean="0"/>
              <a:t>The DCF sub-layer </a:t>
            </a:r>
            <a:r>
              <a:rPr lang="en-GB" sz="2400" dirty="0" smtClean="0"/>
              <a:t>uses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chemeClr val="hlink"/>
                </a:solidFill>
              </a:rPr>
              <a:t>CSMA</a:t>
            </a:r>
            <a:r>
              <a:rPr lang="en-US" altLang="zh-CN" sz="2400" dirty="0" smtClean="0">
                <a:solidFill>
                  <a:srgbClr val="FF0000"/>
                </a:solidFill>
              </a:rPr>
              <a:t>/CA</a:t>
            </a:r>
            <a:endParaRPr lang="en-GB" sz="2400" dirty="0" smtClean="0">
              <a:solidFill>
                <a:srgbClr val="FF0000"/>
              </a:solidFill>
            </a:endParaRPr>
          </a:p>
          <a:p>
            <a:pPr lvl="1" eaLnBrk="1" hangingPunct="1">
              <a:defRPr/>
            </a:pPr>
            <a:r>
              <a:rPr lang="en-US" sz="2000" dirty="0" smtClean="0">
                <a:sym typeface="Symbol" pitchFamily="18" charset="2"/>
              </a:rPr>
              <a:t>Station senses medium before transmitting</a:t>
            </a:r>
          </a:p>
          <a:p>
            <a:pPr lvl="1" eaLnBrk="1" hangingPunct="1">
              <a:defRPr/>
            </a:pPr>
            <a:r>
              <a:rPr lang="en-US" sz="2000" dirty="0" smtClean="0"/>
              <a:t>Don’t collide with ongoing transmission by other station</a:t>
            </a:r>
            <a:endParaRPr lang="en-GB" sz="2000" dirty="0" smtClean="0"/>
          </a:p>
          <a:p>
            <a:pPr lvl="3" eaLnBrk="1" hangingPunct="1">
              <a:defRPr/>
            </a:pPr>
            <a:endParaRPr lang="en-US" altLang="zh-CN" sz="1200" dirty="0" smtClean="0"/>
          </a:p>
          <a:p>
            <a:pPr eaLnBrk="1" hangingPunct="1">
              <a:defRPr/>
            </a:pPr>
            <a:r>
              <a:rPr lang="en-US" altLang="zh-CN" sz="2400" dirty="0" smtClean="0"/>
              <a:t>DCF includes </a:t>
            </a:r>
            <a:r>
              <a:rPr lang="en-US" altLang="zh-CN" sz="2400" dirty="0" smtClean="0">
                <a:solidFill>
                  <a:schemeClr val="hlink"/>
                </a:solidFill>
              </a:rPr>
              <a:t>delays</a:t>
            </a:r>
            <a:endParaRPr lang="en-GB" sz="2400" dirty="0" smtClean="0">
              <a:solidFill>
                <a:schemeClr val="hlink"/>
              </a:solidFill>
            </a:endParaRPr>
          </a:p>
          <a:p>
            <a:pPr lvl="1" eaLnBrk="1" hangingPunct="1">
              <a:defRPr/>
            </a:pPr>
            <a:r>
              <a:rPr lang="en-GB" altLang="zh-CN" sz="2000" dirty="0" smtClean="0"/>
              <a:t>I</a:t>
            </a:r>
            <a:r>
              <a:rPr lang="en-GB" sz="2000" dirty="0" smtClean="0"/>
              <a:t>nter</a:t>
            </a:r>
            <a:r>
              <a:rPr lang="en-GB" altLang="zh-CN" sz="2000" dirty="0" smtClean="0"/>
              <a:t>-</a:t>
            </a:r>
            <a:r>
              <a:rPr lang="en-GB" sz="2000" dirty="0" smtClean="0"/>
              <a:t>frame space (IFS), station wait for IFS before transmitting</a:t>
            </a:r>
            <a:endParaRPr lang="en-US" altLang="zh-CN" sz="2000" dirty="0" smtClean="0"/>
          </a:p>
          <a:p>
            <a:pPr lvl="1" eaLnBrk="1" hangingPunct="1">
              <a:defRPr/>
            </a:pPr>
            <a:r>
              <a:rPr lang="en-GB" sz="2000" dirty="0" smtClean="0"/>
              <a:t>A</a:t>
            </a:r>
            <a:r>
              <a:rPr lang="en-GB" altLang="zh-CN" sz="2000" dirty="0" smtClean="0"/>
              <a:t>cc</a:t>
            </a:r>
            <a:r>
              <a:rPr lang="en-GB" sz="2000" dirty="0" smtClean="0"/>
              <a:t>ounts </a:t>
            </a:r>
            <a:r>
              <a:rPr lang="en-US" altLang="zh-CN" sz="2000" dirty="0" smtClean="0"/>
              <a:t>for </a:t>
            </a:r>
            <a:r>
              <a:rPr lang="en-US" altLang="zh-CN" sz="2000" dirty="0" smtClean="0">
                <a:solidFill>
                  <a:srgbClr val="0000FF"/>
                </a:solidFill>
              </a:rPr>
              <a:t>priority scheme</a:t>
            </a:r>
          </a:p>
          <a:p>
            <a:pPr lvl="2" eaLnBrk="1" hangingPunct="1">
              <a:defRPr/>
            </a:pPr>
            <a:endParaRPr lang="en-GB" sz="1600" dirty="0" smtClean="0">
              <a:solidFill>
                <a:schemeClr val="folHlink"/>
              </a:solidFill>
            </a:endParaRPr>
          </a:p>
          <a:p>
            <a:pPr eaLnBrk="1" hangingPunct="1">
              <a:defRPr/>
            </a:pPr>
            <a:r>
              <a:rPr lang="en-GB" sz="2400" dirty="0" smtClean="0">
                <a:solidFill>
                  <a:srgbClr val="0000FF"/>
                </a:solidFill>
              </a:rPr>
              <a:t>No</a:t>
            </a:r>
            <a:r>
              <a:rPr lang="en-US" altLang="zh-CN" sz="2400" dirty="0" smtClean="0">
                <a:solidFill>
                  <a:srgbClr val="0000FF"/>
                </a:solidFill>
              </a:rPr>
              <a:t> collision detection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en-GB" sz="2000" dirty="0" smtClean="0"/>
              <a:t>Not</a:t>
            </a:r>
            <a:r>
              <a:rPr lang="en-US" altLang="zh-CN" sz="2000" dirty="0" smtClean="0"/>
              <a:t> practical on wireless network, since wireless signals fade quickly</a:t>
            </a:r>
            <a:endParaRPr lang="en-GB" sz="2000" dirty="0" smtClean="0"/>
          </a:p>
          <a:p>
            <a:pPr lvl="1" eaLnBrk="1" hangingPunct="1">
              <a:defRPr/>
            </a:pPr>
            <a:r>
              <a:rPr lang="en-GB" sz="2000" dirty="0" smtClean="0"/>
              <a:t>Transmitting </a:t>
            </a:r>
            <a:r>
              <a:rPr lang="en-US" altLang="zh-CN" sz="2000" dirty="0" smtClean="0"/>
              <a:t>station cannot distinguish incoming weak signals from noise and effects of own transmission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Comic Sans MS" pitchFamily="66" charset="0"/>
              </a:rPr>
              <a:t>ACK</a:t>
            </a:r>
            <a:r>
              <a:rPr lang="en-US" altLang="zh-CN" sz="2000" dirty="0" smtClean="0"/>
              <a:t> is used for success transmission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75ADDC-77CC-4085-BD7D-1F68199953FC}" type="slidenum">
              <a:rPr lang="en-US" altLang="zh-CN" smtClean="0">
                <a:solidFill>
                  <a:schemeClr val="tx1"/>
                </a:solidFill>
              </a:rPr>
              <a:pPr/>
              <a:t>158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5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Inter-Frame Space</a:t>
            </a:r>
            <a:endParaRPr lang="en-US" altLang="zh-CN" smtClean="0"/>
          </a:p>
        </p:txBody>
      </p:sp>
      <p:sp>
        <p:nvSpPr>
          <p:cNvPr id="6451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000" smtClean="0"/>
              <a:t>IFS rules for CSMA</a:t>
            </a:r>
            <a:endParaRPr lang="en-GB" altLang="zh-CN" sz="2000" smtClean="0"/>
          </a:p>
          <a:p>
            <a:pPr eaLnBrk="1" hangingPunct="1">
              <a:buFont typeface="Wingdings" pitchFamily="2" charset="2"/>
              <a:buNone/>
            </a:pPr>
            <a:r>
              <a:rPr lang="en-GB" altLang="zh-CN" sz="2000" smtClean="0"/>
              <a:t>1. Station</a:t>
            </a:r>
            <a:r>
              <a:rPr lang="en-US" altLang="zh-CN" sz="2000" smtClean="0"/>
              <a:t> with frame </a:t>
            </a:r>
            <a:r>
              <a:rPr lang="en-US" altLang="zh-CN" sz="2000" smtClean="0">
                <a:solidFill>
                  <a:srgbClr val="0000FF"/>
                </a:solidFill>
              </a:rPr>
              <a:t>senses medium</a:t>
            </a:r>
            <a:endParaRPr lang="en-GB" altLang="zh-CN" sz="20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1800" smtClean="0"/>
              <a:t>If idle, wait to see if remains idle for </a:t>
            </a:r>
            <a:r>
              <a:rPr lang="en-GB" altLang="zh-CN" sz="1800" smtClean="0">
                <a:latin typeface="Comic Sans MS" pitchFamily="66" charset="0"/>
              </a:rPr>
              <a:t>1 </a:t>
            </a:r>
            <a:r>
              <a:rPr lang="en-US" altLang="zh-CN" sz="1800" smtClean="0">
                <a:latin typeface="Comic Sans MS" pitchFamily="66" charset="0"/>
              </a:rPr>
              <a:t>IFS</a:t>
            </a:r>
            <a:r>
              <a:rPr lang="en-US" altLang="zh-CN" sz="1800" smtClean="0"/>
              <a:t>.  If so, may transmit immediately</a:t>
            </a:r>
          </a:p>
          <a:p>
            <a:pPr lvl="1" eaLnBrk="1" hangingPunct="1"/>
            <a:r>
              <a:rPr lang="en-US" altLang="zh-CN" sz="1800" smtClean="0"/>
              <a:t>If busy (either initially or becomes busy during </a:t>
            </a:r>
            <a:r>
              <a:rPr lang="en-US" altLang="zh-CN" sz="1800" smtClean="0">
                <a:latin typeface="Comic Sans MS" pitchFamily="66" charset="0"/>
              </a:rPr>
              <a:t>IFS</a:t>
            </a:r>
            <a:r>
              <a:rPr lang="en-GB" altLang="zh-CN" sz="1800" smtClean="0"/>
              <a:t>),</a:t>
            </a:r>
            <a:r>
              <a:rPr lang="en-US" altLang="zh-CN" sz="1800" smtClean="0"/>
              <a:t> monitor until current transmission is over</a:t>
            </a:r>
          </a:p>
          <a:p>
            <a:pPr lvl="3" eaLnBrk="1" hangingPunct="1"/>
            <a:endParaRPr lang="en-US" altLang="zh-CN" sz="100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smtClean="0"/>
              <a:t>2. Once current transmission over, </a:t>
            </a:r>
            <a:r>
              <a:rPr lang="en-US" altLang="zh-CN" sz="2000" smtClean="0">
                <a:solidFill>
                  <a:srgbClr val="0000FF"/>
                </a:solidFill>
              </a:rPr>
              <a:t>delay another </a:t>
            </a:r>
            <a:r>
              <a:rPr lang="en-US" altLang="zh-CN" sz="2000" smtClean="0">
                <a:solidFill>
                  <a:srgbClr val="0000FF"/>
                </a:solidFill>
                <a:latin typeface="Comic Sans MS" pitchFamily="66" charset="0"/>
              </a:rPr>
              <a:t>IFS</a:t>
            </a:r>
            <a:endParaRPr lang="en-GB" altLang="zh-CN" sz="2000" smtClean="0">
              <a:solidFill>
                <a:srgbClr val="0000FF"/>
              </a:solidFill>
              <a:latin typeface="Comic Sans MS" pitchFamily="66" charset="0"/>
            </a:endParaRPr>
          </a:p>
          <a:p>
            <a:pPr lvl="1" eaLnBrk="1" hangingPunct="1"/>
            <a:r>
              <a:rPr lang="en-US" altLang="zh-CN" sz="1800" smtClean="0">
                <a:solidFill>
                  <a:schemeClr val="hlink"/>
                </a:solidFill>
              </a:rPr>
              <a:t>If remains idle</a:t>
            </a:r>
            <a:r>
              <a:rPr lang="en-GB" altLang="zh-CN" sz="1800" smtClean="0">
                <a:solidFill>
                  <a:schemeClr val="hlink"/>
                </a:solidFill>
              </a:rPr>
              <a:t>,</a:t>
            </a:r>
            <a:r>
              <a:rPr lang="en-US" altLang="zh-CN" sz="1800" smtClean="0">
                <a:solidFill>
                  <a:schemeClr val="hlink"/>
                </a:solidFill>
              </a:rPr>
              <a:t> backoff random time and again sense</a:t>
            </a:r>
            <a:endParaRPr lang="en-GB" altLang="zh-CN" sz="1800" smtClean="0">
              <a:solidFill>
                <a:schemeClr val="hlink"/>
              </a:solidFill>
            </a:endParaRPr>
          </a:p>
          <a:p>
            <a:pPr lvl="1" eaLnBrk="1" hangingPunct="1"/>
            <a:r>
              <a:rPr lang="en-US" altLang="zh-CN" sz="1800" smtClean="0"/>
              <a:t>If medium idle, station may transmit</a:t>
            </a:r>
            <a:endParaRPr lang="en-GB" altLang="zh-CN" sz="1800" smtClean="0"/>
          </a:p>
          <a:p>
            <a:pPr lvl="1" eaLnBrk="1" hangingPunct="1"/>
            <a:r>
              <a:rPr lang="en-US" altLang="zh-CN" sz="1800" smtClean="0"/>
              <a:t>During backoff time, if medium busy, backoff timer is halted and resumes when medium becomes idle</a:t>
            </a:r>
          </a:p>
          <a:p>
            <a:pPr lvl="3" eaLnBrk="1" hangingPunct="1"/>
            <a:endParaRPr lang="en-US" altLang="zh-CN" sz="100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smtClean="0"/>
              <a:t>3. To ensure stability, </a:t>
            </a:r>
            <a:r>
              <a:rPr lang="en-US" altLang="zh-CN" sz="2000" smtClean="0">
                <a:solidFill>
                  <a:srgbClr val="0000FF"/>
                </a:solidFill>
              </a:rPr>
              <a:t>binary exponential backoff </a:t>
            </a:r>
            <a:r>
              <a:rPr lang="en-US" altLang="zh-CN" sz="2000" smtClean="0"/>
              <a:t>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5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799025-B2B7-42D2-A768-A924B5285658}" type="slidenum">
              <a:rPr lang="en-US" altLang="zh-CN" smtClean="0">
                <a:solidFill>
                  <a:schemeClr val="tx1"/>
                </a:solidFill>
              </a:rPr>
              <a:pPr/>
              <a:t>159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549275"/>
            <a:ext cx="3409950" cy="1836738"/>
          </a:xfrm>
        </p:spPr>
        <p:txBody>
          <a:bodyPr/>
          <a:lstStyle/>
          <a:p>
            <a:pPr eaLnBrk="1" hangingPunct="1"/>
            <a:r>
              <a:rPr lang="en-GB" altLang="zh-CN" sz="3600" smtClean="0"/>
              <a:t>IEEE 802.11 Medium Access Control Logic</a:t>
            </a:r>
            <a:endParaRPr lang="en-US" altLang="zh-CN" sz="3600" smtClean="0"/>
          </a:p>
        </p:txBody>
      </p:sp>
      <p:pic>
        <p:nvPicPr>
          <p:cNvPr id="39731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41" r="9006" b="12230"/>
          <a:stretch>
            <a:fillRect/>
          </a:stretch>
        </p:blipFill>
        <p:spPr bwMode="auto">
          <a:xfrm>
            <a:off x="4140200" y="250825"/>
            <a:ext cx="4391025" cy="627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云形标注 4"/>
          <p:cNvSpPr>
            <a:spLocks noChangeArrowheads="1"/>
          </p:cNvSpPr>
          <p:nvPr/>
        </p:nvSpPr>
        <p:spPr bwMode="auto">
          <a:xfrm>
            <a:off x="4932363" y="5619750"/>
            <a:ext cx="1684337" cy="547688"/>
          </a:xfrm>
          <a:prstGeom prst="cloudCallout">
            <a:avLst>
              <a:gd name="adj1" fmla="val 77713"/>
              <a:gd name="adj2" fmla="val -6223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36000" rIns="36000"/>
          <a:lstStyle/>
          <a:p>
            <a:r>
              <a:rPr lang="en-US" altLang="zh-CN" sz="1600">
                <a:latin typeface="Comic Sans MS" pitchFamily="66" charset="0"/>
              </a:rPr>
              <a:t>Only DIFS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Error Handling in Sliding Window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FF"/>
                </a:solidFill>
              </a:rPr>
              <a:t>Go Back N</a:t>
            </a:r>
          </a:p>
          <a:p>
            <a:pPr lvl="1"/>
            <a:r>
              <a:rPr lang="en-US" altLang="en-US" smtClean="0"/>
              <a:t>If error, reply with rejection (NAK)</a:t>
            </a:r>
          </a:p>
          <a:p>
            <a:pPr lvl="1"/>
            <a:r>
              <a:rPr lang="en-US" altLang="en-US" smtClean="0"/>
              <a:t>The error frame and all future frames need be retransmitted</a:t>
            </a:r>
          </a:p>
          <a:p>
            <a:pPr lvl="3"/>
            <a:endParaRPr lang="en-US" altLang="zh-CN" smtClean="0"/>
          </a:p>
          <a:p>
            <a:r>
              <a:rPr lang="en-US" altLang="en-US" smtClean="0">
                <a:solidFill>
                  <a:srgbClr val="0000FF"/>
                </a:solidFill>
              </a:rPr>
              <a:t>Selective Reject</a:t>
            </a:r>
          </a:p>
          <a:p>
            <a:pPr lvl="1"/>
            <a:r>
              <a:rPr lang="en-US" altLang="en-US" smtClean="0"/>
              <a:t>Only rejected error frames need be retransmitted</a:t>
            </a:r>
          </a:p>
          <a:p>
            <a:pPr lvl="1"/>
            <a:r>
              <a:rPr lang="en-US" altLang="en-US" smtClean="0"/>
              <a:t>Receiver must maintain large enough buffer</a:t>
            </a:r>
            <a:endParaRPr lang="en-US" altLang="zh-CN" smtClean="0"/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384EDB-DF3A-4327-B014-C20D1FBA07D1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C3A7F5-E45E-4C44-9B5F-AA0CB09E5B94}" type="slidenum">
              <a:rPr lang="en-US" altLang="zh-CN" smtClean="0">
                <a:solidFill>
                  <a:schemeClr val="tx1"/>
                </a:solidFill>
              </a:rPr>
              <a:pPr/>
              <a:t>160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8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3-level Priority</a:t>
            </a:r>
            <a:endParaRPr lang="en-US" altLang="zh-CN" smtClean="0"/>
          </a:p>
        </p:txBody>
      </p:sp>
      <p:sp>
        <p:nvSpPr>
          <p:cNvPr id="6471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SIFS (short IFS)</a:t>
            </a:r>
            <a:endParaRPr lang="en-GB" altLang="zh-CN" sz="240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Shortest</a:t>
            </a:r>
            <a:r>
              <a:rPr lang="en-US" altLang="zh-CN" sz="2000" smtClean="0"/>
              <a:t> </a:t>
            </a:r>
            <a:r>
              <a:rPr lang="en-US" altLang="zh-CN" sz="2000" smtClean="0">
                <a:latin typeface="Comic Sans MS" pitchFamily="66" charset="0"/>
              </a:rPr>
              <a:t>IFS </a:t>
            </a:r>
            <a:r>
              <a:rPr lang="en-US" altLang="zh-CN" sz="2000" smtClean="0"/>
              <a:t>– </a:t>
            </a:r>
            <a:r>
              <a:rPr lang="en-US" altLang="zh-CN" sz="2000" smtClean="0">
                <a:solidFill>
                  <a:srgbClr val="FF0000"/>
                </a:solidFill>
              </a:rPr>
              <a:t>highest priority</a:t>
            </a:r>
            <a:endParaRPr lang="en-GB" altLang="zh-CN" sz="200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For</a:t>
            </a:r>
            <a:r>
              <a:rPr lang="en-US" altLang="zh-CN" sz="2000" smtClean="0"/>
              <a:t> all immediate responses</a:t>
            </a:r>
          </a:p>
          <a:p>
            <a:pPr lvl="3" eaLnBrk="1" hangingPunct="1">
              <a:lnSpc>
                <a:spcPct val="110000"/>
              </a:lnSpc>
            </a:pPr>
            <a:endParaRPr lang="en-GB" altLang="zh-CN" sz="12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PIFS (point coordination function IFS) </a:t>
            </a:r>
            <a:endParaRPr lang="en-GB" altLang="zh-CN" sz="240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Mid-length</a:t>
            </a:r>
            <a:r>
              <a:rPr lang="en-US" altLang="zh-CN" sz="2000" smtClean="0"/>
              <a:t> </a:t>
            </a:r>
            <a:r>
              <a:rPr lang="en-US" altLang="zh-CN" sz="2000" smtClean="0">
                <a:latin typeface="Comic Sans MS" pitchFamily="66" charset="0"/>
              </a:rPr>
              <a:t>IFS</a:t>
            </a:r>
            <a:endParaRPr lang="en-GB" altLang="zh-CN" sz="2000" smtClean="0">
              <a:latin typeface="Comic Sans MS" pitchFamily="66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Used</a:t>
            </a:r>
            <a:r>
              <a:rPr lang="en-US" altLang="zh-CN" sz="2000" smtClean="0"/>
              <a:t> by the centralized controller in PCF scheme when issuing polls</a:t>
            </a:r>
          </a:p>
          <a:p>
            <a:pPr lvl="3" eaLnBrk="1" hangingPunct="1">
              <a:lnSpc>
                <a:spcPct val="110000"/>
              </a:lnSpc>
            </a:pPr>
            <a:endParaRPr lang="en-US" altLang="zh-CN" sz="12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DIFS (distributed coordination function IFS)</a:t>
            </a:r>
            <a:endParaRPr lang="en-GB" altLang="zh-CN" sz="240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Longest </a:t>
            </a:r>
            <a:r>
              <a:rPr lang="en-US" altLang="zh-CN" sz="2000" smtClean="0">
                <a:latin typeface="Comic Sans MS" pitchFamily="66" charset="0"/>
              </a:rPr>
              <a:t>IFS</a:t>
            </a:r>
            <a:endParaRPr lang="en-GB" altLang="zh-CN" sz="2000" smtClean="0">
              <a:latin typeface="Comic Sans MS" pitchFamily="66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GB" altLang="zh-CN" sz="2000" smtClean="0"/>
              <a:t>Used </a:t>
            </a:r>
            <a:r>
              <a:rPr lang="en-US" altLang="zh-CN" sz="2000" smtClean="0"/>
              <a:t>for other asynchronous frames contending for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5AC815-756C-4123-B07F-F152DC813580}" type="slidenum">
              <a:rPr lang="en-US" altLang="zh-CN" smtClean="0">
                <a:solidFill>
                  <a:schemeClr val="tx1"/>
                </a:solidFill>
              </a:rPr>
              <a:pPr/>
              <a:t>161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SIFS Use (1)</a:t>
            </a:r>
            <a:endParaRPr lang="en-US" altLang="zh-CN" smtClean="0"/>
          </a:p>
        </p:txBody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Acknowledgment (ACK)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Station </a:t>
            </a:r>
            <a:r>
              <a:rPr lang="en-US" altLang="zh-CN" sz="2000" dirty="0" smtClean="0"/>
              <a:t>responds with ACK after waiting </a:t>
            </a:r>
            <a:r>
              <a:rPr lang="en-US" altLang="zh-CN" sz="2000" dirty="0" smtClean="0">
                <a:latin typeface="Comic Sans MS" pitchFamily="66" charset="0"/>
              </a:rPr>
              <a:t>SIFS</a:t>
            </a:r>
            <a:r>
              <a:rPr lang="en-US" altLang="zh-CN" sz="2000" dirty="0" smtClean="0"/>
              <a:t> gap</a:t>
            </a:r>
            <a:endParaRPr lang="en-GB" sz="2000" dirty="0" smtClean="0"/>
          </a:p>
          <a:p>
            <a:pPr lvl="3" eaLnBrk="1" hangingPunct="1">
              <a:lnSpc>
                <a:spcPct val="90000"/>
              </a:lnSpc>
              <a:defRPr/>
            </a:pPr>
            <a:endParaRPr lang="en-US" sz="105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Delivery of multiple frame LLC PDU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Station</a:t>
            </a:r>
            <a:r>
              <a:rPr lang="en-US" altLang="zh-CN" sz="2000" dirty="0" smtClean="0"/>
              <a:t> with multi-frame LLC PDU to transmit sends out </a:t>
            </a:r>
            <a:r>
              <a:rPr lang="en-US" altLang="zh-CN" sz="2000" dirty="0" smtClean="0">
                <a:latin typeface="Comic Sans MS" pitchFamily="66" charset="0"/>
              </a:rPr>
              <a:t>1st</a:t>
            </a:r>
            <a:r>
              <a:rPr lang="en-US" altLang="zh-CN" sz="2000" dirty="0" smtClean="0"/>
              <a:t> MAC frame using normal </a:t>
            </a:r>
            <a:r>
              <a:rPr lang="en-US" altLang="zh-CN" sz="2000" dirty="0" smtClean="0">
                <a:latin typeface="Comic Sans MS" pitchFamily="66" charset="0"/>
              </a:rPr>
              <a:t>IFS</a:t>
            </a:r>
            <a:endParaRPr lang="en-GB" sz="2000" dirty="0" smtClean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/>
              <a:t>Each subsequent frames sent after </a:t>
            </a:r>
            <a:r>
              <a:rPr lang="en-US" altLang="zh-CN" sz="2000" dirty="0" smtClean="0">
                <a:latin typeface="Comic Sans MS" pitchFamily="66" charset="0"/>
              </a:rPr>
              <a:t>SIFS</a:t>
            </a:r>
            <a:endParaRPr lang="en-GB" sz="2000" dirty="0" smtClean="0"/>
          </a:p>
          <a:p>
            <a:pPr lvl="3" eaLnBrk="1" hangingPunct="1">
              <a:lnSpc>
                <a:spcPct val="90000"/>
              </a:lnSpc>
              <a:defRPr/>
            </a:pPr>
            <a:endParaRPr lang="en-GB" altLang="zh-CN" sz="1050" dirty="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Poll response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/>
              <a:t>Response frame after poll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05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Clear to Send (CTS)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Station </a:t>
            </a:r>
            <a:r>
              <a:rPr lang="en-US" altLang="zh-CN" sz="2000" dirty="0" smtClean="0"/>
              <a:t>can ensure data frame will get through by issuing RTS with normal </a:t>
            </a:r>
            <a:r>
              <a:rPr lang="en-US" altLang="zh-CN" sz="2000" dirty="0" smtClean="0">
                <a:latin typeface="Comic Sans MS" pitchFamily="66" charset="0"/>
              </a:rPr>
              <a:t>IFS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Destination</a:t>
            </a:r>
            <a:r>
              <a:rPr lang="en-US" altLang="zh-CN" sz="2000" dirty="0" smtClean="0"/>
              <a:t> station should respond with CTS using </a:t>
            </a:r>
            <a:r>
              <a:rPr lang="en-US" altLang="zh-CN" sz="2000" dirty="0" smtClean="0">
                <a:latin typeface="Comic Sans MS" pitchFamily="66" charset="0"/>
              </a:rPr>
              <a:t>SIFS</a:t>
            </a:r>
            <a:r>
              <a:rPr lang="en-US" altLang="zh-CN" sz="2000" dirty="0" smtClean="0"/>
              <a:t> if ready to receive</a:t>
            </a:r>
            <a:endParaRPr lang="en-US" altLang="zh-CN" sz="2000" dirty="0" smtClean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4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25C624-4F47-4598-A2B7-5BB9EA1EEE8E}" type="slidenum">
              <a:rPr lang="en-US" altLang="zh-CN" smtClean="0">
                <a:solidFill>
                  <a:schemeClr val="tx1"/>
                </a:solidFill>
              </a:rPr>
              <a:pPr/>
              <a:t>162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PIFS and DIFS</a:t>
            </a:r>
            <a:endParaRPr lang="en-US" altLang="zh-CN" smtClean="0"/>
          </a:p>
        </p:txBody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Comic Sans MS" pitchFamily="66" charset="0"/>
              </a:rPr>
              <a:t>PIFS</a:t>
            </a:r>
            <a:r>
              <a:rPr lang="en-US" altLang="zh-CN" smtClean="0"/>
              <a:t> used by </a:t>
            </a:r>
            <a:r>
              <a:rPr lang="en-US" altLang="zh-CN" smtClean="0">
                <a:solidFill>
                  <a:srgbClr val="0000FF"/>
                </a:solidFill>
              </a:rPr>
              <a:t>centralized controller</a:t>
            </a:r>
            <a:endParaRPr lang="en-GB" altLang="zh-CN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mtClean="0"/>
              <a:t>Issuing </a:t>
            </a:r>
            <a:r>
              <a:rPr lang="en-US" altLang="zh-CN" smtClean="0"/>
              <a:t>polls</a:t>
            </a:r>
            <a:endParaRPr lang="en-GB" altLang="zh-CN" smtClean="0"/>
          </a:p>
          <a:p>
            <a:pPr lvl="1" eaLnBrk="1" hangingPunct="1"/>
            <a:r>
              <a:rPr lang="en-GB" altLang="zh-CN" smtClean="0"/>
              <a:t>Takes</a:t>
            </a:r>
            <a:r>
              <a:rPr lang="en-US" altLang="zh-CN" smtClean="0"/>
              <a:t> precedence over normal contention traffic</a:t>
            </a:r>
            <a:endParaRPr lang="en-GB" altLang="zh-CN" smtClean="0"/>
          </a:p>
          <a:p>
            <a:pPr lvl="1" eaLnBrk="1" hangingPunct="1"/>
            <a:r>
              <a:rPr lang="en-GB" altLang="zh-CN" smtClean="0"/>
              <a:t>Frames</a:t>
            </a:r>
            <a:r>
              <a:rPr lang="en-US" altLang="zh-CN" smtClean="0"/>
              <a:t> using </a:t>
            </a:r>
            <a:r>
              <a:rPr lang="en-US" altLang="zh-CN" smtClean="0">
                <a:latin typeface="Comic Sans MS" pitchFamily="66" charset="0"/>
              </a:rPr>
              <a:t>SIFS</a:t>
            </a:r>
            <a:r>
              <a:rPr lang="en-US" altLang="zh-CN" smtClean="0"/>
              <a:t> have precedence over PCF poll</a:t>
            </a:r>
          </a:p>
          <a:p>
            <a:pPr lvl="3" eaLnBrk="1" hangingPunct="1"/>
            <a:endParaRPr lang="en-US" altLang="zh-CN" smtClean="0"/>
          </a:p>
          <a:p>
            <a:pPr eaLnBrk="1" hangingPunct="1"/>
            <a:r>
              <a:rPr lang="en-US" altLang="zh-CN" smtClean="0">
                <a:latin typeface="Comic Sans MS" pitchFamily="66" charset="0"/>
              </a:rPr>
              <a:t>DIFS</a:t>
            </a:r>
            <a:r>
              <a:rPr lang="en-US" altLang="zh-CN" smtClean="0"/>
              <a:t> used for all ordinary </a:t>
            </a:r>
            <a:r>
              <a:rPr lang="en-US" altLang="zh-CN" smtClean="0">
                <a:solidFill>
                  <a:srgbClr val="0000FF"/>
                </a:solidFill>
              </a:rPr>
              <a:t>asynchronous traffic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5BFC07-1968-4D5D-BC48-58935EBCA017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163</a:t>
            </a:fld>
            <a:endParaRPr lang="en-US" altLang="zh-CN" sz="1600" b="1" smtClean="0"/>
          </a:p>
        </p:txBody>
      </p:sp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IEEE 802.11 MAC Timing </a:t>
            </a:r>
            <a:r>
              <a:rPr lang="en-GB" altLang="zh-CN" smtClean="0">
                <a:latin typeface="Arial" charset="0"/>
              </a:rPr>
              <a:t>–</a:t>
            </a:r>
            <a:r>
              <a:rPr lang="en-GB" altLang="zh-CN" smtClean="0"/>
              <a:t> DCF</a:t>
            </a:r>
            <a:endParaRPr lang="en-US" altLang="zh-CN" smtClean="0"/>
          </a:p>
        </p:txBody>
      </p:sp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07" b="62015"/>
          <a:stretch>
            <a:fillRect/>
          </a:stretch>
        </p:blipFill>
        <p:spPr bwMode="auto">
          <a:xfrm>
            <a:off x="184150" y="2049463"/>
            <a:ext cx="8491538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3B8323-362C-4FC9-81D0-F14ABC3B5568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164</a:t>
            </a:fld>
            <a:endParaRPr lang="en-US" altLang="zh-CN" sz="1600" b="1" smtClean="0"/>
          </a:p>
        </p:txBody>
      </p:sp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Transmission of MPDU without RTS/CTS</a:t>
            </a:r>
          </a:p>
        </p:txBody>
      </p:sp>
      <p:grpSp>
        <p:nvGrpSpPr>
          <p:cNvPr id="405507" name="Group 36"/>
          <p:cNvGrpSpPr>
            <a:grpSpLocks/>
          </p:cNvGrpSpPr>
          <p:nvPr/>
        </p:nvGrpSpPr>
        <p:grpSpPr bwMode="auto">
          <a:xfrm>
            <a:off x="431800" y="1341438"/>
            <a:ext cx="8380413" cy="5089525"/>
            <a:chOff x="289" y="576"/>
            <a:chExt cx="5279" cy="3206"/>
          </a:xfrm>
        </p:grpSpPr>
        <p:sp>
          <p:nvSpPr>
            <p:cNvPr id="405508" name="Line 37"/>
            <p:cNvSpPr>
              <a:spLocks noChangeShapeType="1"/>
            </p:cNvSpPr>
            <p:nvPr/>
          </p:nvSpPr>
          <p:spPr bwMode="auto">
            <a:xfrm>
              <a:off x="303" y="1048"/>
              <a:ext cx="526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09" name="Rectangle 38"/>
            <p:cNvSpPr>
              <a:spLocks noChangeArrowheads="1"/>
            </p:cNvSpPr>
            <p:nvPr/>
          </p:nvSpPr>
          <p:spPr bwMode="auto">
            <a:xfrm>
              <a:off x="890" y="745"/>
              <a:ext cx="944" cy="30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10" name="Text Box 39"/>
            <p:cNvSpPr txBox="1">
              <a:spLocks noChangeArrowheads="1"/>
            </p:cNvSpPr>
            <p:nvPr/>
          </p:nvSpPr>
          <p:spPr bwMode="auto">
            <a:xfrm>
              <a:off x="1211" y="796"/>
              <a:ext cx="38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405511" name="Line 40"/>
            <p:cNvSpPr>
              <a:spLocks noChangeShapeType="1"/>
            </p:cNvSpPr>
            <p:nvPr/>
          </p:nvSpPr>
          <p:spPr bwMode="auto">
            <a:xfrm>
              <a:off x="335" y="857"/>
              <a:ext cx="55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2" name="Text Box 41"/>
            <p:cNvSpPr txBox="1">
              <a:spLocks noChangeArrowheads="1"/>
            </p:cNvSpPr>
            <p:nvPr/>
          </p:nvSpPr>
          <p:spPr bwMode="auto">
            <a:xfrm>
              <a:off x="414" y="636"/>
              <a:ext cx="40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DIFS</a:t>
              </a:r>
            </a:p>
          </p:txBody>
        </p:sp>
        <p:sp>
          <p:nvSpPr>
            <p:cNvPr id="405513" name="Line 42"/>
            <p:cNvSpPr>
              <a:spLocks noChangeShapeType="1"/>
            </p:cNvSpPr>
            <p:nvPr/>
          </p:nvSpPr>
          <p:spPr bwMode="auto">
            <a:xfrm>
              <a:off x="1834" y="576"/>
              <a:ext cx="0" cy="8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4" name="Line 43"/>
            <p:cNvSpPr>
              <a:spLocks noChangeShapeType="1"/>
            </p:cNvSpPr>
            <p:nvPr/>
          </p:nvSpPr>
          <p:spPr bwMode="auto">
            <a:xfrm>
              <a:off x="1834" y="1250"/>
              <a:ext cx="3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5" name="Text Box 44"/>
            <p:cNvSpPr txBox="1">
              <a:spLocks noChangeArrowheads="1"/>
            </p:cNvSpPr>
            <p:nvPr/>
          </p:nvSpPr>
          <p:spPr bwMode="auto">
            <a:xfrm>
              <a:off x="1794" y="1357"/>
              <a:ext cx="40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SIFS</a:t>
              </a:r>
            </a:p>
          </p:txBody>
        </p:sp>
        <p:sp>
          <p:nvSpPr>
            <p:cNvPr id="405516" name="Line 45"/>
            <p:cNvSpPr>
              <a:spLocks noChangeShapeType="1"/>
            </p:cNvSpPr>
            <p:nvPr/>
          </p:nvSpPr>
          <p:spPr bwMode="auto">
            <a:xfrm>
              <a:off x="2167" y="1307"/>
              <a:ext cx="0" cy="44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17" name="AutoShape 46"/>
            <p:cNvSpPr>
              <a:spLocks/>
            </p:cNvSpPr>
            <p:nvPr/>
          </p:nvSpPr>
          <p:spPr bwMode="auto">
            <a:xfrm rot="-5400000">
              <a:off x="1971" y="1968"/>
              <a:ext cx="225" cy="2388"/>
            </a:xfrm>
            <a:prstGeom prst="leftBrace">
              <a:avLst>
                <a:gd name="adj1" fmla="val 88444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18" name="AutoShape 47"/>
            <p:cNvSpPr>
              <a:spLocks/>
            </p:cNvSpPr>
            <p:nvPr/>
          </p:nvSpPr>
          <p:spPr bwMode="auto">
            <a:xfrm rot="-5400000">
              <a:off x="3665" y="2717"/>
              <a:ext cx="225" cy="889"/>
            </a:xfrm>
            <a:prstGeom prst="leftBrace">
              <a:avLst>
                <a:gd name="adj1" fmla="val 32926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19" name="Text Box 48"/>
            <p:cNvSpPr txBox="1">
              <a:spLocks noChangeArrowheads="1"/>
            </p:cNvSpPr>
            <p:nvPr/>
          </p:nvSpPr>
          <p:spPr bwMode="auto">
            <a:xfrm>
              <a:off x="1501" y="3515"/>
              <a:ext cx="116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Defer Access</a:t>
              </a:r>
            </a:p>
          </p:txBody>
        </p:sp>
        <p:sp>
          <p:nvSpPr>
            <p:cNvPr id="405520" name="Text Box 49"/>
            <p:cNvSpPr txBox="1">
              <a:spLocks noChangeArrowheads="1"/>
            </p:cNvSpPr>
            <p:nvPr/>
          </p:nvSpPr>
          <p:spPr bwMode="auto">
            <a:xfrm>
              <a:off x="3222" y="3417"/>
              <a:ext cx="1166" cy="3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Wait for Reattempt Time</a:t>
              </a:r>
            </a:p>
          </p:txBody>
        </p:sp>
        <p:sp>
          <p:nvSpPr>
            <p:cNvPr id="405521" name="Line 50"/>
            <p:cNvSpPr>
              <a:spLocks noChangeShapeType="1"/>
            </p:cNvSpPr>
            <p:nvPr/>
          </p:nvSpPr>
          <p:spPr bwMode="auto">
            <a:xfrm>
              <a:off x="303" y="1733"/>
              <a:ext cx="526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2" name="Rectangle 51"/>
            <p:cNvSpPr>
              <a:spLocks noChangeArrowheads="1"/>
            </p:cNvSpPr>
            <p:nvPr/>
          </p:nvSpPr>
          <p:spPr bwMode="auto">
            <a:xfrm>
              <a:off x="2167" y="1430"/>
              <a:ext cx="611" cy="305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23" name="Text Box 52"/>
            <p:cNvSpPr txBox="1">
              <a:spLocks noChangeArrowheads="1"/>
            </p:cNvSpPr>
            <p:nvPr/>
          </p:nvSpPr>
          <p:spPr bwMode="auto">
            <a:xfrm>
              <a:off x="2278" y="1493"/>
              <a:ext cx="38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ACK</a:t>
              </a:r>
            </a:p>
          </p:txBody>
        </p:sp>
        <p:sp>
          <p:nvSpPr>
            <p:cNvPr id="405524" name="Line 53"/>
            <p:cNvSpPr>
              <a:spLocks noChangeShapeType="1"/>
            </p:cNvSpPr>
            <p:nvPr/>
          </p:nvSpPr>
          <p:spPr bwMode="auto">
            <a:xfrm>
              <a:off x="2778" y="2150"/>
              <a:ext cx="55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5" name="Text Box 54"/>
            <p:cNvSpPr txBox="1">
              <a:spLocks noChangeArrowheads="1"/>
            </p:cNvSpPr>
            <p:nvPr/>
          </p:nvSpPr>
          <p:spPr bwMode="auto">
            <a:xfrm>
              <a:off x="2846" y="2225"/>
              <a:ext cx="40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DIFS</a:t>
              </a:r>
            </a:p>
          </p:txBody>
        </p:sp>
        <p:sp>
          <p:nvSpPr>
            <p:cNvPr id="405526" name="Line 55"/>
            <p:cNvSpPr>
              <a:spLocks noChangeShapeType="1"/>
            </p:cNvSpPr>
            <p:nvPr/>
          </p:nvSpPr>
          <p:spPr bwMode="auto">
            <a:xfrm>
              <a:off x="2778" y="1307"/>
              <a:ext cx="0" cy="8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7" name="Line 56"/>
            <p:cNvSpPr>
              <a:spLocks noChangeShapeType="1"/>
            </p:cNvSpPr>
            <p:nvPr/>
          </p:nvSpPr>
          <p:spPr bwMode="auto">
            <a:xfrm>
              <a:off x="3333" y="2206"/>
              <a:ext cx="0" cy="73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8" name="Line 57"/>
            <p:cNvSpPr>
              <a:spLocks noChangeShapeType="1"/>
            </p:cNvSpPr>
            <p:nvPr/>
          </p:nvSpPr>
          <p:spPr bwMode="auto">
            <a:xfrm>
              <a:off x="289" y="2632"/>
              <a:ext cx="526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5529" name="Rectangle 58"/>
            <p:cNvSpPr>
              <a:spLocks noChangeArrowheads="1"/>
            </p:cNvSpPr>
            <p:nvPr/>
          </p:nvSpPr>
          <p:spPr bwMode="auto">
            <a:xfrm>
              <a:off x="3333" y="2329"/>
              <a:ext cx="111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0" name="Rectangle 59"/>
            <p:cNvSpPr>
              <a:spLocks noChangeArrowheads="1"/>
            </p:cNvSpPr>
            <p:nvPr/>
          </p:nvSpPr>
          <p:spPr bwMode="auto">
            <a:xfrm>
              <a:off x="3444" y="2329"/>
              <a:ext cx="111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1" name="Rectangle 60"/>
            <p:cNvSpPr>
              <a:spLocks noChangeArrowheads="1"/>
            </p:cNvSpPr>
            <p:nvPr/>
          </p:nvSpPr>
          <p:spPr bwMode="auto">
            <a:xfrm>
              <a:off x="3555" y="2329"/>
              <a:ext cx="111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2" name="Rectangle 61"/>
            <p:cNvSpPr>
              <a:spLocks noChangeArrowheads="1"/>
            </p:cNvSpPr>
            <p:nvPr/>
          </p:nvSpPr>
          <p:spPr bwMode="auto">
            <a:xfrm>
              <a:off x="3666" y="2329"/>
              <a:ext cx="111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3" name="Rectangle 62"/>
            <p:cNvSpPr>
              <a:spLocks noChangeArrowheads="1"/>
            </p:cNvSpPr>
            <p:nvPr/>
          </p:nvSpPr>
          <p:spPr bwMode="auto">
            <a:xfrm>
              <a:off x="3777" y="2329"/>
              <a:ext cx="112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4" name="Rectangle 63"/>
            <p:cNvSpPr>
              <a:spLocks noChangeArrowheads="1"/>
            </p:cNvSpPr>
            <p:nvPr/>
          </p:nvSpPr>
          <p:spPr bwMode="auto">
            <a:xfrm>
              <a:off x="3889" y="2329"/>
              <a:ext cx="111" cy="305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5535" name="Rectangle 64"/>
            <p:cNvSpPr>
              <a:spLocks noChangeArrowheads="1"/>
            </p:cNvSpPr>
            <p:nvPr/>
          </p:nvSpPr>
          <p:spPr bwMode="auto">
            <a:xfrm>
              <a:off x="890" y="2631"/>
              <a:ext cx="1888" cy="306"/>
            </a:xfrm>
            <a:prstGeom prst="rect">
              <a:avLst/>
            </a:prstGeom>
            <a:gradFill rotWithShape="1">
              <a:gsLst>
                <a:gs pos="0">
                  <a:srgbClr val="C988FF"/>
                </a:gs>
                <a:gs pos="50000">
                  <a:srgbClr val="DCB8FD"/>
                </a:gs>
                <a:gs pos="100000">
                  <a:srgbClr val="EDDCFE"/>
                </a:gs>
              </a:gsLst>
              <a:lin ang="27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NAV (Network Allocation Vector)</a:t>
              </a:r>
            </a:p>
          </p:txBody>
        </p:sp>
        <p:sp>
          <p:nvSpPr>
            <p:cNvPr id="405536" name="Text Box 65"/>
            <p:cNvSpPr txBox="1">
              <a:spLocks noChangeArrowheads="1"/>
            </p:cNvSpPr>
            <p:nvPr/>
          </p:nvSpPr>
          <p:spPr bwMode="auto">
            <a:xfrm>
              <a:off x="328" y="1087"/>
              <a:ext cx="52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Source</a:t>
              </a:r>
            </a:p>
          </p:txBody>
        </p:sp>
        <p:sp>
          <p:nvSpPr>
            <p:cNvPr id="405537" name="Text Box 66"/>
            <p:cNvSpPr txBox="1">
              <a:spLocks noChangeArrowheads="1"/>
            </p:cNvSpPr>
            <p:nvPr/>
          </p:nvSpPr>
          <p:spPr bwMode="auto">
            <a:xfrm>
              <a:off x="393" y="1752"/>
              <a:ext cx="75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405538" name="Text Box 67"/>
            <p:cNvSpPr txBox="1">
              <a:spLocks noChangeArrowheads="1"/>
            </p:cNvSpPr>
            <p:nvPr/>
          </p:nvSpPr>
          <p:spPr bwMode="auto">
            <a:xfrm>
              <a:off x="369" y="2705"/>
              <a:ext cx="43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Other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991D14-091D-457E-A358-E28F52E84054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165</a:t>
            </a:fld>
            <a:endParaRPr lang="en-US" altLang="zh-CN" sz="1600" b="1" smtClean="0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Transmission of MPDU with RTS/CTS</a:t>
            </a:r>
          </a:p>
        </p:txBody>
      </p:sp>
      <p:grpSp>
        <p:nvGrpSpPr>
          <p:cNvPr id="407555" name="Group 84"/>
          <p:cNvGrpSpPr>
            <a:grpSpLocks/>
          </p:cNvGrpSpPr>
          <p:nvPr/>
        </p:nvGrpSpPr>
        <p:grpSpPr bwMode="auto">
          <a:xfrm>
            <a:off x="792163" y="1304925"/>
            <a:ext cx="7637462" cy="5183188"/>
            <a:chOff x="499" y="822"/>
            <a:chExt cx="4811" cy="3265"/>
          </a:xfrm>
        </p:grpSpPr>
        <p:sp>
          <p:nvSpPr>
            <p:cNvPr id="407556" name="Line 45"/>
            <p:cNvSpPr>
              <a:spLocks noChangeShapeType="1"/>
            </p:cNvSpPr>
            <p:nvPr/>
          </p:nvSpPr>
          <p:spPr bwMode="auto">
            <a:xfrm>
              <a:off x="512" y="1314"/>
              <a:ext cx="479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57" name="Rectangle 46"/>
            <p:cNvSpPr>
              <a:spLocks noChangeArrowheads="1"/>
            </p:cNvSpPr>
            <p:nvPr/>
          </p:nvSpPr>
          <p:spPr bwMode="auto">
            <a:xfrm>
              <a:off x="2666" y="998"/>
              <a:ext cx="860" cy="31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58" name="Text Box 47"/>
            <p:cNvSpPr txBox="1">
              <a:spLocks noChangeArrowheads="1"/>
            </p:cNvSpPr>
            <p:nvPr/>
          </p:nvSpPr>
          <p:spPr bwMode="auto">
            <a:xfrm>
              <a:off x="2942" y="1056"/>
              <a:ext cx="38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407559" name="Line 48"/>
            <p:cNvSpPr>
              <a:spLocks noChangeShapeType="1"/>
            </p:cNvSpPr>
            <p:nvPr/>
          </p:nvSpPr>
          <p:spPr bwMode="auto">
            <a:xfrm>
              <a:off x="3526" y="822"/>
              <a:ext cx="0" cy="9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60" name="Line 49"/>
            <p:cNvSpPr>
              <a:spLocks noChangeShapeType="1"/>
            </p:cNvSpPr>
            <p:nvPr/>
          </p:nvSpPr>
          <p:spPr bwMode="auto">
            <a:xfrm>
              <a:off x="3526" y="1525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61" name="Text Box 50"/>
            <p:cNvSpPr txBox="1">
              <a:spLocks noChangeArrowheads="1"/>
            </p:cNvSpPr>
            <p:nvPr/>
          </p:nvSpPr>
          <p:spPr bwMode="auto">
            <a:xfrm>
              <a:off x="3522" y="1641"/>
              <a:ext cx="40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SIFS</a:t>
              </a:r>
            </a:p>
          </p:txBody>
        </p:sp>
        <p:sp>
          <p:nvSpPr>
            <p:cNvPr id="407562" name="Line 51"/>
            <p:cNvSpPr>
              <a:spLocks noChangeShapeType="1"/>
            </p:cNvSpPr>
            <p:nvPr/>
          </p:nvSpPr>
          <p:spPr bwMode="auto">
            <a:xfrm>
              <a:off x="3881" y="1584"/>
              <a:ext cx="0" cy="46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63" name="AutoShape 52"/>
            <p:cNvSpPr>
              <a:spLocks/>
            </p:cNvSpPr>
            <p:nvPr/>
          </p:nvSpPr>
          <p:spPr bwMode="auto">
            <a:xfrm rot="-5400000">
              <a:off x="2872" y="2284"/>
              <a:ext cx="234" cy="2884"/>
            </a:xfrm>
            <a:prstGeom prst="leftBrace">
              <a:avLst>
                <a:gd name="adj1" fmla="val 102707"/>
                <a:gd name="adj2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64" name="Text Box 53"/>
            <p:cNvSpPr txBox="1">
              <a:spLocks noChangeArrowheads="1"/>
            </p:cNvSpPr>
            <p:nvPr/>
          </p:nvSpPr>
          <p:spPr bwMode="auto">
            <a:xfrm>
              <a:off x="2470" y="3875"/>
              <a:ext cx="106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Defer access</a:t>
              </a:r>
            </a:p>
          </p:txBody>
        </p:sp>
        <p:sp>
          <p:nvSpPr>
            <p:cNvPr id="407565" name="Line 54"/>
            <p:cNvSpPr>
              <a:spLocks noChangeShapeType="1"/>
            </p:cNvSpPr>
            <p:nvPr/>
          </p:nvSpPr>
          <p:spPr bwMode="auto">
            <a:xfrm>
              <a:off x="512" y="2029"/>
              <a:ext cx="479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66" name="Rectangle 55"/>
            <p:cNvSpPr>
              <a:spLocks noChangeArrowheads="1"/>
            </p:cNvSpPr>
            <p:nvPr/>
          </p:nvSpPr>
          <p:spPr bwMode="auto">
            <a:xfrm>
              <a:off x="3881" y="1712"/>
              <a:ext cx="556" cy="31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67" name="Text Box 56"/>
            <p:cNvSpPr txBox="1">
              <a:spLocks noChangeArrowheads="1"/>
            </p:cNvSpPr>
            <p:nvPr/>
          </p:nvSpPr>
          <p:spPr bwMode="auto">
            <a:xfrm>
              <a:off x="3982" y="1783"/>
              <a:ext cx="347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Ack</a:t>
              </a:r>
            </a:p>
          </p:txBody>
        </p:sp>
        <p:sp>
          <p:nvSpPr>
            <p:cNvPr id="407568" name="Line 57"/>
            <p:cNvSpPr>
              <a:spLocks noChangeShapeType="1"/>
            </p:cNvSpPr>
            <p:nvPr/>
          </p:nvSpPr>
          <p:spPr bwMode="auto">
            <a:xfrm>
              <a:off x="4437" y="2463"/>
              <a:ext cx="50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69" name="Text Box 58"/>
            <p:cNvSpPr txBox="1">
              <a:spLocks noChangeArrowheads="1"/>
            </p:cNvSpPr>
            <p:nvPr/>
          </p:nvSpPr>
          <p:spPr bwMode="auto">
            <a:xfrm>
              <a:off x="4483" y="2545"/>
              <a:ext cx="407" cy="2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DIFS</a:t>
              </a:r>
            </a:p>
          </p:txBody>
        </p:sp>
        <p:sp>
          <p:nvSpPr>
            <p:cNvPr id="407570" name="Line 59"/>
            <p:cNvSpPr>
              <a:spLocks noChangeShapeType="1"/>
            </p:cNvSpPr>
            <p:nvPr/>
          </p:nvSpPr>
          <p:spPr bwMode="auto">
            <a:xfrm>
              <a:off x="4437" y="1584"/>
              <a:ext cx="0" cy="9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71" name="Line 60"/>
            <p:cNvSpPr>
              <a:spLocks noChangeShapeType="1"/>
            </p:cNvSpPr>
            <p:nvPr/>
          </p:nvSpPr>
          <p:spPr bwMode="auto">
            <a:xfrm>
              <a:off x="4943" y="2405"/>
              <a:ext cx="0" cy="76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72" name="Line 61"/>
            <p:cNvSpPr>
              <a:spLocks noChangeShapeType="1"/>
            </p:cNvSpPr>
            <p:nvPr/>
          </p:nvSpPr>
          <p:spPr bwMode="auto">
            <a:xfrm>
              <a:off x="499" y="2966"/>
              <a:ext cx="479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73" name="Rectangle 62"/>
            <p:cNvSpPr>
              <a:spLocks noChangeArrowheads="1"/>
            </p:cNvSpPr>
            <p:nvPr/>
          </p:nvSpPr>
          <p:spPr bwMode="auto">
            <a:xfrm>
              <a:off x="4943" y="2642"/>
              <a:ext cx="101" cy="319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74" name="Rectangle 63"/>
            <p:cNvSpPr>
              <a:spLocks noChangeArrowheads="1"/>
            </p:cNvSpPr>
            <p:nvPr/>
          </p:nvSpPr>
          <p:spPr bwMode="auto">
            <a:xfrm>
              <a:off x="5044" y="2642"/>
              <a:ext cx="102" cy="319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75" name="Rectangle 64"/>
            <p:cNvSpPr>
              <a:spLocks noChangeArrowheads="1"/>
            </p:cNvSpPr>
            <p:nvPr/>
          </p:nvSpPr>
          <p:spPr bwMode="auto">
            <a:xfrm>
              <a:off x="5146" y="2642"/>
              <a:ext cx="101" cy="319"/>
            </a:xfrm>
            <a:prstGeom prst="rect">
              <a:avLst/>
            </a:prstGeom>
            <a:solidFill>
              <a:srgbClr val="CC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76" name="Rectangle 65"/>
            <p:cNvSpPr>
              <a:spLocks noChangeArrowheads="1"/>
            </p:cNvSpPr>
            <p:nvPr/>
          </p:nvSpPr>
          <p:spPr bwMode="auto">
            <a:xfrm>
              <a:off x="1066" y="2647"/>
              <a:ext cx="3371" cy="319"/>
            </a:xfrm>
            <a:prstGeom prst="rect">
              <a:avLst/>
            </a:prstGeom>
            <a:gradFill rotWithShape="1">
              <a:gsLst>
                <a:gs pos="0">
                  <a:srgbClr val="C988FF"/>
                </a:gs>
                <a:gs pos="50000">
                  <a:srgbClr val="DCB8FD"/>
                </a:gs>
                <a:gs pos="100000">
                  <a:srgbClr val="EDDCFE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NAV (RTS)</a:t>
              </a:r>
              <a:endParaRPr lang="en-US" altLang="zh-CN" sz="2000">
                <a:solidFill>
                  <a:srgbClr val="000000"/>
                </a:solidFill>
              </a:endParaRPr>
            </a:p>
          </p:txBody>
        </p:sp>
        <p:sp>
          <p:nvSpPr>
            <p:cNvPr id="407577" name="Text Box 66"/>
            <p:cNvSpPr txBox="1">
              <a:spLocks noChangeArrowheads="1"/>
            </p:cNvSpPr>
            <p:nvPr/>
          </p:nvSpPr>
          <p:spPr bwMode="auto">
            <a:xfrm>
              <a:off x="512" y="1359"/>
              <a:ext cx="52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Source</a:t>
              </a:r>
            </a:p>
          </p:txBody>
        </p:sp>
        <p:sp>
          <p:nvSpPr>
            <p:cNvPr id="407578" name="Text Box 67"/>
            <p:cNvSpPr txBox="1">
              <a:spLocks noChangeArrowheads="1"/>
            </p:cNvSpPr>
            <p:nvPr/>
          </p:nvSpPr>
          <p:spPr bwMode="auto">
            <a:xfrm>
              <a:off x="561" y="2052"/>
              <a:ext cx="75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407579" name="Text Box 68"/>
            <p:cNvSpPr txBox="1">
              <a:spLocks noChangeArrowheads="1"/>
            </p:cNvSpPr>
            <p:nvPr/>
          </p:nvSpPr>
          <p:spPr bwMode="auto">
            <a:xfrm>
              <a:off x="553" y="3048"/>
              <a:ext cx="43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Other</a:t>
              </a:r>
            </a:p>
          </p:txBody>
        </p:sp>
        <p:sp>
          <p:nvSpPr>
            <p:cNvPr id="407580" name="Rectangle 69"/>
            <p:cNvSpPr>
              <a:spLocks noChangeArrowheads="1"/>
            </p:cNvSpPr>
            <p:nvPr/>
          </p:nvSpPr>
          <p:spPr bwMode="auto">
            <a:xfrm>
              <a:off x="1047" y="998"/>
              <a:ext cx="456" cy="31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81" name="Text Box 70"/>
            <p:cNvSpPr txBox="1">
              <a:spLocks noChangeArrowheads="1"/>
            </p:cNvSpPr>
            <p:nvPr/>
          </p:nvSpPr>
          <p:spPr bwMode="auto">
            <a:xfrm>
              <a:off x="1097" y="1056"/>
              <a:ext cx="37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RTS</a:t>
              </a:r>
            </a:p>
          </p:txBody>
        </p:sp>
        <p:sp>
          <p:nvSpPr>
            <p:cNvPr id="407582" name="Line 71"/>
            <p:cNvSpPr>
              <a:spLocks noChangeShapeType="1"/>
            </p:cNvSpPr>
            <p:nvPr/>
          </p:nvSpPr>
          <p:spPr bwMode="auto">
            <a:xfrm>
              <a:off x="541" y="1115"/>
              <a:ext cx="50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83" name="Text Box 72"/>
            <p:cNvSpPr txBox="1">
              <a:spLocks noChangeArrowheads="1"/>
            </p:cNvSpPr>
            <p:nvPr/>
          </p:nvSpPr>
          <p:spPr bwMode="auto">
            <a:xfrm>
              <a:off x="595" y="890"/>
              <a:ext cx="40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DIFS</a:t>
              </a:r>
            </a:p>
          </p:txBody>
        </p:sp>
        <p:sp>
          <p:nvSpPr>
            <p:cNvPr id="407584" name="Line 73"/>
            <p:cNvSpPr>
              <a:spLocks noChangeShapeType="1"/>
            </p:cNvSpPr>
            <p:nvPr/>
          </p:nvSpPr>
          <p:spPr bwMode="auto">
            <a:xfrm>
              <a:off x="1503" y="822"/>
              <a:ext cx="0" cy="9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85" name="Line 74"/>
            <p:cNvSpPr>
              <a:spLocks noChangeShapeType="1"/>
            </p:cNvSpPr>
            <p:nvPr/>
          </p:nvSpPr>
          <p:spPr bwMode="auto">
            <a:xfrm>
              <a:off x="1503" y="1525"/>
              <a:ext cx="30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86" name="Text Box 75"/>
            <p:cNvSpPr txBox="1">
              <a:spLocks noChangeArrowheads="1"/>
            </p:cNvSpPr>
            <p:nvPr/>
          </p:nvSpPr>
          <p:spPr bwMode="auto">
            <a:xfrm>
              <a:off x="1448" y="1641"/>
              <a:ext cx="40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SIFS</a:t>
              </a:r>
            </a:p>
          </p:txBody>
        </p:sp>
        <p:sp>
          <p:nvSpPr>
            <p:cNvPr id="407587" name="Line 76"/>
            <p:cNvSpPr>
              <a:spLocks noChangeShapeType="1"/>
            </p:cNvSpPr>
            <p:nvPr/>
          </p:nvSpPr>
          <p:spPr bwMode="auto">
            <a:xfrm>
              <a:off x="1806" y="1584"/>
              <a:ext cx="0" cy="46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88" name="Rectangle 77"/>
            <p:cNvSpPr>
              <a:spLocks noChangeArrowheads="1"/>
            </p:cNvSpPr>
            <p:nvPr/>
          </p:nvSpPr>
          <p:spPr bwMode="auto">
            <a:xfrm>
              <a:off x="1806" y="1712"/>
              <a:ext cx="557" cy="31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07589" name="Text Box 78"/>
            <p:cNvSpPr txBox="1">
              <a:spLocks noChangeArrowheads="1"/>
            </p:cNvSpPr>
            <p:nvPr/>
          </p:nvSpPr>
          <p:spPr bwMode="auto">
            <a:xfrm>
              <a:off x="1857" y="1783"/>
              <a:ext cx="455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CTS</a:t>
              </a:r>
            </a:p>
          </p:txBody>
        </p:sp>
        <p:sp>
          <p:nvSpPr>
            <p:cNvPr id="407590" name="Line 79"/>
            <p:cNvSpPr>
              <a:spLocks noChangeShapeType="1"/>
            </p:cNvSpPr>
            <p:nvPr/>
          </p:nvSpPr>
          <p:spPr bwMode="auto">
            <a:xfrm>
              <a:off x="2666" y="822"/>
              <a:ext cx="0" cy="9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91" name="Line 80"/>
            <p:cNvSpPr>
              <a:spLocks noChangeShapeType="1"/>
            </p:cNvSpPr>
            <p:nvPr/>
          </p:nvSpPr>
          <p:spPr bwMode="auto">
            <a:xfrm>
              <a:off x="2363" y="1525"/>
              <a:ext cx="30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arrow" w="med" len="med"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7592" name="Text Box 81"/>
            <p:cNvSpPr txBox="1">
              <a:spLocks noChangeArrowheads="1"/>
            </p:cNvSpPr>
            <p:nvPr/>
          </p:nvSpPr>
          <p:spPr bwMode="auto">
            <a:xfrm>
              <a:off x="2323" y="1641"/>
              <a:ext cx="400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SIFS</a:t>
              </a:r>
            </a:p>
          </p:txBody>
        </p:sp>
        <p:sp>
          <p:nvSpPr>
            <p:cNvPr id="407593" name="Rectangle 82"/>
            <p:cNvSpPr>
              <a:spLocks noChangeArrowheads="1"/>
            </p:cNvSpPr>
            <p:nvPr/>
          </p:nvSpPr>
          <p:spPr bwMode="auto">
            <a:xfrm>
              <a:off x="1837" y="2965"/>
              <a:ext cx="2600" cy="319"/>
            </a:xfrm>
            <a:prstGeom prst="rect">
              <a:avLst/>
            </a:prstGeom>
            <a:gradFill rotWithShape="1">
              <a:gsLst>
                <a:gs pos="0">
                  <a:srgbClr val="C988FF"/>
                </a:gs>
                <a:gs pos="50000">
                  <a:srgbClr val="DCB8FD"/>
                </a:gs>
                <a:gs pos="100000">
                  <a:srgbClr val="EDDCFE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NAV (CTS)</a:t>
              </a:r>
              <a:endParaRPr lang="en-US" altLang="zh-CN" sz="2000">
                <a:solidFill>
                  <a:srgbClr val="000000"/>
                </a:solidFill>
              </a:endParaRPr>
            </a:p>
          </p:txBody>
        </p:sp>
        <p:sp>
          <p:nvSpPr>
            <p:cNvPr id="407594" name="Rectangle 83"/>
            <p:cNvSpPr>
              <a:spLocks noChangeArrowheads="1"/>
            </p:cNvSpPr>
            <p:nvPr/>
          </p:nvSpPr>
          <p:spPr bwMode="auto">
            <a:xfrm>
              <a:off x="2721" y="3284"/>
              <a:ext cx="1716" cy="319"/>
            </a:xfrm>
            <a:prstGeom prst="rect">
              <a:avLst/>
            </a:prstGeom>
            <a:gradFill rotWithShape="1">
              <a:gsLst>
                <a:gs pos="0">
                  <a:srgbClr val="C988FF"/>
                </a:gs>
                <a:gs pos="50000">
                  <a:srgbClr val="DCB8FD"/>
                </a:gs>
                <a:gs pos="100000">
                  <a:srgbClr val="EDDCFE"/>
                </a:gs>
              </a:gsLst>
              <a:lin ang="5400000" scaled="1"/>
            </a:gra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600">
                  <a:solidFill>
                    <a:srgbClr val="000000"/>
                  </a:solidFill>
                </a:rPr>
                <a:t>NAV (Data)</a:t>
              </a:r>
              <a:endParaRPr lang="en-US" altLang="zh-CN" sz="2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29D14E-B928-4ADD-96A8-EA0986D4B3CC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166</a:t>
            </a:fld>
            <a:endParaRPr lang="en-US" altLang="zh-CN" sz="1600" b="1" smtClean="0"/>
          </a:p>
        </p:txBody>
      </p:sp>
      <p:sp>
        <p:nvSpPr>
          <p:cNvPr id="408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Point Coordination Function (PCF)</a:t>
            </a:r>
            <a:endParaRPr lang="en-US" altLang="zh-CN" smtClean="0"/>
          </a:p>
        </p:txBody>
      </p:sp>
      <p:sp>
        <p:nvSpPr>
          <p:cNvPr id="6522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GB" altLang="zh-CN" sz="2000" smtClean="0"/>
              <a:t>Polling</a:t>
            </a:r>
            <a:r>
              <a:rPr lang="en-US" altLang="zh-CN" sz="2000" smtClean="0"/>
              <a:t> by </a:t>
            </a:r>
            <a:r>
              <a:rPr lang="en-US" altLang="zh-CN" sz="2000" smtClean="0">
                <a:solidFill>
                  <a:srgbClr val="0000FF"/>
                </a:solidFill>
              </a:rPr>
              <a:t>centralized polling master </a:t>
            </a:r>
            <a:r>
              <a:rPr lang="en-US" altLang="zh-CN" sz="2000" smtClean="0"/>
              <a:t>(point coordinator)</a:t>
            </a:r>
            <a:endParaRPr lang="en-GB" altLang="zh-CN" sz="2000" smtClean="0"/>
          </a:p>
          <a:p>
            <a:pPr lvl="1" eaLnBrk="1" hangingPunct="1">
              <a:lnSpc>
                <a:spcPct val="110000"/>
              </a:lnSpc>
            </a:pPr>
            <a:r>
              <a:rPr lang="en-GB" altLang="zh-CN" sz="1800" smtClean="0"/>
              <a:t>Uses </a:t>
            </a:r>
            <a:r>
              <a:rPr lang="en-US" altLang="zh-CN" sz="1800" smtClean="0">
                <a:latin typeface="Comic Sans MS" pitchFamily="66" charset="0"/>
              </a:rPr>
              <a:t>PIFS</a:t>
            </a:r>
            <a:r>
              <a:rPr lang="en-US" altLang="zh-CN" sz="1800" smtClean="0"/>
              <a:t> (&lt;</a:t>
            </a:r>
            <a:r>
              <a:rPr lang="en-US" altLang="zh-CN" sz="1800" smtClean="0">
                <a:latin typeface="Comic Sans MS" pitchFamily="66" charset="0"/>
              </a:rPr>
              <a:t>DIFS</a:t>
            </a:r>
            <a:r>
              <a:rPr lang="en-US" altLang="zh-CN" sz="1800" smtClean="0"/>
              <a:t>) when issuing polls</a:t>
            </a:r>
            <a:endParaRPr lang="en-GB" altLang="zh-CN" sz="1800" smtClean="0"/>
          </a:p>
          <a:p>
            <a:pPr lvl="1" eaLnBrk="1" hangingPunct="1">
              <a:lnSpc>
                <a:spcPct val="110000"/>
              </a:lnSpc>
            </a:pPr>
            <a:r>
              <a:rPr lang="en-GB" altLang="zh-CN" sz="1800" smtClean="0"/>
              <a:t>Can</a:t>
            </a:r>
            <a:r>
              <a:rPr lang="en-US" altLang="zh-CN" sz="1800" smtClean="0"/>
              <a:t> seize medium and lock out all asynchronous traffic while it issues polls and receives responses</a:t>
            </a:r>
          </a:p>
          <a:p>
            <a:pPr lvl="3" eaLnBrk="1" hangingPunct="1">
              <a:lnSpc>
                <a:spcPct val="110000"/>
              </a:lnSpc>
            </a:pPr>
            <a:endParaRPr lang="en-US" altLang="zh-CN" sz="1000" smtClean="0"/>
          </a:p>
          <a:p>
            <a:pPr eaLnBrk="1" hangingPunct="1">
              <a:lnSpc>
                <a:spcPct val="110000"/>
              </a:lnSpc>
            </a:pPr>
            <a:r>
              <a:rPr lang="en-GB" altLang="zh-CN" sz="2000" smtClean="0"/>
              <a:t>W</a:t>
            </a:r>
            <a:r>
              <a:rPr lang="en-US" altLang="zh-CN" sz="2000" smtClean="0"/>
              <a:t>ireless network configured so number of stations with </a:t>
            </a:r>
            <a:r>
              <a:rPr lang="en-US" altLang="zh-CN" sz="2000" smtClean="0">
                <a:solidFill>
                  <a:schemeClr val="hlink"/>
                </a:solidFill>
              </a:rPr>
              <a:t>time-sensitive traffic</a:t>
            </a:r>
            <a:r>
              <a:rPr lang="en-US" altLang="zh-CN" sz="2000" smtClean="0"/>
              <a:t> are controlled by point coordinator</a:t>
            </a:r>
            <a:endParaRPr lang="en-GB" altLang="zh-CN" sz="2000" smtClean="0"/>
          </a:p>
          <a:p>
            <a:pPr lvl="1" eaLnBrk="1" hangingPunct="1">
              <a:lnSpc>
                <a:spcPct val="110000"/>
              </a:lnSpc>
            </a:pPr>
            <a:r>
              <a:rPr lang="en-GB" altLang="zh-CN" sz="1800" smtClean="0"/>
              <a:t>Point</a:t>
            </a:r>
            <a:r>
              <a:rPr lang="en-US" altLang="zh-CN" sz="1800" smtClean="0"/>
              <a:t> coordinator polls in </a:t>
            </a:r>
            <a:r>
              <a:rPr lang="en-US" altLang="zh-CN" sz="1800" smtClean="0">
                <a:solidFill>
                  <a:srgbClr val="0000FF"/>
                </a:solidFill>
              </a:rPr>
              <a:t>round-robin</a:t>
            </a:r>
            <a:r>
              <a:rPr lang="en-US" altLang="zh-CN" sz="1800" smtClean="0"/>
              <a:t> to stations configured for polling</a:t>
            </a:r>
            <a:endParaRPr lang="en-GB" altLang="zh-CN" sz="1800" smtClean="0"/>
          </a:p>
          <a:p>
            <a:pPr lvl="1" eaLnBrk="1" hangingPunct="1">
              <a:lnSpc>
                <a:spcPct val="110000"/>
              </a:lnSpc>
            </a:pPr>
            <a:r>
              <a:rPr lang="en-US" altLang="zh-CN" sz="1800" smtClean="0"/>
              <a:t>When poll issued, polled station may respond using </a:t>
            </a:r>
            <a:r>
              <a:rPr lang="en-US" altLang="zh-CN" sz="1800" smtClean="0">
                <a:latin typeface="Comic Sans MS" pitchFamily="66" charset="0"/>
              </a:rPr>
              <a:t>SIFS</a:t>
            </a:r>
          </a:p>
          <a:p>
            <a:pPr lvl="3" eaLnBrk="1" hangingPunct="1">
              <a:lnSpc>
                <a:spcPct val="110000"/>
              </a:lnSpc>
            </a:pPr>
            <a:endParaRPr lang="en-GB" altLang="zh-CN" sz="1000" smtClean="0">
              <a:latin typeface="Comic Sans MS" pitchFamily="66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1800" smtClean="0"/>
              <a:t>If point coordinator receives response, it issues another poll using </a:t>
            </a:r>
            <a:r>
              <a:rPr lang="en-US" altLang="zh-CN" sz="1800" smtClean="0">
                <a:latin typeface="Comic Sans MS" pitchFamily="66" charset="0"/>
              </a:rPr>
              <a:t>PIFS</a:t>
            </a:r>
            <a:endParaRPr lang="en-GB" altLang="zh-CN" sz="1800" smtClean="0">
              <a:latin typeface="Comic Sans MS" pitchFamily="66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1800" smtClean="0"/>
              <a:t>If no response during expected turnaround time, coordinator issues another poll</a:t>
            </a:r>
          </a:p>
          <a:p>
            <a:pPr lvl="3" eaLnBrk="1" hangingPunct="1">
              <a:lnSpc>
                <a:spcPct val="110000"/>
              </a:lnSpc>
            </a:pPr>
            <a:endParaRPr lang="en-US" altLang="zh-CN" sz="1000" smtClean="0"/>
          </a:p>
          <a:p>
            <a:pPr lvl="1" eaLnBrk="1" hangingPunct="1">
              <a:lnSpc>
                <a:spcPct val="110000"/>
              </a:lnSpc>
            </a:pPr>
            <a:r>
              <a:rPr lang="en-US" altLang="zh-CN" sz="1800" smtClean="0"/>
              <a:t>Repeat until current round ended</a:t>
            </a:r>
            <a:endParaRPr lang="en-GB" altLang="zh-CN" sz="1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2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AB88567-0DF0-44BA-B1CD-0496FAB06CCA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167</a:t>
            </a:fld>
            <a:endParaRPr lang="en-US" altLang="zh-CN" sz="1600" b="1" smtClean="0"/>
          </a:p>
        </p:txBody>
      </p:sp>
      <p:sp>
        <p:nvSpPr>
          <p:cNvPr id="410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Super-frame</a:t>
            </a:r>
            <a:endParaRPr lang="en-US" altLang="zh-CN" smtClean="0"/>
          </a:p>
        </p:txBody>
      </p:sp>
      <p:sp>
        <p:nvSpPr>
          <p:cNvPr id="6533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2400" dirty="0" smtClean="0"/>
              <a:t>Super</a:t>
            </a:r>
            <a:r>
              <a:rPr lang="en-GB" altLang="zh-CN" sz="2400" dirty="0" smtClean="0"/>
              <a:t>-</a:t>
            </a:r>
            <a:r>
              <a:rPr lang="en-GB" sz="2400" dirty="0" smtClean="0"/>
              <a:t>frame </a:t>
            </a:r>
            <a:r>
              <a:rPr lang="en-US" altLang="zh-CN" sz="2400" dirty="0" smtClean="0">
                <a:solidFill>
                  <a:schemeClr val="hlink"/>
                </a:solidFill>
              </a:rPr>
              <a:t>defined by PCF</a:t>
            </a:r>
            <a:endParaRPr lang="en-GB" sz="2400" dirty="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 smtClean="0"/>
              <a:t>During first part of </a:t>
            </a:r>
            <a:r>
              <a:rPr lang="en-GB" sz="2000" dirty="0" smtClean="0"/>
              <a:t>super</a:t>
            </a:r>
            <a:r>
              <a:rPr lang="en-GB" altLang="zh-CN" sz="2000" dirty="0" smtClean="0"/>
              <a:t>-</a:t>
            </a:r>
            <a:r>
              <a:rPr lang="en-GB" sz="2000" dirty="0" smtClean="0"/>
              <a:t>frame</a:t>
            </a:r>
            <a:r>
              <a:rPr lang="en-US" altLang="zh-CN" sz="2000" dirty="0" smtClean="0"/>
              <a:t> interval, point coordinator polls round-robin to all polling stations</a:t>
            </a:r>
            <a:endParaRPr lang="en-GB" sz="20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 smtClean="0"/>
              <a:t>R</a:t>
            </a:r>
            <a:r>
              <a:rPr lang="en-US" altLang="zh-CN" sz="2000" dirty="0" smtClean="0"/>
              <a:t>emainder of</a:t>
            </a:r>
            <a:r>
              <a:rPr lang="en-GB" sz="2000" dirty="0" smtClean="0"/>
              <a:t> </a:t>
            </a:r>
            <a:r>
              <a:rPr lang="en-US" altLang="zh-CN" sz="2000" dirty="0" smtClean="0"/>
              <a:t>super-frame </a:t>
            </a:r>
            <a:r>
              <a:rPr lang="en-GB" sz="2000" dirty="0" smtClean="0"/>
              <a:t>allows</a:t>
            </a:r>
            <a:r>
              <a:rPr lang="en-US" altLang="zh-CN" sz="2000" dirty="0" smtClean="0"/>
              <a:t> contention period for asynchronous access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05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At beginning of super-frame, point coordinator creates </a:t>
            </a:r>
            <a:r>
              <a:rPr lang="en-US" altLang="zh-CN" sz="2400" dirty="0" smtClean="0">
                <a:solidFill>
                  <a:srgbClr val="0000FF"/>
                </a:solidFill>
              </a:rPr>
              <a:t>a</a:t>
            </a:r>
            <a:r>
              <a:rPr lang="en-US" altLang="zh-CN" sz="2400" dirty="0" smtClean="0">
                <a:solidFill>
                  <a:schemeClr val="folHlink"/>
                </a:solidFill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</a:rPr>
              <a:t>contention-free period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Time </a:t>
            </a:r>
            <a:r>
              <a:rPr lang="en-US" altLang="zh-CN" sz="2000" dirty="0" smtClean="0"/>
              <a:t>varies because of variable frame size issued by responding stations</a:t>
            </a:r>
            <a:endParaRPr lang="en-GB" sz="20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Rest</a:t>
            </a:r>
            <a:r>
              <a:rPr lang="en-US" altLang="zh-CN" sz="2000" dirty="0" smtClean="0"/>
              <a:t> of super-frame available for contention-based access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05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At end of super-frame interval, point coordinator contends for access using </a:t>
            </a:r>
            <a:r>
              <a:rPr lang="en-US" altLang="zh-CN" sz="2400" dirty="0" smtClean="0">
                <a:latin typeface="Comic Sans MS" pitchFamily="66" charset="0"/>
              </a:rPr>
              <a:t>PIFS</a:t>
            </a:r>
            <a:endParaRPr lang="en-GB" sz="2400" dirty="0" smtClean="0">
              <a:latin typeface="Comic Sans MS" pitchFamily="66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 smtClean="0"/>
              <a:t>By </a:t>
            </a:r>
            <a:r>
              <a:rPr lang="en-US" altLang="zh-CN" sz="2000" dirty="0" smtClean="0">
                <a:solidFill>
                  <a:srgbClr val="000000"/>
                </a:solidFill>
                <a:latin typeface="Arial" charset="0"/>
              </a:rPr>
              <a:t>beacon frame, </a:t>
            </a:r>
            <a:r>
              <a:rPr lang="en-GB" sz="2000" dirty="0" smtClean="0"/>
              <a:t>results in </a:t>
            </a:r>
            <a:r>
              <a:rPr lang="en-US" altLang="zh-CN" sz="2000" dirty="0" smtClean="0"/>
              <a:t>super-frame period for next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3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53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CA85C0-0AA8-4E8D-BDAE-92BAE9FE1AAA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168</a:t>
            </a:fld>
            <a:endParaRPr lang="en-US" altLang="zh-CN" sz="1600" b="1" smtClean="0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IEEE 802.11 MAC Timing </a:t>
            </a:r>
            <a:r>
              <a:rPr lang="en-GB" altLang="zh-CN" smtClean="0">
                <a:latin typeface="Arial" charset="0"/>
              </a:rPr>
              <a:t>–</a:t>
            </a:r>
            <a:r>
              <a:rPr lang="en-GB" altLang="zh-CN" smtClean="0"/>
              <a:t> PCF</a:t>
            </a:r>
            <a:endParaRPr lang="en-US" altLang="zh-CN" smtClean="0"/>
          </a:p>
        </p:txBody>
      </p:sp>
      <p:pic>
        <p:nvPicPr>
          <p:cNvPr id="4126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571" b="20990"/>
          <a:stretch>
            <a:fillRect/>
          </a:stretch>
        </p:blipFill>
        <p:spPr bwMode="auto">
          <a:xfrm>
            <a:off x="215900" y="1808163"/>
            <a:ext cx="8640763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F346F9-DED9-430D-85A8-3BFBB69F05E4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169</a:t>
            </a:fld>
            <a:endParaRPr lang="en-US" altLang="zh-CN" sz="1600" b="1" smtClean="0"/>
          </a:p>
        </p:txBody>
      </p:sp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PCF Frame Transfer</a:t>
            </a:r>
          </a:p>
        </p:txBody>
      </p:sp>
      <p:sp>
        <p:nvSpPr>
          <p:cNvPr id="413699" name="Line 45"/>
          <p:cNvSpPr>
            <a:spLocks noChangeShapeType="1"/>
          </p:cNvSpPr>
          <p:nvPr/>
        </p:nvSpPr>
        <p:spPr bwMode="auto">
          <a:xfrm>
            <a:off x="630238" y="3302000"/>
            <a:ext cx="79613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0" name="Rectangle 46"/>
          <p:cNvSpPr>
            <a:spLocks noChangeArrowheads="1"/>
          </p:cNvSpPr>
          <p:nvPr/>
        </p:nvSpPr>
        <p:spPr bwMode="auto">
          <a:xfrm>
            <a:off x="4716463" y="2801938"/>
            <a:ext cx="461962" cy="50323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13701" name="Text Box 47"/>
          <p:cNvSpPr txBox="1">
            <a:spLocks noChangeArrowheads="1"/>
          </p:cNvSpPr>
          <p:nvPr/>
        </p:nvSpPr>
        <p:spPr bwMode="auto">
          <a:xfrm>
            <a:off x="4659313" y="2806700"/>
            <a:ext cx="5778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</a:rPr>
              <a:t>CF End</a:t>
            </a:r>
          </a:p>
        </p:txBody>
      </p:sp>
      <p:sp>
        <p:nvSpPr>
          <p:cNvPr id="413702" name="Line 48"/>
          <p:cNvSpPr>
            <a:spLocks noChangeShapeType="1"/>
          </p:cNvSpPr>
          <p:nvPr/>
        </p:nvSpPr>
        <p:spPr bwMode="auto">
          <a:xfrm>
            <a:off x="5218113" y="3009900"/>
            <a:ext cx="33702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arrow" w="med" len="med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3" name="Line 49"/>
          <p:cNvSpPr>
            <a:spLocks noChangeShapeType="1"/>
          </p:cNvSpPr>
          <p:nvPr/>
        </p:nvSpPr>
        <p:spPr bwMode="auto">
          <a:xfrm>
            <a:off x="5184775" y="2438400"/>
            <a:ext cx="0" cy="18081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4" name="Line 50"/>
          <p:cNvSpPr>
            <a:spLocks noChangeShapeType="1"/>
          </p:cNvSpPr>
          <p:nvPr/>
        </p:nvSpPr>
        <p:spPr bwMode="auto">
          <a:xfrm>
            <a:off x="608013" y="4783138"/>
            <a:ext cx="79629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5" name="Rectangle 51"/>
          <p:cNvSpPr>
            <a:spLocks noChangeArrowheads="1"/>
          </p:cNvSpPr>
          <p:nvPr/>
        </p:nvSpPr>
        <p:spPr bwMode="auto">
          <a:xfrm>
            <a:off x="801688" y="4279900"/>
            <a:ext cx="4784725" cy="503238"/>
          </a:xfrm>
          <a:prstGeom prst="rect">
            <a:avLst/>
          </a:prstGeom>
          <a:gradFill rotWithShape="1">
            <a:gsLst>
              <a:gs pos="0">
                <a:srgbClr val="C988FF"/>
              </a:gs>
              <a:gs pos="50000">
                <a:srgbClr val="DCB8FD"/>
              </a:gs>
              <a:gs pos="100000">
                <a:srgbClr val="EDDCFE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NAV</a:t>
            </a:r>
            <a:endParaRPr lang="en-US" altLang="zh-CN" sz="2000">
              <a:solidFill>
                <a:srgbClr val="000000"/>
              </a:solidFill>
            </a:endParaRPr>
          </a:p>
        </p:txBody>
      </p:sp>
      <p:sp>
        <p:nvSpPr>
          <p:cNvPr id="413706" name="Line 52"/>
          <p:cNvSpPr>
            <a:spLocks noChangeShapeType="1"/>
          </p:cNvSpPr>
          <p:nvPr/>
        </p:nvSpPr>
        <p:spPr bwMode="auto">
          <a:xfrm>
            <a:off x="787400" y="1800225"/>
            <a:ext cx="0" cy="1919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7" name="Line 53"/>
          <p:cNvSpPr>
            <a:spLocks noChangeShapeType="1"/>
          </p:cNvSpPr>
          <p:nvPr/>
        </p:nvSpPr>
        <p:spPr bwMode="auto">
          <a:xfrm>
            <a:off x="8585200" y="1836738"/>
            <a:ext cx="0" cy="191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8" name="Line 54"/>
          <p:cNvSpPr>
            <a:spLocks noChangeShapeType="1"/>
          </p:cNvSpPr>
          <p:nvPr/>
        </p:nvSpPr>
        <p:spPr bwMode="auto">
          <a:xfrm flipH="1">
            <a:off x="674688" y="3108325"/>
            <a:ext cx="1587" cy="569913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09" name="Text Box 55"/>
          <p:cNvSpPr txBox="1">
            <a:spLocks noChangeArrowheads="1"/>
          </p:cNvSpPr>
          <p:nvPr/>
        </p:nvSpPr>
        <p:spPr bwMode="auto">
          <a:xfrm>
            <a:off x="414338" y="3662363"/>
            <a:ext cx="5794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400" b="1">
                <a:solidFill>
                  <a:srgbClr val="000000"/>
                </a:solidFill>
              </a:rPr>
              <a:t>PIFS</a:t>
            </a:r>
          </a:p>
        </p:txBody>
      </p:sp>
      <p:sp>
        <p:nvSpPr>
          <p:cNvPr id="413710" name="Rectangle 56"/>
          <p:cNvSpPr>
            <a:spLocks noChangeArrowheads="1"/>
          </p:cNvSpPr>
          <p:nvPr/>
        </p:nvSpPr>
        <p:spPr bwMode="auto">
          <a:xfrm>
            <a:off x="788988" y="2808288"/>
            <a:ext cx="219075" cy="498475"/>
          </a:xfrm>
          <a:prstGeom prst="rect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</a:rPr>
              <a:t>B</a:t>
            </a:r>
          </a:p>
        </p:txBody>
      </p:sp>
      <p:grpSp>
        <p:nvGrpSpPr>
          <p:cNvPr id="413711" name="Group 57"/>
          <p:cNvGrpSpPr>
            <a:grpSpLocks/>
          </p:cNvGrpSpPr>
          <p:nvPr/>
        </p:nvGrpSpPr>
        <p:grpSpPr bwMode="auto">
          <a:xfrm>
            <a:off x="1182688" y="2816225"/>
            <a:ext cx="728662" cy="501650"/>
            <a:chOff x="805" y="1196"/>
            <a:chExt cx="459" cy="316"/>
          </a:xfrm>
        </p:grpSpPr>
        <p:sp>
          <p:nvSpPr>
            <p:cNvPr id="413735" name="Rectangle 58"/>
            <p:cNvSpPr>
              <a:spLocks noChangeArrowheads="1"/>
            </p:cNvSpPr>
            <p:nvPr/>
          </p:nvSpPr>
          <p:spPr bwMode="auto">
            <a:xfrm>
              <a:off x="805" y="1196"/>
              <a:ext cx="443" cy="31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3736" name="Text Box 59"/>
            <p:cNvSpPr txBox="1">
              <a:spLocks noChangeArrowheads="1"/>
            </p:cNvSpPr>
            <p:nvPr/>
          </p:nvSpPr>
          <p:spPr bwMode="auto">
            <a:xfrm>
              <a:off x="835" y="1218"/>
              <a:ext cx="429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200" b="1">
                  <a:solidFill>
                    <a:srgbClr val="000000"/>
                  </a:solidFill>
                </a:rPr>
                <a:t>D1 + Poll</a:t>
              </a:r>
            </a:p>
          </p:txBody>
        </p:sp>
      </p:grpSp>
      <p:sp>
        <p:nvSpPr>
          <p:cNvPr id="413712" name="Text Box 60"/>
          <p:cNvSpPr txBox="1">
            <a:spLocks noChangeArrowheads="1"/>
          </p:cNvSpPr>
          <p:nvPr/>
        </p:nvSpPr>
        <p:spPr bwMode="auto">
          <a:xfrm>
            <a:off x="884238" y="2497138"/>
            <a:ext cx="635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PIFS</a:t>
            </a:r>
          </a:p>
        </p:txBody>
      </p:sp>
      <p:grpSp>
        <p:nvGrpSpPr>
          <p:cNvPr id="413713" name="Group 61"/>
          <p:cNvGrpSpPr>
            <a:grpSpLocks/>
          </p:cNvGrpSpPr>
          <p:nvPr/>
        </p:nvGrpSpPr>
        <p:grpSpPr bwMode="auto">
          <a:xfrm>
            <a:off x="1998663" y="3306763"/>
            <a:ext cx="730250" cy="503237"/>
            <a:chOff x="1319" y="1507"/>
            <a:chExt cx="460" cy="317"/>
          </a:xfrm>
        </p:grpSpPr>
        <p:sp>
          <p:nvSpPr>
            <p:cNvPr id="413733" name="Rectangle 62"/>
            <p:cNvSpPr>
              <a:spLocks noChangeArrowheads="1"/>
            </p:cNvSpPr>
            <p:nvPr/>
          </p:nvSpPr>
          <p:spPr bwMode="auto">
            <a:xfrm>
              <a:off x="1319" y="1507"/>
              <a:ext cx="444" cy="317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3734" name="Text Box 63"/>
            <p:cNvSpPr txBox="1">
              <a:spLocks noChangeArrowheads="1"/>
            </p:cNvSpPr>
            <p:nvPr/>
          </p:nvSpPr>
          <p:spPr bwMode="auto">
            <a:xfrm>
              <a:off x="1348" y="1528"/>
              <a:ext cx="431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200" b="1">
                  <a:solidFill>
                    <a:srgbClr val="000000"/>
                  </a:solidFill>
                </a:rPr>
                <a:t>U1 + ACK</a:t>
              </a:r>
            </a:p>
          </p:txBody>
        </p:sp>
      </p:grpSp>
      <p:grpSp>
        <p:nvGrpSpPr>
          <p:cNvPr id="413714" name="Group 64"/>
          <p:cNvGrpSpPr>
            <a:grpSpLocks/>
          </p:cNvGrpSpPr>
          <p:nvPr/>
        </p:nvGrpSpPr>
        <p:grpSpPr bwMode="auto">
          <a:xfrm>
            <a:off x="2879725" y="2808288"/>
            <a:ext cx="866775" cy="503237"/>
            <a:chOff x="1836" y="1193"/>
            <a:chExt cx="584" cy="317"/>
          </a:xfrm>
        </p:grpSpPr>
        <p:sp>
          <p:nvSpPr>
            <p:cNvPr id="413731" name="Rectangle 65"/>
            <p:cNvSpPr>
              <a:spLocks noChangeArrowheads="1"/>
            </p:cNvSpPr>
            <p:nvPr/>
          </p:nvSpPr>
          <p:spPr bwMode="auto">
            <a:xfrm>
              <a:off x="1836" y="1193"/>
              <a:ext cx="564" cy="31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3732" name="Text Box 66"/>
            <p:cNvSpPr txBox="1">
              <a:spLocks noChangeArrowheads="1"/>
            </p:cNvSpPr>
            <p:nvPr/>
          </p:nvSpPr>
          <p:spPr bwMode="auto">
            <a:xfrm>
              <a:off x="1873" y="1213"/>
              <a:ext cx="547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200" b="1">
                  <a:solidFill>
                    <a:srgbClr val="000000"/>
                  </a:solidFill>
                </a:rPr>
                <a:t>D2+Ack+Poll</a:t>
              </a:r>
            </a:p>
          </p:txBody>
        </p:sp>
      </p:grpSp>
      <p:sp>
        <p:nvSpPr>
          <p:cNvPr id="413715" name="Text Box 67"/>
          <p:cNvSpPr txBox="1">
            <a:spLocks noChangeArrowheads="1"/>
          </p:cNvSpPr>
          <p:nvPr/>
        </p:nvSpPr>
        <p:spPr bwMode="auto">
          <a:xfrm>
            <a:off x="1663700" y="2492375"/>
            <a:ext cx="635000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SIFS</a:t>
            </a:r>
          </a:p>
        </p:txBody>
      </p:sp>
      <p:sp>
        <p:nvSpPr>
          <p:cNvPr id="413716" name="Text Box 68"/>
          <p:cNvSpPr txBox="1">
            <a:spLocks noChangeArrowheads="1"/>
          </p:cNvSpPr>
          <p:nvPr/>
        </p:nvSpPr>
        <p:spPr bwMode="auto">
          <a:xfrm>
            <a:off x="2481263" y="2489200"/>
            <a:ext cx="635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PIFS</a:t>
            </a:r>
          </a:p>
        </p:txBody>
      </p:sp>
      <p:grpSp>
        <p:nvGrpSpPr>
          <p:cNvPr id="413717" name="Group 69"/>
          <p:cNvGrpSpPr>
            <a:grpSpLocks/>
          </p:cNvGrpSpPr>
          <p:nvPr/>
        </p:nvGrpSpPr>
        <p:grpSpPr bwMode="auto">
          <a:xfrm>
            <a:off x="3819525" y="3303588"/>
            <a:ext cx="730250" cy="503237"/>
            <a:chOff x="2466" y="1505"/>
            <a:chExt cx="460" cy="317"/>
          </a:xfrm>
        </p:grpSpPr>
        <p:sp>
          <p:nvSpPr>
            <p:cNvPr id="413729" name="Rectangle 70"/>
            <p:cNvSpPr>
              <a:spLocks noChangeArrowheads="1"/>
            </p:cNvSpPr>
            <p:nvPr/>
          </p:nvSpPr>
          <p:spPr bwMode="auto">
            <a:xfrm>
              <a:off x="2466" y="1505"/>
              <a:ext cx="444" cy="317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413730" name="Text Box 71"/>
            <p:cNvSpPr txBox="1">
              <a:spLocks noChangeArrowheads="1"/>
            </p:cNvSpPr>
            <p:nvPr/>
          </p:nvSpPr>
          <p:spPr bwMode="auto">
            <a:xfrm>
              <a:off x="2495" y="1525"/>
              <a:ext cx="431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en-US" altLang="zh-CN" sz="1200" b="1">
                  <a:solidFill>
                    <a:srgbClr val="000000"/>
                  </a:solidFill>
                </a:rPr>
                <a:t>U2 + ACK</a:t>
              </a:r>
            </a:p>
          </p:txBody>
        </p:sp>
      </p:grpSp>
      <p:sp>
        <p:nvSpPr>
          <p:cNvPr id="413718" name="Text Box 72"/>
          <p:cNvSpPr txBox="1">
            <a:spLocks noChangeArrowheads="1"/>
          </p:cNvSpPr>
          <p:nvPr/>
        </p:nvSpPr>
        <p:spPr bwMode="auto">
          <a:xfrm>
            <a:off x="3554413" y="2498725"/>
            <a:ext cx="635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SIFS</a:t>
            </a:r>
          </a:p>
        </p:txBody>
      </p:sp>
      <p:sp>
        <p:nvSpPr>
          <p:cNvPr id="413719" name="Text Box 73"/>
          <p:cNvSpPr txBox="1">
            <a:spLocks noChangeArrowheads="1"/>
          </p:cNvSpPr>
          <p:nvPr/>
        </p:nvSpPr>
        <p:spPr bwMode="auto">
          <a:xfrm>
            <a:off x="4310063" y="2493963"/>
            <a:ext cx="635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PIFS</a:t>
            </a:r>
          </a:p>
        </p:txBody>
      </p:sp>
      <p:sp>
        <p:nvSpPr>
          <p:cNvPr id="413720" name="Text Box 74"/>
          <p:cNvSpPr txBox="1">
            <a:spLocks noChangeArrowheads="1"/>
          </p:cNvSpPr>
          <p:nvPr/>
        </p:nvSpPr>
        <p:spPr bwMode="auto">
          <a:xfrm>
            <a:off x="3879850" y="1751013"/>
            <a:ext cx="15795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</a:rPr>
              <a:t>Super frame</a:t>
            </a:r>
          </a:p>
        </p:txBody>
      </p:sp>
      <p:sp>
        <p:nvSpPr>
          <p:cNvPr id="413721" name="Text Box 75"/>
          <p:cNvSpPr txBox="1">
            <a:spLocks noChangeArrowheads="1"/>
          </p:cNvSpPr>
          <p:nvPr/>
        </p:nvSpPr>
        <p:spPr bwMode="auto">
          <a:xfrm>
            <a:off x="5800725" y="2582863"/>
            <a:ext cx="21891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solidFill>
                  <a:srgbClr val="000000"/>
                </a:solidFill>
              </a:rPr>
              <a:t>Contention period</a:t>
            </a:r>
          </a:p>
        </p:txBody>
      </p:sp>
      <p:sp>
        <p:nvSpPr>
          <p:cNvPr id="413722" name="Text Box 76"/>
          <p:cNvSpPr txBox="1">
            <a:spLocks noChangeArrowheads="1"/>
          </p:cNvSpPr>
          <p:nvPr/>
        </p:nvSpPr>
        <p:spPr bwMode="auto">
          <a:xfrm>
            <a:off x="2420938" y="4881563"/>
            <a:ext cx="1797050" cy="338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CF_Max_duration</a:t>
            </a:r>
          </a:p>
        </p:txBody>
      </p:sp>
      <p:sp>
        <p:nvSpPr>
          <p:cNvPr id="413723" name="Line 77"/>
          <p:cNvSpPr>
            <a:spLocks noChangeShapeType="1"/>
          </p:cNvSpPr>
          <p:nvPr/>
        </p:nvSpPr>
        <p:spPr bwMode="auto">
          <a:xfrm flipH="1">
            <a:off x="787400" y="5080000"/>
            <a:ext cx="14081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24" name="Line 78"/>
          <p:cNvSpPr>
            <a:spLocks noChangeShapeType="1"/>
          </p:cNvSpPr>
          <p:nvPr/>
        </p:nvSpPr>
        <p:spPr bwMode="auto">
          <a:xfrm>
            <a:off x="4257675" y="5080000"/>
            <a:ext cx="1357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725" name="Text Box 79"/>
          <p:cNvSpPr txBox="1">
            <a:spLocks noChangeArrowheads="1"/>
          </p:cNvSpPr>
          <p:nvPr/>
        </p:nvSpPr>
        <p:spPr bwMode="auto">
          <a:xfrm>
            <a:off x="5356225" y="3833813"/>
            <a:ext cx="11874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Reset NAV</a:t>
            </a:r>
          </a:p>
        </p:txBody>
      </p:sp>
      <p:sp>
        <p:nvSpPr>
          <p:cNvPr id="413726" name="Text Box 80"/>
          <p:cNvSpPr txBox="1">
            <a:spLocks noChangeArrowheads="1"/>
          </p:cNvSpPr>
          <p:nvPr/>
        </p:nvSpPr>
        <p:spPr bwMode="auto">
          <a:xfrm>
            <a:off x="803275" y="5483225"/>
            <a:ext cx="3860800" cy="1069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D1, D2 = frame sent by point coordinator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U1, U2 = frame sent by polled station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TBTT =  target beacon transmission time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B =  beacon frame</a:t>
            </a:r>
          </a:p>
        </p:txBody>
      </p:sp>
      <p:sp>
        <p:nvSpPr>
          <p:cNvPr id="413727" name="Text Box 81"/>
          <p:cNvSpPr txBox="1">
            <a:spLocks noChangeArrowheads="1"/>
          </p:cNvSpPr>
          <p:nvPr/>
        </p:nvSpPr>
        <p:spPr bwMode="auto">
          <a:xfrm>
            <a:off x="241300" y="1574800"/>
            <a:ext cx="690563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1600">
                <a:solidFill>
                  <a:srgbClr val="000000"/>
                </a:solidFill>
              </a:rPr>
              <a:t>TBTT</a:t>
            </a:r>
          </a:p>
        </p:txBody>
      </p:sp>
      <p:sp>
        <p:nvSpPr>
          <p:cNvPr id="413728" name="Line 82"/>
          <p:cNvSpPr>
            <a:spLocks noChangeShapeType="1"/>
          </p:cNvSpPr>
          <p:nvPr/>
        </p:nvSpPr>
        <p:spPr bwMode="auto">
          <a:xfrm>
            <a:off x="792163" y="2097088"/>
            <a:ext cx="7775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arrow" w="med" len="med"/>
            <a:tailEnd type="arrow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HDLC, PPP, and SONET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3873500"/>
          </a:xfrm>
        </p:spPr>
        <p:txBody>
          <a:bodyPr/>
          <a:lstStyle/>
          <a:p>
            <a:r>
              <a:rPr lang="en-US" altLang="zh-CN" smtClean="0">
                <a:solidFill>
                  <a:srgbClr val="0000FF"/>
                </a:solidFill>
              </a:rPr>
              <a:t>HDLC</a:t>
            </a:r>
            <a:r>
              <a:rPr lang="en-US" altLang="zh-CN" smtClean="0"/>
              <a:t>: Bit-Oriented Protocols</a:t>
            </a:r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r>
              <a:rPr lang="en-US" altLang="zh-CN" smtClean="0">
                <a:solidFill>
                  <a:srgbClr val="0000FF"/>
                </a:solidFill>
              </a:rPr>
              <a:t>PPP</a:t>
            </a:r>
            <a:r>
              <a:rPr lang="en-US" altLang="zh-CN" smtClean="0"/>
              <a:t>: Byte-Oriented Protocols</a:t>
            </a:r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r>
              <a:rPr lang="en-US" altLang="zh-CN" smtClean="0">
                <a:solidFill>
                  <a:srgbClr val="0000FF"/>
                </a:solidFill>
              </a:rPr>
              <a:t>SONET</a:t>
            </a:r>
            <a:r>
              <a:rPr lang="en-US" altLang="zh-CN" smtClean="0"/>
              <a:t>: Clock-Based Framing (per 125us)</a:t>
            </a:r>
          </a:p>
        </p:txBody>
      </p:sp>
      <p:sp>
        <p:nvSpPr>
          <p:cNvPr id="1187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4EFE4C-AB1C-4382-AF61-BD048DC6FF13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3571875"/>
            <a:ext cx="7929562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3" y="1928813"/>
            <a:ext cx="58578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863" y="5143500"/>
            <a:ext cx="3568700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494736-C828-4164-A1B1-45EAEC7A3ABC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170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IEEE 802.1 MAC Frames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Management frames</a:t>
            </a:r>
          </a:p>
          <a:p>
            <a:pPr eaLnBrk="1" hangingPunct="1"/>
            <a:r>
              <a:rPr lang="en-US" altLang="zh-CN" smtClean="0"/>
              <a:t>Control frames</a:t>
            </a:r>
          </a:p>
          <a:p>
            <a:pPr eaLnBrk="1" hangingPunct="1"/>
            <a:r>
              <a:rPr lang="en-US" altLang="zh-CN" smtClean="0"/>
              <a:t>Data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6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AE17ED0-ACED-4BBF-9449-20F13D3118F1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171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Management Frames</a:t>
            </a:r>
            <a:endParaRPr lang="en-US" altLang="zh-CN" smtClean="0"/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Manage </a:t>
            </a:r>
            <a:r>
              <a:rPr lang="en-US" altLang="zh-CN" smtClean="0">
                <a:solidFill>
                  <a:srgbClr val="0000FF"/>
                </a:solidFill>
              </a:rPr>
              <a:t>communications between stations and APs</a:t>
            </a:r>
            <a:endParaRPr lang="en-GB" altLang="zh-CN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mtClean="0"/>
              <a:t>Station association &amp; disassociation with AP</a:t>
            </a:r>
          </a:p>
          <a:p>
            <a:pPr lvl="1" eaLnBrk="1" hangingPunct="1"/>
            <a:r>
              <a:rPr lang="en-US" altLang="zh-CN" smtClean="0"/>
              <a:t>Authentication &amp; deauthentication</a:t>
            </a:r>
          </a:p>
          <a:p>
            <a:pPr lvl="1" eaLnBrk="1" hangingPunct="1"/>
            <a:r>
              <a:rPr lang="en-US" altLang="zh-CN" smtClean="0"/>
              <a:t>Timing &amp; synchronization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734474-C7EB-4292-8C93-27B86F77326D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172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Control Frames</a:t>
            </a:r>
            <a:endParaRPr lang="en-US" altLang="zh-CN" smtClean="0"/>
          </a:p>
        </p:txBody>
      </p:sp>
      <p:sp>
        <p:nvSpPr>
          <p:cNvPr id="65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000" smtClean="0">
                <a:solidFill>
                  <a:schemeClr val="hlink"/>
                </a:solidFill>
              </a:rPr>
              <a:t>Power Save-Poll</a:t>
            </a:r>
            <a:r>
              <a:rPr lang="en-US" altLang="zh-CN" sz="2000" smtClean="0"/>
              <a:t> (PS-Poll) </a:t>
            </a:r>
            <a:endParaRPr lang="en-GB" altLang="zh-CN" sz="2000" smtClean="0"/>
          </a:p>
          <a:p>
            <a:pPr lvl="1" eaLnBrk="1" hangingPunct="1"/>
            <a:r>
              <a:rPr lang="en-GB" altLang="zh-CN" sz="1800" smtClean="0"/>
              <a:t>Sent</a:t>
            </a:r>
            <a:r>
              <a:rPr lang="en-US" altLang="zh-CN" sz="1800" smtClean="0"/>
              <a:t> by any station to AP </a:t>
            </a:r>
            <a:endParaRPr lang="en-GB" altLang="zh-CN" sz="1800" smtClean="0"/>
          </a:p>
          <a:p>
            <a:pPr lvl="1" eaLnBrk="1" hangingPunct="1"/>
            <a:r>
              <a:rPr lang="en-GB" altLang="zh-CN" sz="1800" smtClean="0"/>
              <a:t>Request</a:t>
            </a:r>
            <a:r>
              <a:rPr lang="en-US" altLang="zh-CN" sz="1800" smtClean="0"/>
              <a:t> AP transmission frame buffered for this station while station in power-saving mode</a:t>
            </a:r>
          </a:p>
          <a:p>
            <a:pPr lvl="3" eaLnBrk="1" hangingPunct="1"/>
            <a:endParaRPr lang="en-US" altLang="zh-CN" sz="10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Request to Send </a:t>
            </a:r>
            <a:r>
              <a:rPr lang="en-US" altLang="zh-CN" sz="2000" smtClean="0"/>
              <a:t>(RTS)</a:t>
            </a:r>
            <a:endParaRPr lang="en-GB" altLang="zh-CN" sz="20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Clear to Send </a:t>
            </a:r>
            <a:r>
              <a:rPr lang="en-US" altLang="zh-CN" sz="2000" smtClean="0"/>
              <a:t>(CTS)</a:t>
            </a:r>
            <a:endParaRPr lang="en-GB" altLang="zh-CN" sz="20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Acknowledgment</a:t>
            </a:r>
            <a:r>
              <a:rPr lang="en-GB" altLang="zh-CN" sz="2000" smtClean="0">
                <a:solidFill>
                  <a:srgbClr val="0000FF"/>
                </a:solidFill>
              </a:rPr>
              <a:t> </a:t>
            </a:r>
            <a:r>
              <a:rPr lang="en-GB" altLang="zh-CN" sz="2000" smtClean="0"/>
              <a:t>(ACK)</a:t>
            </a:r>
          </a:p>
          <a:p>
            <a:pPr lvl="2" eaLnBrk="1" hangingPunct="1"/>
            <a:endParaRPr lang="en-GB" altLang="zh-CN" sz="1200" smtClean="0"/>
          </a:p>
          <a:p>
            <a:pPr eaLnBrk="1" hangingPunct="1"/>
            <a:r>
              <a:rPr lang="en-US" altLang="zh-CN" sz="2000" smtClean="0">
                <a:solidFill>
                  <a:schemeClr val="hlink"/>
                </a:solidFill>
              </a:rPr>
              <a:t>Contention-Free-End</a:t>
            </a:r>
            <a:r>
              <a:rPr lang="en-US" altLang="zh-CN" sz="2000" smtClean="0">
                <a:solidFill>
                  <a:schemeClr val="folHlink"/>
                </a:solidFill>
              </a:rPr>
              <a:t> </a:t>
            </a:r>
            <a:r>
              <a:rPr lang="en-US" altLang="zh-CN" sz="2000" smtClean="0"/>
              <a:t>(CF-End)</a:t>
            </a:r>
            <a:endParaRPr lang="en-GB" altLang="zh-CN" sz="2000" smtClean="0"/>
          </a:p>
          <a:p>
            <a:pPr lvl="1" eaLnBrk="1" hangingPunct="1"/>
            <a:r>
              <a:rPr lang="en-US" altLang="zh-CN" sz="1800" smtClean="0"/>
              <a:t>Announces end of contention-free period (</a:t>
            </a:r>
            <a:r>
              <a:rPr lang="en-GB" altLang="zh-CN" sz="1800" smtClean="0"/>
              <a:t>PCF)</a:t>
            </a:r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CF-End + CF-Ack</a:t>
            </a:r>
            <a:r>
              <a:rPr lang="en-US" altLang="zh-CN" sz="2000" smtClean="0"/>
              <a:t>: </a:t>
            </a:r>
            <a:endParaRPr lang="en-GB" altLang="zh-CN" sz="2000" smtClean="0"/>
          </a:p>
          <a:p>
            <a:pPr lvl="1" eaLnBrk="1" hangingPunct="1"/>
            <a:r>
              <a:rPr lang="en-US" altLang="zh-CN" sz="1800" smtClean="0"/>
              <a:t>Acknowledges CF-End</a:t>
            </a:r>
            <a:endParaRPr lang="en-GB" altLang="zh-CN" sz="1800" smtClean="0"/>
          </a:p>
          <a:p>
            <a:pPr lvl="1" eaLnBrk="1" hangingPunct="1"/>
            <a:r>
              <a:rPr lang="en-US" altLang="zh-CN" sz="1800" smtClean="0"/>
              <a:t>Releases stations from </a:t>
            </a:r>
            <a:r>
              <a:rPr lang="en-GB" altLang="zh-CN" sz="1800" smtClean="0"/>
              <a:t>associated</a:t>
            </a:r>
            <a:r>
              <a:rPr lang="en-US" altLang="zh-CN" sz="1800" smtClean="0"/>
              <a:t> restrictions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5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5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5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5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AAC2DB-F774-44AA-BF27-99C0DAEA00EC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173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Data Frames </a:t>
            </a:r>
            <a:r>
              <a:rPr lang="en-GB" altLang="zh-CN" smtClean="0">
                <a:latin typeface="Arial" charset="0"/>
              </a:rPr>
              <a:t>–</a:t>
            </a:r>
            <a:r>
              <a:rPr lang="en-GB" altLang="zh-CN" smtClean="0"/>
              <a:t> Data Carrying</a:t>
            </a:r>
            <a:endParaRPr lang="en-US" altLang="zh-CN" smtClean="0"/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zh-CN" sz="2000" smtClean="0">
                <a:latin typeface="Comic Sans MS" pitchFamily="66" charset="0"/>
              </a:rPr>
              <a:t>8</a:t>
            </a:r>
            <a:r>
              <a:rPr lang="en-GB" altLang="zh-CN" sz="2000" smtClean="0"/>
              <a:t> </a:t>
            </a:r>
            <a:r>
              <a:rPr lang="en-US" altLang="zh-CN" sz="2000" smtClean="0"/>
              <a:t>data frame subtypes, </a:t>
            </a:r>
            <a:r>
              <a:rPr lang="en-GB" altLang="zh-CN" sz="2000" smtClean="0"/>
              <a:t>in</a:t>
            </a:r>
            <a:r>
              <a:rPr lang="en-US" altLang="zh-CN" sz="2000" smtClean="0"/>
              <a:t> two groups</a:t>
            </a:r>
            <a:endParaRPr lang="en-GB" altLang="zh-CN" sz="2000" smtClean="0"/>
          </a:p>
          <a:p>
            <a:pPr eaLnBrk="1" hangingPunct="1">
              <a:buFont typeface="Wingdings" pitchFamily="2" charset="2"/>
              <a:buNone/>
            </a:pPr>
            <a:r>
              <a:rPr lang="en-GB" altLang="zh-CN" sz="2000" smtClean="0"/>
              <a:t>First </a:t>
            </a:r>
            <a:r>
              <a:rPr lang="en-US" altLang="zh-CN" sz="2000" smtClean="0">
                <a:latin typeface="Comic Sans MS" pitchFamily="66" charset="0"/>
              </a:rPr>
              <a:t>4</a:t>
            </a:r>
            <a:r>
              <a:rPr lang="en-US" altLang="zh-CN" sz="2000" smtClean="0"/>
              <a:t> </a:t>
            </a:r>
            <a:r>
              <a:rPr lang="en-US" altLang="zh-CN" sz="2000" smtClean="0">
                <a:solidFill>
                  <a:schemeClr val="hlink"/>
                </a:solidFill>
              </a:rPr>
              <a:t>carry upper-level data</a:t>
            </a:r>
            <a:r>
              <a:rPr lang="en-US" altLang="zh-CN" sz="2000" smtClean="0"/>
              <a:t> from source station to destination station</a:t>
            </a:r>
            <a:endParaRPr lang="en-GB" altLang="zh-CN" sz="20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Data</a:t>
            </a:r>
            <a:endParaRPr lang="en-GB" altLang="zh-CN" sz="20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z="1800" smtClean="0"/>
              <a:t>Pure</a:t>
            </a:r>
            <a:r>
              <a:rPr lang="en-US" altLang="zh-CN" sz="1800" smtClean="0"/>
              <a:t> data frame</a:t>
            </a:r>
            <a:endParaRPr lang="en-US" altLang="zh-CN" sz="14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Data + CF-Ack</a:t>
            </a:r>
            <a:endParaRPr lang="en-GB" altLang="zh-CN" sz="20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1800" smtClean="0"/>
              <a:t>Sent during contention-free period</a:t>
            </a:r>
            <a:endParaRPr lang="en-GB" altLang="zh-CN" sz="1800" smtClean="0"/>
          </a:p>
          <a:p>
            <a:pPr lvl="1" eaLnBrk="1" hangingPunct="1"/>
            <a:r>
              <a:rPr lang="en-GB" altLang="zh-CN" sz="1800" smtClean="0"/>
              <a:t>Carries</a:t>
            </a:r>
            <a:r>
              <a:rPr lang="en-US" altLang="zh-CN" sz="1800" smtClean="0"/>
              <a:t> data</a:t>
            </a:r>
            <a:r>
              <a:rPr lang="en-GB" altLang="zh-CN" sz="1800" smtClean="0"/>
              <a:t> and </a:t>
            </a:r>
            <a:r>
              <a:rPr lang="en-US" altLang="zh-CN" sz="1800" smtClean="0"/>
              <a:t>acknowledges previously received data</a:t>
            </a:r>
          </a:p>
          <a:p>
            <a:pPr lvl="3" eaLnBrk="1" hangingPunct="1"/>
            <a:endParaRPr lang="en-US" altLang="zh-CN" sz="1000" smtClean="0"/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Data + CF-Poll</a:t>
            </a:r>
            <a:endParaRPr lang="en-GB" altLang="zh-CN" sz="20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1800" smtClean="0"/>
              <a:t>Used by point coordinator to deliver data</a:t>
            </a:r>
            <a:endParaRPr lang="en-GB" altLang="zh-CN" sz="1800" smtClean="0"/>
          </a:p>
          <a:p>
            <a:pPr lvl="1" eaLnBrk="1" hangingPunct="1"/>
            <a:r>
              <a:rPr lang="en-GB" altLang="zh-CN" sz="1800" smtClean="0"/>
              <a:t>Also</a:t>
            </a:r>
            <a:r>
              <a:rPr lang="en-US" altLang="zh-CN" sz="1800" smtClean="0"/>
              <a:t> to request station send data frame it may have buffered</a:t>
            </a:r>
          </a:p>
          <a:p>
            <a:pPr eaLnBrk="1" hangingPunct="1"/>
            <a:r>
              <a:rPr lang="en-US" altLang="zh-CN" sz="2000" smtClean="0">
                <a:solidFill>
                  <a:srgbClr val="0000FF"/>
                </a:solidFill>
              </a:rPr>
              <a:t>Data + CF-Ack + CF-Poll</a:t>
            </a:r>
            <a:endParaRPr lang="en-GB" altLang="zh-CN" sz="20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1800" smtClean="0"/>
              <a:t>Combines Data + CF-Ack and Data + CF-Poll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5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7C8754-3F2E-4719-9D41-5E18FDF43E7A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174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Data Frames </a:t>
            </a:r>
            <a:r>
              <a:rPr lang="en-GB" altLang="zh-CN" smtClean="0">
                <a:latin typeface="Arial" charset="0"/>
              </a:rPr>
              <a:t>–</a:t>
            </a:r>
            <a:r>
              <a:rPr lang="en-GB" altLang="zh-CN" smtClean="0"/>
              <a:t> No Data Carrying</a:t>
            </a:r>
            <a:endParaRPr lang="en-US" altLang="zh-CN" smtClean="0"/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altLang="zh-CN" sz="2800" smtClean="0"/>
              <a:t>Last</a:t>
            </a:r>
            <a:r>
              <a:rPr lang="en-US" altLang="zh-CN" sz="2800" smtClean="0"/>
              <a:t> 4 data frames do not carry user data</a:t>
            </a:r>
            <a:endParaRPr lang="en-GB" altLang="zh-CN" sz="2800" smtClean="0"/>
          </a:p>
          <a:p>
            <a:pPr eaLnBrk="1" hangingPunct="1"/>
            <a:r>
              <a:rPr lang="en-US" altLang="zh-CN" sz="2800" smtClean="0">
                <a:solidFill>
                  <a:srgbClr val="0000FF"/>
                </a:solidFill>
              </a:rPr>
              <a:t>Null Function</a:t>
            </a:r>
            <a:endParaRPr lang="en-GB" altLang="zh-CN" sz="28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z="2400" smtClean="0"/>
              <a:t>Carries</a:t>
            </a:r>
            <a:r>
              <a:rPr lang="en-US" altLang="zh-CN" sz="2400" smtClean="0"/>
              <a:t> no data, polls, or acknowledgments</a:t>
            </a:r>
            <a:endParaRPr lang="en-GB" altLang="zh-CN" sz="2400" smtClean="0"/>
          </a:p>
          <a:p>
            <a:pPr lvl="1" eaLnBrk="1" hangingPunct="1"/>
            <a:r>
              <a:rPr lang="en-GB" altLang="zh-CN" sz="2400" smtClean="0"/>
              <a:t>Carries</a:t>
            </a:r>
            <a:r>
              <a:rPr lang="en-US" altLang="zh-CN" sz="2400" smtClean="0"/>
              <a:t> power management bit in frame control field to AP</a:t>
            </a:r>
            <a:endParaRPr lang="en-GB" altLang="zh-CN" sz="2400" smtClean="0"/>
          </a:p>
          <a:p>
            <a:pPr lvl="1" eaLnBrk="1" hangingPunct="1"/>
            <a:r>
              <a:rPr lang="en-GB" altLang="zh-CN" sz="2400" smtClean="0"/>
              <a:t>Indicates</a:t>
            </a:r>
            <a:r>
              <a:rPr lang="en-US" altLang="zh-CN" sz="2400" smtClean="0"/>
              <a:t> station is changing to low-power state</a:t>
            </a:r>
          </a:p>
          <a:p>
            <a:pPr lvl="2" eaLnBrk="1" hangingPunct="1"/>
            <a:endParaRPr lang="en-GB" altLang="zh-CN" sz="2000" smtClean="0"/>
          </a:p>
          <a:p>
            <a:pPr eaLnBrk="1" hangingPunct="1"/>
            <a:r>
              <a:rPr lang="en-GB" altLang="zh-CN" sz="2800" smtClean="0">
                <a:solidFill>
                  <a:srgbClr val="0000FF"/>
                </a:solidFill>
              </a:rPr>
              <a:t>Other</a:t>
            </a:r>
            <a:r>
              <a:rPr lang="en-US" altLang="zh-CN" sz="2800" smtClean="0">
                <a:solidFill>
                  <a:srgbClr val="0000FF"/>
                </a:solidFill>
              </a:rPr>
              <a:t> 3 frames</a:t>
            </a:r>
          </a:p>
          <a:p>
            <a:pPr lvl="1" eaLnBrk="1" hangingPunct="1"/>
            <a:r>
              <a:rPr lang="en-US" altLang="zh-CN" sz="2400" smtClean="0"/>
              <a:t>CF-Ack, CF-Poll, CF-Ack + CF-Poll</a:t>
            </a:r>
          </a:p>
          <a:p>
            <a:pPr lvl="1" eaLnBrk="1" hangingPunct="1"/>
            <a:r>
              <a:rPr lang="en-US" altLang="zh-CN" sz="2400" smtClean="0"/>
              <a:t>Same as corresponding frame in preceding list but without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6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7FE710-EF15-4AD5-A17E-70BF35BB144E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175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 Control Fields (1)</a:t>
            </a:r>
          </a:p>
        </p:txBody>
      </p:sp>
      <p:grpSp>
        <p:nvGrpSpPr>
          <p:cNvPr id="422915" name="Group 51"/>
          <p:cNvGrpSpPr>
            <a:grpSpLocks/>
          </p:cNvGrpSpPr>
          <p:nvPr/>
        </p:nvGrpSpPr>
        <p:grpSpPr bwMode="auto">
          <a:xfrm>
            <a:off x="142875" y="1357313"/>
            <a:ext cx="8824913" cy="2503487"/>
            <a:chOff x="96" y="358"/>
            <a:chExt cx="5559" cy="1577"/>
          </a:xfrm>
        </p:grpSpPr>
        <p:sp>
          <p:nvSpPr>
            <p:cNvPr id="422917" name="Rectangle 52"/>
            <p:cNvSpPr>
              <a:spLocks noChangeArrowheads="1"/>
            </p:cNvSpPr>
            <p:nvPr/>
          </p:nvSpPr>
          <p:spPr bwMode="auto">
            <a:xfrm>
              <a:off x="1963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18" name="Rectangle 53"/>
            <p:cNvSpPr>
              <a:spLocks noChangeArrowheads="1"/>
            </p:cNvSpPr>
            <p:nvPr/>
          </p:nvSpPr>
          <p:spPr bwMode="auto">
            <a:xfrm>
              <a:off x="128" y="684"/>
              <a:ext cx="600" cy="336"/>
            </a:xfrm>
            <a:prstGeom prst="rect">
              <a:avLst/>
            </a:prstGeom>
            <a:solidFill>
              <a:srgbClr val="B1CCCB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422919" name="Rectangle 54"/>
            <p:cNvSpPr>
              <a:spLocks noChangeArrowheads="1"/>
            </p:cNvSpPr>
            <p:nvPr/>
          </p:nvSpPr>
          <p:spPr bwMode="auto">
            <a:xfrm>
              <a:off x="121" y="681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Frame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422920" name="Rectangle 55"/>
            <p:cNvSpPr>
              <a:spLocks noChangeArrowheads="1"/>
            </p:cNvSpPr>
            <p:nvPr/>
          </p:nvSpPr>
          <p:spPr bwMode="auto">
            <a:xfrm>
              <a:off x="735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Duration/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ID</a:t>
              </a:r>
            </a:p>
          </p:txBody>
        </p:sp>
        <p:sp>
          <p:nvSpPr>
            <p:cNvPr id="422921" name="Rectangle 56"/>
            <p:cNvSpPr>
              <a:spLocks noChangeArrowheads="1"/>
            </p:cNvSpPr>
            <p:nvPr/>
          </p:nvSpPr>
          <p:spPr bwMode="auto">
            <a:xfrm>
              <a:off x="1349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22" name="Rectangle 57"/>
            <p:cNvSpPr>
              <a:spLocks noChangeArrowheads="1"/>
            </p:cNvSpPr>
            <p:nvPr/>
          </p:nvSpPr>
          <p:spPr bwMode="auto">
            <a:xfrm>
              <a:off x="2577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22923" name="Rectangle 58"/>
            <p:cNvSpPr>
              <a:spLocks noChangeArrowheads="1"/>
            </p:cNvSpPr>
            <p:nvPr/>
          </p:nvSpPr>
          <p:spPr bwMode="auto">
            <a:xfrm>
              <a:off x="3191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Sequence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422924" name="Rectangle 59"/>
            <p:cNvSpPr>
              <a:spLocks noChangeArrowheads="1"/>
            </p:cNvSpPr>
            <p:nvPr/>
          </p:nvSpPr>
          <p:spPr bwMode="auto">
            <a:xfrm>
              <a:off x="3805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2925" name="Rectangle 60"/>
            <p:cNvSpPr>
              <a:spLocks noChangeArrowheads="1"/>
            </p:cNvSpPr>
            <p:nvPr/>
          </p:nvSpPr>
          <p:spPr bwMode="auto">
            <a:xfrm>
              <a:off x="4419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Frame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body</a:t>
              </a:r>
            </a:p>
          </p:txBody>
        </p:sp>
        <p:sp>
          <p:nvSpPr>
            <p:cNvPr id="422926" name="Rectangle 61"/>
            <p:cNvSpPr>
              <a:spLocks noChangeArrowheads="1"/>
            </p:cNvSpPr>
            <p:nvPr/>
          </p:nvSpPr>
          <p:spPr bwMode="auto">
            <a:xfrm>
              <a:off x="5033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CRC</a:t>
              </a:r>
            </a:p>
          </p:txBody>
        </p:sp>
        <p:sp>
          <p:nvSpPr>
            <p:cNvPr id="422927" name="Rectangle 62"/>
            <p:cNvSpPr>
              <a:spLocks noChangeArrowheads="1"/>
            </p:cNvSpPr>
            <p:nvPr/>
          </p:nvSpPr>
          <p:spPr bwMode="auto">
            <a:xfrm>
              <a:off x="768" y="1596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Protocol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version</a:t>
              </a:r>
            </a:p>
          </p:txBody>
        </p:sp>
        <p:sp>
          <p:nvSpPr>
            <p:cNvPr id="422928" name="Rectangle 63"/>
            <p:cNvSpPr>
              <a:spLocks noChangeArrowheads="1"/>
            </p:cNvSpPr>
            <p:nvPr/>
          </p:nvSpPr>
          <p:spPr bwMode="auto">
            <a:xfrm>
              <a:off x="1382" y="1596"/>
              <a:ext cx="40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Type</a:t>
              </a:r>
            </a:p>
          </p:txBody>
        </p:sp>
        <p:sp>
          <p:nvSpPr>
            <p:cNvPr id="422929" name="Rectangle 64"/>
            <p:cNvSpPr>
              <a:spLocks noChangeArrowheads="1"/>
            </p:cNvSpPr>
            <p:nvPr/>
          </p:nvSpPr>
          <p:spPr bwMode="auto">
            <a:xfrm>
              <a:off x="1790" y="1596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Subtype</a:t>
              </a:r>
            </a:p>
          </p:txBody>
        </p:sp>
        <p:sp>
          <p:nvSpPr>
            <p:cNvPr id="422930" name="Rectangle 65"/>
            <p:cNvSpPr>
              <a:spLocks noChangeArrowheads="1"/>
            </p:cNvSpPr>
            <p:nvPr/>
          </p:nvSpPr>
          <p:spPr bwMode="auto">
            <a:xfrm>
              <a:off x="2414" y="1596"/>
              <a:ext cx="288" cy="33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To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DS</a:t>
              </a:r>
            </a:p>
          </p:txBody>
        </p:sp>
        <p:sp>
          <p:nvSpPr>
            <p:cNvPr id="422931" name="Rectangle 66"/>
            <p:cNvSpPr>
              <a:spLocks noChangeArrowheads="1"/>
            </p:cNvSpPr>
            <p:nvPr/>
          </p:nvSpPr>
          <p:spPr bwMode="auto">
            <a:xfrm>
              <a:off x="2702" y="1596"/>
              <a:ext cx="288" cy="33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From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DS</a:t>
              </a:r>
            </a:p>
          </p:txBody>
        </p:sp>
        <p:sp>
          <p:nvSpPr>
            <p:cNvPr id="422932" name="Rectangle 67"/>
            <p:cNvSpPr>
              <a:spLocks noChangeArrowheads="1"/>
            </p:cNvSpPr>
            <p:nvPr/>
          </p:nvSpPr>
          <p:spPr bwMode="auto">
            <a:xfrm>
              <a:off x="2990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More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frag</a:t>
              </a:r>
            </a:p>
          </p:txBody>
        </p:sp>
        <p:sp>
          <p:nvSpPr>
            <p:cNvPr id="422933" name="Rectangle 68"/>
            <p:cNvSpPr>
              <a:spLocks noChangeArrowheads="1"/>
            </p:cNvSpPr>
            <p:nvPr/>
          </p:nvSpPr>
          <p:spPr bwMode="auto">
            <a:xfrm>
              <a:off x="3278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Retry</a:t>
              </a:r>
            </a:p>
          </p:txBody>
        </p:sp>
        <p:sp>
          <p:nvSpPr>
            <p:cNvPr id="422934" name="Rectangle 69"/>
            <p:cNvSpPr>
              <a:spLocks noChangeArrowheads="1"/>
            </p:cNvSpPr>
            <p:nvPr/>
          </p:nvSpPr>
          <p:spPr bwMode="auto">
            <a:xfrm>
              <a:off x="3566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Pwr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mgt</a:t>
              </a:r>
            </a:p>
          </p:txBody>
        </p:sp>
        <p:sp>
          <p:nvSpPr>
            <p:cNvPr id="422935" name="Rectangle 70"/>
            <p:cNvSpPr>
              <a:spLocks noChangeArrowheads="1"/>
            </p:cNvSpPr>
            <p:nvPr/>
          </p:nvSpPr>
          <p:spPr bwMode="auto">
            <a:xfrm>
              <a:off x="3854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More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422936" name="Rectangle 71"/>
            <p:cNvSpPr>
              <a:spLocks noChangeArrowheads="1"/>
            </p:cNvSpPr>
            <p:nvPr/>
          </p:nvSpPr>
          <p:spPr bwMode="auto">
            <a:xfrm>
              <a:off x="4142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WEP</a:t>
              </a:r>
            </a:p>
          </p:txBody>
        </p:sp>
        <p:sp>
          <p:nvSpPr>
            <p:cNvPr id="422937" name="Rectangle 72"/>
            <p:cNvSpPr>
              <a:spLocks noChangeArrowheads="1"/>
            </p:cNvSpPr>
            <p:nvPr/>
          </p:nvSpPr>
          <p:spPr bwMode="auto">
            <a:xfrm>
              <a:off x="4430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Rsvd</a:t>
              </a:r>
            </a:p>
          </p:txBody>
        </p:sp>
        <p:sp>
          <p:nvSpPr>
            <p:cNvPr id="422938" name="Text Box 73"/>
            <p:cNvSpPr txBox="1">
              <a:spLocks noChangeArrowheads="1"/>
            </p:cNvSpPr>
            <p:nvPr/>
          </p:nvSpPr>
          <p:spPr bwMode="auto">
            <a:xfrm>
              <a:off x="34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39" name="Text Box 74"/>
            <p:cNvSpPr txBox="1">
              <a:spLocks noChangeArrowheads="1"/>
            </p:cNvSpPr>
            <p:nvPr/>
          </p:nvSpPr>
          <p:spPr bwMode="auto">
            <a:xfrm>
              <a:off x="97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40" name="Text Box 75"/>
            <p:cNvSpPr txBox="1">
              <a:spLocks noChangeArrowheads="1"/>
            </p:cNvSpPr>
            <p:nvPr/>
          </p:nvSpPr>
          <p:spPr bwMode="auto">
            <a:xfrm>
              <a:off x="160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2941" name="Text Box 76"/>
            <p:cNvSpPr txBox="1">
              <a:spLocks noChangeArrowheads="1"/>
            </p:cNvSpPr>
            <p:nvPr/>
          </p:nvSpPr>
          <p:spPr bwMode="auto">
            <a:xfrm>
              <a:off x="2209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2942" name="Text Box 77"/>
            <p:cNvSpPr txBox="1">
              <a:spLocks noChangeArrowheads="1"/>
            </p:cNvSpPr>
            <p:nvPr/>
          </p:nvSpPr>
          <p:spPr bwMode="auto">
            <a:xfrm>
              <a:off x="2785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2943" name="Text Box 78"/>
            <p:cNvSpPr txBox="1">
              <a:spLocks noChangeArrowheads="1"/>
            </p:cNvSpPr>
            <p:nvPr/>
          </p:nvSpPr>
          <p:spPr bwMode="auto">
            <a:xfrm>
              <a:off x="3409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44" name="Text Box 79"/>
            <p:cNvSpPr txBox="1">
              <a:spLocks noChangeArrowheads="1"/>
            </p:cNvSpPr>
            <p:nvPr/>
          </p:nvSpPr>
          <p:spPr bwMode="auto">
            <a:xfrm>
              <a:off x="403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2945" name="Text Box 80"/>
            <p:cNvSpPr txBox="1">
              <a:spLocks noChangeArrowheads="1"/>
            </p:cNvSpPr>
            <p:nvPr/>
          </p:nvSpPr>
          <p:spPr bwMode="auto">
            <a:xfrm>
              <a:off x="4472" y="502"/>
              <a:ext cx="463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0-2312</a:t>
              </a:r>
            </a:p>
          </p:txBody>
        </p:sp>
        <p:sp>
          <p:nvSpPr>
            <p:cNvPr id="422946" name="Text Box 81"/>
            <p:cNvSpPr txBox="1">
              <a:spLocks noChangeArrowheads="1"/>
            </p:cNvSpPr>
            <p:nvPr/>
          </p:nvSpPr>
          <p:spPr bwMode="auto">
            <a:xfrm>
              <a:off x="523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2947" name="Line 82"/>
            <p:cNvSpPr>
              <a:spLocks noChangeShapeType="1"/>
            </p:cNvSpPr>
            <p:nvPr/>
          </p:nvSpPr>
          <p:spPr bwMode="auto">
            <a:xfrm flipH="1">
              <a:off x="96" y="444"/>
              <a:ext cx="1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48" name="Line 83"/>
            <p:cNvSpPr>
              <a:spLocks noChangeShapeType="1"/>
            </p:cNvSpPr>
            <p:nvPr/>
          </p:nvSpPr>
          <p:spPr bwMode="auto">
            <a:xfrm>
              <a:off x="2304" y="444"/>
              <a:ext cx="2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49" name="Freeform 84"/>
            <p:cNvSpPr>
              <a:spLocks/>
            </p:cNvSpPr>
            <p:nvPr/>
          </p:nvSpPr>
          <p:spPr bwMode="auto">
            <a:xfrm>
              <a:off x="144" y="1068"/>
              <a:ext cx="624" cy="480"/>
            </a:xfrm>
            <a:custGeom>
              <a:avLst/>
              <a:gdLst>
                <a:gd name="T0" fmla="*/ 0 w 624"/>
                <a:gd name="T1" fmla="*/ 0 h 480"/>
                <a:gd name="T2" fmla="*/ 428 w 624"/>
                <a:gd name="T3" fmla="*/ 206 h 480"/>
                <a:gd name="T4" fmla="*/ 624 w 624"/>
                <a:gd name="T5" fmla="*/ 480 h 480"/>
                <a:gd name="T6" fmla="*/ 0 60000 65536"/>
                <a:gd name="T7" fmla="*/ 0 60000 65536"/>
                <a:gd name="T8" fmla="*/ 0 60000 65536"/>
                <a:gd name="T9" fmla="*/ 0 w 624"/>
                <a:gd name="T10" fmla="*/ 0 h 480"/>
                <a:gd name="T11" fmla="*/ 624 w 624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80">
                  <a:moveTo>
                    <a:pt x="0" y="0"/>
                  </a:moveTo>
                  <a:cubicBezTo>
                    <a:pt x="71" y="34"/>
                    <a:pt x="324" y="126"/>
                    <a:pt x="428" y="206"/>
                  </a:cubicBezTo>
                  <a:cubicBezTo>
                    <a:pt x="532" y="286"/>
                    <a:pt x="583" y="423"/>
                    <a:pt x="624" y="48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50" name="Freeform 85"/>
            <p:cNvSpPr>
              <a:spLocks/>
            </p:cNvSpPr>
            <p:nvPr/>
          </p:nvSpPr>
          <p:spPr bwMode="auto">
            <a:xfrm>
              <a:off x="642" y="1020"/>
              <a:ext cx="4062" cy="528"/>
            </a:xfrm>
            <a:custGeom>
              <a:avLst/>
              <a:gdLst>
                <a:gd name="T0" fmla="*/ 78 w 4062"/>
                <a:gd name="T1" fmla="*/ 0 h 528"/>
                <a:gd name="T2" fmla="*/ 664 w 4062"/>
                <a:gd name="T3" fmla="*/ 240 h 528"/>
                <a:gd name="T4" fmla="*/ 4062 w 4062"/>
                <a:gd name="T5" fmla="*/ 528 h 528"/>
                <a:gd name="T6" fmla="*/ 0 60000 65536"/>
                <a:gd name="T7" fmla="*/ 0 60000 65536"/>
                <a:gd name="T8" fmla="*/ 0 60000 65536"/>
                <a:gd name="T9" fmla="*/ 0 w 4062"/>
                <a:gd name="T10" fmla="*/ 0 h 528"/>
                <a:gd name="T11" fmla="*/ 4062 w 4062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62" h="528">
                  <a:moveTo>
                    <a:pt x="78" y="0"/>
                  </a:moveTo>
                  <a:cubicBezTo>
                    <a:pt x="176" y="40"/>
                    <a:pt x="0" y="152"/>
                    <a:pt x="664" y="240"/>
                  </a:cubicBezTo>
                  <a:cubicBezTo>
                    <a:pt x="1328" y="328"/>
                    <a:pt x="3354" y="468"/>
                    <a:pt x="4062" y="528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951" name="Text Box 86"/>
            <p:cNvSpPr txBox="1">
              <a:spLocks noChangeArrowheads="1"/>
            </p:cNvSpPr>
            <p:nvPr/>
          </p:nvSpPr>
          <p:spPr bwMode="auto">
            <a:xfrm>
              <a:off x="961" y="1414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52" name="Text Box 87"/>
            <p:cNvSpPr txBox="1">
              <a:spLocks noChangeArrowheads="1"/>
            </p:cNvSpPr>
            <p:nvPr/>
          </p:nvSpPr>
          <p:spPr bwMode="auto">
            <a:xfrm>
              <a:off x="1488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2953" name="Text Box 88"/>
            <p:cNvSpPr txBox="1">
              <a:spLocks noChangeArrowheads="1"/>
            </p:cNvSpPr>
            <p:nvPr/>
          </p:nvSpPr>
          <p:spPr bwMode="auto">
            <a:xfrm>
              <a:off x="1305" y="358"/>
              <a:ext cx="1177" cy="192"/>
            </a:xfrm>
            <a:prstGeom prst="rect">
              <a:avLst/>
            </a:prstGeom>
            <a:solidFill>
              <a:srgbClr val="CCCC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MAC header (bytes)  </a:t>
              </a:r>
            </a:p>
          </p:txBody>
        </p:sp>
        <p:sp>
          <p:nvSpPr>
            <p:cNvPr id="422954" name="Text Box 89"/>
            <p:cNvSpPr txBox="1">
              <a:spLocks noChangeArrowheads="1"/>
            </p:cNvSpPr>
            <p:nvPr/>
          </p:nvSpPr>
          <p:spPr bwMode="auto">
            <a:xfrm>
              <a:off x="202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2955" name="Text Box 90"/>
            <p:cNvSpPr txBox="1">
              <a:spLocks noChangeArrowheads="1"/>
            </p:cNvSpPr>
            <p:nvPr/>
          </p:nvSpPr>
          <p:spPr bwMode="auto">
            <a:xfrm>
              <a:off x="2452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56" name="Text Box 91"/>
            <p:cNvSpPr txBox="1">
              <a:spLocks noChangeArrowheads="1"/>
            </p:cNvSpPr>
            <p:nvPr/>
          </p:nvSpPr>
          <p:spPr bwMode="auto">
            <a:xfrm>
              <a:off x="2736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57" name="Text Box 92"/>
            <p:cNvSpPr txBox="1">
              <a:spLocks noChangeArrowheads="1"/>
            </p:cNvSpPr>
            <p:nvPr/>
          </p:nvSpPr>
          <p:spPr bwMode="auto">
            <a:xfrm>
              <a:off x="302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58" name="Text Box 93"/>
            <p:cNvSpPr txBox="1">
              <a:spLocks noChangeArrowheads="1"/>
            </p:cNvSpPr>
            <p:nvPr/>
          </p:nvSpPr>
          <p:spPr bwMode="auto">
            <a:xfrm>
              <a:off x="3304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59" name="Text Box 94"/>
            <p:cNvSpPr txBox="1">
              <a:spLocks noChangeArrowheads="1"/>
            </p:cNvSpPr>
            <p:nvPr/>
          </p:nvSpPr>
          <p:spPr bwMode="auto">
            <a:xfrm>
              <a:off x="3588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60" name="Text Box 95"/>
            <p:cNvSpPr txBox="1">
              <a:spLocks noChangeArrowheads="1"/>
            </p:cNvSpPr>
            <p:nvPr/>
          </p:nvSpPr>
          <p:spPr bwMode="auto">
            <a:xfrm>
              <a:off x="3872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61" name="Text Box 96"/>
            <p:cNvSpPr txBox="1">
              <a:spLocks noChangeArrowheads="1"/>
            </p:cNvSpPr>
            <p:nvPr/>
          </p:nvSpPr>
          <p:spPr bwMode="auto">
            <a:xfrm>
              <a:off x="4156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2962" name="Text Box 97"/>
            <p:cNvSpPr txBox="1">
              <a:spLocks noChangeArrowheads="1"/>
            </p:cNvSpPr>
            <p:nvPr/>
          </p:nvSpPr>
          <p:spPr bwMode="auto">
            <a:xfrm>
              <a:off x="444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422916" name="Rectangle 98"/>
          <p:cNvSpPr>
            <a:spLocks noGrp="1" noChangeArrowheads="1"/>
          </p:cNvSpPr>
          <p:nvPr>
            <p:ph type="body" idx="1"/>
          </p:nvPr>
        </p:nvSpPr>
        <p:spPr>
          <a:xfrm>
            <a:off x="457200" y="4076700"/>
            <a:ext cx="8229600" cy="23780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Protocol version = </a:t>
            </a:r>
            <a:r>
              <a:rPr lang="en-US" altLang="zh-CN" sz="2000" smtClean="0">
                <a:latin typeface="Comic Sans MS" pitchFamily="66" charset="0"/>
              </a:rPr>
              <a:t>0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Type:  Management (</a:t>
            </a:r>
            <a:r>
              <a:rPr lang="en-US" altLang="zh-CN" sz="2000" smtClean="0">
                <a:latin typeface="Comic Sans MS" pitchFamily="66" charset="0"/>
              </a:rPr>
              <a:t>00</a:t>
            </a:r>
            <a:r>
              <a:rPr lang="en-US" altLang="zh-CN" sz="2000" smtClean="0"/>
              <a:t>), Control (</a:t>
            </a:r>
            <a:r>
              <a:rPr lang="en-US" altLang="zh-CN" sz="2000" smtClean="0">
                <a:latin typeface="Comic Sans MS" pitchFamily="66" charset="0"/>
              </a:rPr>
              <a:t>01</a:t>
            </a:r>
            <a:r>
              <a:rPr lang="en-US" altLang="zh-CN" sz="2000" smtClean="0"/>
              <a:t>), Data (</a:t>
            </a:r>
            <a:r>
              <a:rPr lang="en-US" altLang="zh-CN" sz="2000" smtClean="0">
                <a:latin typeface="Comic Sans MS" pitchFamily="66" charset="0"/>
              </a:rPr>
              <a:t>10</a:t>
            </a:r>
            <a:r>
              <a:rPr lang="en-US" altLang="zh-CN" sz="2000" smtClean="0"/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Subtype within frame type, e.g.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800" smtClean="0"/>
              <a:t>Type=</a:t>
            </a:r>
            <a:r>
              <a:rPr lang="en-US" altLang="zh-CN" sz="1800" smtClean="0">
                <a:latin typeface="Comic Sans MS" pitchFamily="66" charset="0"/>
              </a:rPr>
              <a:t>00</a:t>
            </a:r>
            <a:r>
              <a:rPr lang="en-US" altLang="zh-CN" sz="1800" smtClean="0"/>
              <a:t>, subtype=association; Type=</a:t>
            </a:r>
            <a:r>
              <a:rPr lang="en-US" altLang="zh-CN" sz="1800" smtClean="0">
                <a:latin typeface="Comic Sans MS" pitchFamily="66" charset="0"/>
              </a:rPr>
              <a:t>01</a:t>
            </a:r>
            <a:r>
              <a:rPr lang="en-US" altLang="zh-CN" sz="1800" smtClean="0"/>
              <a:t>, subtype=ACK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MoreFrag=1 if another fragment of MSDU to follow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CCEFA79-0B7F-4ADE-B844-1A5A86CF3455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176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 Control Fields (2)</a:t>
            </a:r>
          </a:p>
        </p:txBody>
      </p:sp>
      <p:grpSp>
        <p:nvGrpSpPr>
          <p:cNvPr id="423939" name="Group 98"/>
          <p:cNvGrpSpPr>
            <a:grpSpLocks/>
          </p:cNvGrpSpPr>
          <p:nvPr/>
        </p:nvGrpSpPr>
        <p:grpSpPr bwMode="auto">
          <a:xfrm>
            <a:off x="142875" y="1238250"/>
            <a:ext cx="8785225" cy="5106988"/>
            <a:chOff x="121" y="640"/>
            <a:chExt cx="5534" cy="3217"/>
          </a:xfrm>
        </p:grpSpPr>
        <p:grpSp>
          <p:nvGrpSpPr>
            <p:cNvPr id="423941" name="Group 99"/>
            <p:cNvGrpSpPr>
              <a:grpSpLocks/>
            </p:cNvGrpSpPr>
            <p:nvPr/>
          </p:nvGrpSpPr>
          <p:grpSpPr bwMode="auto">
            <a:xfrm>
              <a:off x="678" y="2388"/>
              <a:ext cx="4464" cy="1469"/>
              <a:chOff x="672" y="2544"/>
              <a:chExt cx="4464" cy="1469"/>
            </a:xfrm>
          </p:grpSpPr>
          <p:grpSp>
            <p:nvGrpSpPr>
              <p:cNvPr id="423988" name="Group 100"/>
              <p:cNvGrpSpPr>
                <a:grpSpLocks/>
              </p:cNvGrpSpPr>
              <p:nvPr/>
            </p:nvGrpSpPr>
            <p:grpSpPr bwMode="auto">
              <a:xfrm>
                <a:off x="672" y="2544"/>
                <a:ext cx="3072" cy="1440"/>
                <a:chOff x="768" y="2400"/>
                <a:chExt cx="3072" cy="1440"/>
              </a:xfrm>
            </p:grpSpPr>
            <p:grpSp>
              <p:nvGrpSpPr>
                <p:cNvPr id="423999" name="Group 101"/>
                <p:cNvGrpSpPr>
                  <a:grpSpLocks/>
                </p:cNvGrpSpPr>
                <p:nvPr/>
              </p:nvGrpSpPr>
              <p:grpSpPr bwMode="auto">
                <a:xfrm>
                  <a:off x="768" y="2400"/>
                  <a:ext cx="3072" cy="288"/>
                  <a:chOff x="768" y="2400"/>
                  <a:chExt cx="3072" cy="288"/>
                </a:xfrm>
              </p:grpSpPr>
              <p:sp>
                <p:nvSpPr>
                  <p:cNvPr id="42402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To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DS</a:t>
                    </a:r>
                  </a:p>
                </p:txBody>
              </p:sp>
              <p:sp>
                <p:nvSpPr>
                  <p:cNvPr id="42402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From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DS</a:t>
                    </a:r>
                  </a:p>
                </p:txBody>
              </p:sp>
              <p:sp>
                <p:nvSpPr>
                  <p:cNvPr id="42403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4031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42403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42403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4</a:t>
                    </a:r>
                  </a:p>
                </p:txBody>
              </p:sp>
            </p:grpSp>
            <p:grpSp>
              <p:nvGrpSpPr>
                <p:cNvPr id="424000" name="Group 108"/>
                <p:cNvGrpSpPr>
                  <a:grpSpLocks/>
                </p:cNvGrpSpPr>
                <p:nvPr/>
              </p:nvGrpSpPr>
              <p:grpSpPr bwMode="auto">
                <a:xfrm>
                  <a:off x="768" y="2688"/>
                  <a:ext cx="3072" cy="288"/>
                  <a:chOff x="768" y="2400"/>
                  <a:chExt cx="3072" cy="288"/>
                </a:xfrm>
              </p:grpSpPr>
              <p:sp>
                <p:nvSpPr>
                  <p:cNvPr id="424022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424023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42402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Destination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25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Source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26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BSS ID</a:t>
                    </a:r>
                  </a:p>
                </p:txBody>
              </p:sp>
              <p:sp>
                <p:nvSpPr>
                  <p:cNvPr id="424027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N/A</a:t>
                    </a:r>
                  </a:p>
                </p:txBody>
              </p:sp>
            </p:grpSp>
            <p:grpSp>
              <p:nvGrpSpPr>
                <p:cNvPr id="424001" name="Group 115"/>
                <p:cNvGrpSpPr>
                  <a:grpSpLocks/>
                </p:cNvGrpSpPr>
                <p:nvPr/>
              </p:nvGrpSpPr>
              <p:grpSpPr bwMode="auto">
                <a:xfrm>
                  <a:off x="768" y="2976"/>
                  <a:ext cx="3072" cy="288"/>
                  <a:chOff x="768" y="2400"/>
                  <a:chExt cx="3072" cy="288"/>
                </a:xfrm>
              </p:grpSpPr>
              <p:sp>
                <p:nvSpPr>
                  <p:cNvPr id="424016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424017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4018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Destination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19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BSS ID</a:t>
                    </a:r>
                  </a:p>
                </p:txBody>
              </p:sp>
              <p:sp>
                <p:nvSpPr>
                  <p:cNvPr id="424020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Source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21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N/A</a:t>
                    </a:r>
                  </a:p>
                </p:txBody>
              </p:sp>
            </p:grpSp>
            <p:grpSp>
              <p:nvGrpSpPr>
                <p:cNvPr id="424002" name="Group 122"/>
                <p:cNvGrpSpPr>
                  <a:grpSpLocks/>
                </p:cNvGrpSpPr>
                <p:nvPr/>
              </p:nvGrpSpPr>
              <p:grpSpPr bwMode="auto">
                <a:xfrm>
                  <a:off x="768" y="3264"/>
                  <a:ext cx="3072" cy="288"/>
                  <a:chOff x="768" y="2400"/>
                  <a:chExt cx="3072" cy="288"/>
                </a:xfrm>
              </p:grpSpPr>
              <p:sp>
                <p:nvSpPr>
                  <p:cNvPr id="424010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4011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42401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BSS ID</a:t>
                    </a:r>
                  </a:p>
                </p:txBody>
              </p:sp>
              <p:sp>
                <p:nvSpPr>
                  <p:cNvPr id="42401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Source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1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Destination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15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N/A</a:t>
                    </a:r>
                  </a:p>
                </p:txBody>
              </p:sp>
            </p:grpSp>
            <p:grpSp>
              <p:nvGrpSpPr>
                <p:cNvPr id="424003" name="Group 129"/>
                <p:cNvGrpSpPr>
                  <a:grpSpLocks/>
                </p:cNvGrpSpPr>
                <p:nvPr/>
              </p:nvGrpSpPr>
              <p:grpSpPr bwMode="auto">
                <a:xfrm>
                  <a:off x="768" y="3552"/>
                  <a:ext cx="3072" cy="288"/>
                  <a:chOff x="768" y="2400"/>
                  <a:chExt cx="3072" cy="288"/>
                </a:xfrm>
              </p:grpSpPr>
              <p:sp>
                <p:nvSpPr>
                  <p:cNvPr id="424004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4005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2400"/>
                    <a:ext cx="288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24006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Receiver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07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Transmitter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08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Destination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  <p:sp>
                <p:nvSpPr>
                  <p:cNvPr id="424009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400"/>
                    <a:ext cx="624" cy="288"/>
                  </a:xfrm>
                  <a:prstGeom prst="rect">
                    <a:avLst/>
                  </a:prstGeom>
                  <a:solidFill>
                    <a:srgbClr val="D8D8EC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Source</a:t>
                    </a:r>
                  </a:p>
                  <a:p>
                    <a:pPr algn="ctr" eaLnBrk="0" hangingPunct="0"/>
                    <a:r>
                      <a:rPr lang="en-US" altLang="zh-CN" sz="1400">
                        <a:solidFill>
                          <a:srgbClr val="000000"/>
                        </a:solidFill>
                      </a:rPr>
                      <a:t>address</a:t>
                    </a:r>
                  </a:p>
                </p:txBody>
              </p:sp>
            </p:grpSp>
          </p:grpSp>
          <p:sp>
            <p:nvSpPr>
              <p:cNvPr id="423989" name="Rectangle 136"/>
              <p:cNvSpPr>
                <a:spLocks noChangeArrowheads="1"/>
              </p:cNvSpPr>
              <p:nvPr/>
            </p:nvSpPr>
            <p:spPr bwMode="auto">
              <a:xfrm>
                <a:off x="3744" y="2544"/>
                <a:ext cx="1344" cy="288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90" name="Rectangle 137"/>
              <p:cNvSpPr>
                <a:spLocks noChangeArrowheads="1"/>
              </p:cNvSpPr>
              <p:nvPr/>
            </p:nvSpPr>
            <p:spPr bwMode="auto">
              <a:xfrm>
                <a:off x="3744" y="2832"/>
                <a:ext cx="1344" cy="288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91" name="Rectangle 138"/>
              <p:cNvSpPr>
                <a:spLocks noChangeArrowheads="1"/>
              </p:cNvSpPr>
              <p:nvPr/>
            </p:nvSpPr>
            <p:spPr bwMode="auto">
              <a:xfrm>
                <a:off x="3744" y="3120"/>
                <a:ext cx="1344" cy="288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92" name="Rectangle 139"/>
              <p:cNvSpPr>
                <a:spLocks noChangeArrowheads="1"/>
              </p:cNvSpPr>
              <p:nvPr/>
            </p:nvSpPr>
            <p:spPr bwMode="auto">
              <a:xfrm>
                <a:off x="3744" y="3408"/>
                <a:ext cx="1344" cy="288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93" name="Rectangle 140"/>
              <p:cNvSpPr>
                <a:spLocks noChangeArrowheads="1"/>
              </p:cNvSpPr>
              <p:nvPr/>
            </p:nvSpPr>
            <p:spPr bwMode="auto">
              <a:xfrm>
                <a:off x="3744" y="3696"/>
                <a:ext cx="1344" cy="288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94" name="Text Box 141"/>
              <p:cNvSpPr txBox="1">
                <a:spLocks noChangeArrowheads="1"/>
              </p:cNvSpPr>
              <p:nvPr/>
            </p:nvSpPr>
            <p:spPr bwMode="auto">
              <a:xfrm>
                <a:off x="4049" y="2582"/>
                <a:ext cx="5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Meaning</a:t>
                </a:r>
                <a:endParaRPr lang="en-US" altLang="zh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3995" name="Text Box 142"/>
              <p:cNvSpPr txBox="1">
                <a:spLocks noChangeArrowheads="1"/>
              </p:cNvSpPr>
              <p:nvPr/>
            </p:nvSpPr>
            <p:spPr bwMode="auto">
              <a:xfrm>
                <a:off x="3744" y="2832"/>
                <a:ext cx="129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lang="en-US" altLang="zh-CN" sz="1200">
                    <a:solidFill>
                      <a:srgbClr val="000000"/>
                    </a:solidFill>
                  </a:rPr>
                  <a:t>Data frame from station to station within a BSS</a:t>
                </a:r>
              </a:p>
            </p:txBody>
          </p:sp>
          <p:sp>
            <p:nvSpPr>
              <p:cNvPr id="423996" name="Text Box 143"/>
              <p:cNvSpPr txBox="1">
                <a:spLocks noChangeArrowheads="1"/>
              </p:cNvSpPr>
              <p:nvPr/>
            </p:nvSpPr>
            <p:spPr bwMode="auto">
              <a:xfrm>
                <a:off x="3744" y="3196"/>
                <a:ext cx="1296" cy="1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lang="en-US" altLang="zh-CN" sz="1200">
                    <a:solidFill>
                      <a:srgbClr val="000000"/>
                    </a:solidFill>
                  </a:rPr>
                  <a:t>Data frame exiting the DS</a:t>
                </a:r>
              </a:p>
            </p:txBody>
          </p:sp>
          <p:sp>
            <p:nvSpPr>
              <p:cNvPr id="423997" name="Text Box 144"/>
              <p:cNvSpPr txBox="1">
                <a:spLocks noChangeArrowheads="1"/>
              </p:cNvSpPr>
              <p:nvPr/>
            </p:nvSpPr>
            <p:spPr bwMode="auto">
              <a:xfrm>
                <a:off x="3744" y="3446"/>
                <a:ext cx="1296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lang="en-US" altLang="zh-CN" sz="1200">
                    <a:solidFill>
                      <a:srgbClr val="000000"/>
                    </a:solidFill>
                  </a:rPr>
                  <a:t>Data frame destined for the DS</a:t>
                </a:r>
              </a:p>
            </p:txBody>
          </p:sp>
          <p:sp>
            <p:nvSpPr>
              <p:cNvPr id="423998" name="Text Box 145"/>
              <p:cNvSpPr txBox="1">
                <a:spLocks noChangeArrowheads="1"/>
              </p:cNvSpPr>
              <p:nvPr/>
            </p:nvSpPr>
            <p:spPr bwMode="auto">
              <a:xfrm>
                <a:off x="3648" y="3725"/>
                <a:ext cx="1488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lang="en-US" altLang="zh-CN" sz="1200">
                    <a:solidFill>
                      <a:srgbClr val="000000"/>
                    </a:solidFill>
                  </a:rPr>
                  <a:t>WDS frame being distributed from AP to AP</a:t>
                </a:r>
              </a:p>
            </p:txBody>
          </p:sp>
        </p:grpSp>
        <p:grpSp>
          <p:nvGrpSpPr>
            <p:cNvPr id="423942" name="Group 146"/>
            <p:cNvGrpSpPr>
              <a:grpSpLocks/>
            </p:cNvGrpSpPr>
            <p:nvPr/>
          </p:nvGrpSpPr>
          <p:grpSpPr bwMode="auto">
            <a:xfrm>
              <a:off x="121" y="640"/>
              <a:ext cx="5534" cy="1433"/>
              <a:chOff x="121" y="640"/>
              <a:chExt cx="5534" cy="1433"/>
            </a:xfrm>
          </p:grpSpPr>
          <p:sp>
            <p:nvSpPr>
              <p:cNvPr id="423945" name="Rectangle 147"/>
              <p:cNvSpPr>
                <a:spLocks noChangeArrowheads="1"/>
              </p:cNvSpPr>
              <p:nvPr/>
            </p:nvSpPr>
            <p:spPr bwMode="auto">
              <a:xfrm>
                <a:off x="1963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Address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46" name="Rectangle 148"/>
              <p:cNvSpPr>
                <a:spLocks noChangeArrowheads="1"/>
              </p:cNvSpPr>
              <p:nvPr/>
            </p:nvSpPr>
            <p:spPr bwMode="auto">
              <a:xfrm>
                <a:off x="128" y="822"/>
                <a:ext cx="600" cy="336"/>
              </a:xfrm>
              <a:prstGeom prst="rect">
                <a:avLst/>
              </a:prstGeom>
              <a:solidFill>
                <a:srgbClr val="B1CCCB"/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423947" name="Rectangle 149"/>
              <p:cNvSpPr>
                <a:spLocks noChangeArrowheads="1"/>
              </p:cNvSpPr>
              <p:nvPr/>
            </p:nvSpPr>
            <p:spPr bwMode="auto">
              <a:xfrm>
                <a:off x="121" y="819"/>
                <a:ext cx="622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Frame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Control</a:t>
                </a:r>
              </a:p>
            </p:txBody>
          </p:sp>
          <p:sp>
            <p:nvSpPr>
              <p:cNvPr id="423948" name="Rectangle 150"/>
              <p:cNvSpPr>
                <a:spLocks noChangeArrowheads="1"/>
              </p:cNvSpPr>
              <p:nvPr/>
            </p:nvSpPr>
            <p:spPr bwMode="auto">
              <a:xfrm>
                <a:off x="735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Duration/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ID</a:t>
                </a:r>
              </a:p>
            </p:txBody>
          </p:sp>
          <p:sp>
            <p:nvSpPr>
              <p:cNvPr id="423949" name="Rectangle 151"/>
              <p:cNvSpPr>
                <a:spLocks noChangeArrowheads="1"/>
              </p:cNvSpPr>
              <p:nvPr/>
            </p:nvSpPr>
            <p:spPr bwMode="auto">
              <a:xfrm>
                <a:off x="1349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Address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50" name="Rectangle 152"/>
              <p:cNvSpPr>
                <a:spLocks noChangeArrowheads="1"/>
              </p:cNvSpPr>
              <p:nvPr/>
            </p:nvSpPr>
            <p:spPr bwMode="auto">
              <a:xfrm>
                <a:off x="2577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Address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423951" name="Rectangle 153"/>
              <p:cNvSpPr>
                <a:spLocks noChangeArrowheads="1"/>
              </p:cNvSpPr>
              <p:nvPr/>
            </p:nvSpPr>
            <p:spPr bwMode="auto">
              <a:xfrm>
                <a:off x="3191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Sequence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control</a:t>
                </a:r>
              </a:p>
            </p:txBody>
          </p:sp>
          <p:sp>
            <p:nvSpPr>
              <p:cNvPr id="423952" name="Rectangle 154"/>
              <p:cNvSpPr>
                <a:spLocks noChangeArrowheads="1"/>
              </p:cNvSpPr>
              <p:nvPr/>
            </p:nvSpPr>
            <p:spPr bwMode="auto">
              <a:xfrm>
                <a:off x="3805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Address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423953" name="Rectangle 155"/>
              <p:cNvSpPr>
                <a:spLocks noChangeArrowheads="1"/>
              </p:cNvSpPr>
              <p:nvPr/>
            </p:nvSpPr>
            <p:spPr bwMode="auto">
              <a:xfrm>
                <a:off x="4419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Frame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body</a:t>
                </a:r>
              </a:p>
            </p:txBody>
          </p:sp>
          <p:sp>
            <p:nvSpPr>
              <p:cNvPr id="423954" name="Rectangle 156"/>
              <p:cNvSpPr>
                <a:spLocks noChangeArrowheads="1"/>
              </p:cNvSpPr>
              <p:nvPr/>
            </p:nvSpPr>
            <p:spPr bwMode="auto">
              <a:xfrm>
                <a:off x="5033" y="819"/>
                <a:ext cx="622" cy="339"/>
              </a:xfrm>
              <a:prstGeom prst="rect">
                <a:avLst/>
              </a:prstGeom>
              <a:solidFill>
                <a:srgbClr val="7E9CE8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CRC</a:t>
                </a:r>
              </a:p>
            </p:txBody>
          </p:sp>
          <p:sp>
            <p:nvSpPr>
              <p:cNvPr id="423955" name="Rectangle 157"/>
              <p:cNvSpPr>
                <a:spLocks noChangeArrowheads="1"/>
              </p:cNvSpPr>
              <p:nvPr/>
            </p:nvSpPr>
            <p:spPr bwMode="auto">
              <a:xfrm>
                <a:off x="768" y="1734"/>
                <a:ext cx="622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Protocol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version</a:t>
                </a:r>
              </a:p>
            </p:txBody>
          </p:sp>
          <p:sp>
            <p:nvSpPr>
              <p:cNvPr id="423956" name="Rectangle 158"/>
              <p:cNvSpPr>
                <a:spLocks noChangeArrowheads="1"/>
              </p:cNvSpPr>
              <p:nvPr/>
            </p:nvSpPr>
            <p:spPr bwMode="auto">
              <a:xfrm>
                <a:off x="1382" y="1734"/>
                <a:ext cx="40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Type</a:t>
                </a:r>
              </a:p>
            </p:txBody>
          </p:sp>
          <p:sp>
            <p:nvSpPr>
              <p:cNvPr id="423957" name="Rectangle 159"/>
              <p:cNvSpPr>
                <a:spLocks noChangeArrowheads="1"/>
              </p:cNvSpPr>
              <p:nvPr/>
            </p:nvSpPr>
            <p:spPr bwMode="auto">
              <a:xfrm>
                <a:off x="1790" y="1734"/>
                <a:ext cx="622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Subtype</a:t>
                </a:r>
              </a:p>
            </p:txBody>
          </p:sp>
          <p:sp>
            <p:nvSpPr>
              <p:cNvPr id="423958" name="Rectangle 160"/>
              <p:cNvSpPr>
                <a:spLocks noChangeArrowheads="1"/>
              </p:cNvSpPr>
              <p:nvPr/>
            </p:nvSpPr>
            <p:spPr bwMode="auto">
              <a:xfrm>
                <a:off x="2414" y="1734"/>
                <a:ext cx="288" cy="339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To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DS</a:t>
                </a:r>
              </a:p>
            </p:txBody>
          </p:sp>
          <p:sp>
            <p:nvSpPr>
              <p:cNvPr id="423959" name="Rectangle 161"/>
              <p:cNvSpPr>
                <a:spLocks noChangeArrowheads="1"/>
              </p:cNvSpPr>
              <p:nvPr/>
            </p:nvSpPr>
            <p:spPr bwMode="auto">
              <a:xfrm>
                <a:off x="2702" y="1734"/>
                <a:ext cx="288" cy="339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From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DS</a:t>
                </a:r>
              </a:p>
            </p:txBody>
          </p:sp>
          <p:sp>
            <p:nvSpPr>
              <p:cNvPr id="423960" name="Rectangle 162"/>
              <p:cNvSpPr>
                <a:spLocks noChangeArrowheads="1"/>
              </p:cNvSpPr>
              <p:nvPr/>
            </p:nvSpPr>
            <p:spPr bwMode="auto">
              <a:xfrm>
                <a:off x="2990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More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frag</a:t>
                </a:r>
              </a:p>
            </p:txBody>
          </p:sp>
          <p:sp>
            <p:nvSpPr>
              <p:cNvPr id="423961" name="Rectangle 163"/>
              <p:cNvSpPr>
                <a:spLocks noChangeArrowheads="1"/>
              </p:cNvSpPr>
              <p:nvPr/>
            </p:nvSpPr>
            <p:spPr bwMode="auto">
              <a:xfrm>
                <a:off x="3278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Retry</a:t>
                </a:r>
              </a:p>
            </p:txBody>
          </p:sp>
          <p:sp>
            <p:nvSpPr>
              <p:cNvPr id="423962" name="Rectangle 164"/>
              <p:cNvSpPr>
                <a:spLocks noChangeArrowheads="1"/>
              </p:cNvSpPr>
              <p:nvPr/>
            </p:nvSpPr>
            <p:spPr bwMode="auto">
              <a:xfrm>
                <a:off x="3566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Pwr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mgt</a:t>
                </a:r>
              </a:p>
            </p:txBody>
          </p:sp>
          <p:sp>
            <p:nvSpPr>
              <p:cNvPr id="423963" name="Rectangle 165"/>
              <p:cNvSpPr>
                <a:spLocks noChangeArrowheads="1"/>
              </p:cNvSpPr>
              <p:nvPr/>
            </p:nvSpPr>
            <p:spPr bwMode="auto">
              <a:xfrm>
                <a:off x="3854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More</a:t>
                </a:r>
              </a:p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data</a:t>
                </a:r>
              </a:p>
            </p:txBody>
          </p:sp>
          <p:sp>
            <p:nvSpPr>
              <p:cNvPr id="423964" name="Rectangle 166"/>
              <p:cNvSpPr>
                <a:spLocks noChangeArrowheads="1"/>
              </p:cNvSpPr>
              <p:nvPr/>
            </p:nvSpPr>
            <p:spPr bwMode="auto">
              <a:xfrm>
                <a:off x="4142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WEP</a:t>
                </a:r>
              </a:p>
            </p:txBody>
          </p:sp>
          <p:sp>
            <p:nvSpPr>
              <p:cNvPr id="423965" name="Rectangle 167"/>
              <p:cNvSpPr>
                <a:spLocks noChangeArrowheads="1"/>
              </p:cNvSpPr>
              <p:nvPr/>
            </p:nvSpPr>
            <p:spPr bwMode="auto">
              <a:xfrm>
                <a:off x="4430" y="1734"/>
                <a:ext cx="288" cy="339"/>
              </a:xfrm>
              <a:prstGeom prst="rect">
                <a:avLst/>
              </a:prstGeom>
              <a:solidFill>
                <a:srgbClr val="B1CCCB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Rsvd</a:t>
                </a:r>
              </a:p>
            </p:txBody>
          </p:sp>
          <p:sp>
            <p:nvSpPr>
              <p:cNvPr id="423966" name="Text Box 168"/>
              <p:cNvSpPr txBox="1">
                <a:spLocks noChangeArrowheads="1"/>
              </p:cNvSpPr>
              <p:nvPr/>
            </p:nvSpPr>
            <p:spPr bwMode="auto">
              <a:xfrm>
                <a:off x="343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67" name="Text Box 169"/>
              <p:cNvSpPr txBox="1">
                <a:spLocks noChangeArrowheads="1"/>
              </p:cNvSpPr>
              <p:nvPr/>
            </p:nvSpPr>
            <p:spPr bwMode="auto">
              <a:xfrm>
                <a:off x="973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68" name="Text Box 170"/>
              <p:cNvSpPr txBox="1">
                <a:spLocks noChangeArrowheads="1"/>
              </p:cNvSpPr>
              <p:nvPr/>
            </p:nvSpPr>
            <p:spPr bwMode="auto">
              <a:xfrm>
                <a:off x="1603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423969" name="Text Box 171"/>
              <p:cNvSpPr txBox="1">
                <a:spLocks noChangeArrowheads="1"/>
              </p:cNvSpPr>
              <p:nvPr/>
            </p:nvSpPr>
            <p:spPr bwMode="auto">
              <a:xfrm>
                <a:off x="2209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423970" name="Text Box 172"/>
              <p:cNvSpPr txBox="1">
                <a:spLocks noChangeArrowheads="1"/>
              </p:cNvSpPr>
              <p:nvPr/>
            </p:nvSpPr>
            <p:spPr bwMode="auto">
              <a:xfrm>
                <a:off x="2785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423971" name="Text Box 173"/>
              <p:cNvSpPr txBox="1">
                <a:spLocks noChangeArrowheads="1"/>
              </p:cNvSpPr>
              <p:nvPr/>
            </p:nvSpPr>
            <p:spPr bwMode="auto">
              <a:xfrm>
                <a:off x="3409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72" name="Text Box 174"/>
              <p:cNvSpPr txBox="1">
                <a:spLocks noChangeArrowheads="1"/>
              </p:cNvSpPr>
              <p:nvPr/>
            </p:nvSpPr>
            <p:spPr bwMode="auto">
              <a:xfrm>
                <a:off x="4033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423973" name="Text Box 175"/>
              <p:cNvSpPr txBox="1">
                <a:spLocks noChangeArrowheads="1"/>
              </p:cNvSpPr>
              <p:nvPr/>
            </p:nvSpPr>
            <p:spPr bwMode="auto">
              <a:xfrm>
                <a:off x="4472" y="640"/>
                <a:ext cx="46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0-2312</a:t>
                </a:r>
              </a:p>
            </p:txBody>
          </p:sp>
          <p:sp>
            <p:nvSpPr>
              <p:cNvPr id="423974" name="Text Box 176"/>
              <p:cNvSpPr txBox="1">
                <a:spLocks noChangeArrowheads="1"/>
              </p:cNvSpPr>
              <p:nvPr/>
            </p:nvSpPr>
            <p:spPr bwMode="auto">
              <a:xfrm>
                <a:off x="5233" y="640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423975" name="Freeform 177"/>
              <p:cNvSpPr>
                <a:spLocks/>
              </p:cNvSpPr>
              <p:nvPr/>
            </p:nvSpPr>
            <p:spPr bwMode="auto">
              <a:xfrm>
                <a:off x="144" y="1206"/>
                <a:ext cx="624" cy="480"/>
              </a:xfrm>
              <a:custGeom>
                <a:avLst/>
                <a:gdLst>
                  <a:gd name="T0" fmla="*/ 0 w 624"/>
                  <a:gd name="T1" fmla="*/ 0 h 480"/>
                  <a:gd name="T2" fmla="*/ 428 w 624"/>
                  <a:gd name="T3" fmla="*/ 206 h 480"/>
                  <a:gd name="T4" fmla="*/ 624 w 624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480"/>
                  <a:gd name="T11" fmla="*/ 624 w 624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480">
                    <a:moveTo>
                      <a:pt x="0" y="0"/>
                    </a:moveTo>
                    <a:cubicBezTo>
                      <a:pt x="71" y="34"/>
                      <a:pt x="324" y="126"/>
                      <a:pt x="428" y="206"/>
                    </a:cubicBezTo>
                    <a:cubicBezTo>
                      <a:pt x="532" y="286"/>
                      <a:pt x="583" y="423"/>
                      <a:pt x="624" y="480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3976" name="Freeform 178"/>
              <p:cNvSpPr>
                <a:spLocks/>
              </p:cNvSpPr>
              <p:nvPr/>
            </p:nvSpPr>
            <p:spPr bwMode="auto">
              <a:xfrm>
                <a:off x="642" y="1158"/>
                <a:ext cx="4062" cy="528"/>
              </a:xfrm>
              <a:custGeom>
                <a:avLst/>
                <a:gdLst>
                  <a:gd name="T0" fmla="*/ 78 w 4062"/>
                  <a:gd name="T1" fmla="*/ 0 h 528"/>
                  <a:gd name="T2" fmla="*/ 664 w 4062"/>
                  <a:gd name="T3" fmla="*/ 240 h 528"/>
                  <a:gd name="T4" fmla="*/ 4062 w 4062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4062"/>
                  <a:gd name="T10" fmla="*/ 0 h 528"/>
                  <a:gd name="T11" fmla="*/ 4062 w 4062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62" h="528">
                    <a:moveTo>
                      <a:pt x="78" y="0"/>
                    </a:moveTo>
                    <a:cubicBezTo>
                      <a:pt x="176" y="40"/>
                      <a:pt x="0" y="152"/>
                      <a:pt x="664" y="240"/>
                    </a:cubicBezTo>
                    <a:cubicBezTo>
                      <a:pt x="1328" y="328"/>
                      <a:pt x="3354" y="468"/>
                      <a:pt x="4062" y="528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3977" name="Text Box 179"/>
              <p:cNvSpPr txBox="1">
                <a:spLocks noChangeArrowheads="1"/>
              </p:cNvSpPr>
              <p:nvPr/>
            </p:nvSpPr>
            <p:spPr bwMode="auto">
              <a:xfrm>
                <a:off x="961" y="1552"/>
                <a:ext cx="17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 sz="1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78" name="Text Box 180"/>
              <p:cNvSpPr txBox="1">
                <a:spLocks noChangeArrowheads="1"/>
              </p:cNvSpPr>
              <p:nvPr/>
            </p:nvSpPr>
            <p:spPr bwMode="auto">
              <a:xfrm>
                <a:off x="1488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23979" name="Text Box 181"/>
              <p:cNvSpPr txBox="1">
                <a:spLocks noChangeArrowheads="1"/>
              </p:cNvSpPr>
              <p:nvPr/>
            </p:nvSpPr>
            <p:spPr bwMode="auto">
              <a:xfrm>
                <a:off x="2020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4</a:t>
                </a:r>
              </a:p>
            </p:txBody>
          </p:sp>
          <p:sp>
            <p:nvSpPr>
              <p:cNvPr id="423980" name="Text Box 182"/>
              <p:cNvSpPr txBox="1">
                <a:spLocks noChangeArrowheads="1"/>
              </p:cNvSpPr>
              <p:nvPr/>
            </p:nvSpPr>
            <p:spPr bwMode="auto">
              <a:xfrm>
                <a:off x="2452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1" name="Text Box 183"/>
              <p:cNvSpPr txBox="1">
                <a:spLocks noChangeArrowheads="1"/>
              </p:cNvSpPr>
              <p:nvPr/>
            </p:nvSpPr>
            <p:spPr bwMode="auto">
              <a:xfrm>
                <a:off x="2736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2" name="Text Box 184"/>
              <p:cNvSpPr txBox="1">
                <a:spLocks noChangeArrowheads="1"/>
              </p:cNvSpPr>
              <p:nvPr/>
            </p:nvSpPr>
            <p:spPr bwMode="auto">
              <a:xfrm>
                <a:off x="3020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3" name="Text Box 185"/>
              <p:cNvSpPr txBox="1">
                <a:spLocks noChangeArrowheads="1"/>
              </p:cNvSpPr>
              <p:nvPr/>
            </p:nvSpPr>
            <p:spPr bwMode="auto">
              <a:xfrm>
                <a:off x="3304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4" name="Text Box 186"/>
              <p:cNvSpPr txBox="1">
                <a:spLocks noChangeArrowheads="1"/>
              </p:cNvSpPr>
              <p:nvPr/>
            </p:nvSpPr>
            <p:spPr bwMode="auto">
              <a:xfrm>
                <a:off x="3588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5" name="Text Box 187"/>
              <p:cNvSpPr txBox="1">
                <a:spLocks noChangeArrowheads="1"/>
              </p:cNvSpPr>
              <p:nvPr/>
            </p:nvSpPr>
            <p:spPr bwMode="auto">
              <a:xfrm>
                <a:off x="3872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6" name="Text Box 188"/>
              <p:cNvSpPr txBox="1">
                <a:spLocks noChangeArrowheads="1"/>
              </p:cNvSpPr>
              <p:nvPr/>
            </p:nvSpPr>
            <p:spPr bwMode="auto">
              <a:xfrm>
                <a:off x="4156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423987" name="Text Box 189"/>
              <p:cNvSpPr txBox="1">
                <a:spLocks noChangeArrowheads="1"/>
              </p:cNvSpPr>
              <p:nvPr/>
            </p:nvSpPr>
            <p:spPr bwMode="auto">
              <a:xfrm>
                <a:off x="4440" y="1551"/>
                <a:ext cx="187" cy="21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zh-CN">
                    <a:solidFill>
                      <a:srgbClr val="000000"/>
                    </a:solidFill>
                  </a:rPr>
                  <a:t>1</a:t>
                </a:r>
              </a:p>
            </p:txBody>
          </p:sp>
        </p:grpSp>
        <p:sp>
          <p:nvSpPr>
            <p:cNvPr id="423943" name="Line 190"/>
            <p:cNvSpPr>
              <a:spLocks noChangeShapeType="1"/>
            </p:cNvSpPr>
            <p:nvPr/>
          </p:nvSpPr>
          <p:spPr bwMode="auto">
            <a:xfrm flipH="1">
              <a:off x="672" y="2070"/>
              <a:ext cx="1740" cy="31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3944" name="Line 191"/>
            <p:cNvSpPr>
              <a:spLocks noChangeShapeType="1"/>
            </p:cNvSpPr>
            <p:nvPr/>
          </p:nvSpPr>
          <p:spPr bwMode="auto">
            <a:xfrm flipH="1">
              <a:off x="1266" y="2070"/>
              <a:ext cx="1722" cy="31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23940" name="Rectangle 192"/>
          <p:cNvSpPr>
            <a:spLocks noChangeArrowheads="1"/>
          </p:cNvSpPr>
          <p:nvPr/>
        </p:nvSpPr>
        <p:spPr bwMode="auto">
          <a:xfrm>
            <a:off x="1035050" y="6308725"/>
            <a:ext cx="6738938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Tahoma" pitchFamily="34" charset="0"/>
              </a:rPr>
              <a:t>To DS = 1 if frame goes to DS;  From DS = 1 if frame exiting 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4848670-1B7F-4A72-AECF-D66EAF747B1B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177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 Control Fields (3)</a:t>
            </a:r>
          </a:p>
        </p:txBody>
      </p:sp>
      <p:grpSp>
        <p:nvGrpSpPr>
          <p:cNvPr id="425987" name="Group 51"/>
          <p:cNvGrpSpPr>
            <a:grpSpLocks/>
          </p:cNvGrpSpPr>
          <p:nvPr/>
        </p:nvGrpSpPr>
        <p:grpSpPr bwMode="auto">
          <a:xfrm>
            <a:off x="171450" y="1397000"/>
            <a:ext cx="8824913" cy="2503488"/>
            <a:chOff x="96" y="358"/>
            <a:chExt cx="5559" cy="1577"/>
          </a:xfrm>
        </p:grpSpPr>
        <p:sp>
          <p:nvSpPr>
            <p:cNvPr id="425989" name="Rectangle 52"/>
            <p:cNvSpPr>
              <a:spLocks noChangeArrowheads="1"/>
            </p:cNvSpPr>
            <p:nvPr/>
          </p:nvSpPr>
          <p:spPr bwMode="auto">
            <a:xfrm>
              <a:off x="1963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5990" name="Rectangle 53"/>
            <p:cNvSpPr>
              <a:spLocks noChangeArrowheads="1"/>
            </p:cNvSpPr>
            <p:nvPr/>
          </p:nvSpPr>
          <p:spPr bwMode="auto">
            <a:xfrm>
              <a:off x="128" y="684"/>
              <a:ext cx="600" cy="336"/>
            </a:xfrm>
            <a:prstGeom prst="rect">
              <a:avLst/>
            </a:prstGeom>
            <a:solidFill>
              <a:srgbClr val="B1CCCB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425991" name="Rectangle 54"/>
            <p:cNvSpPr>
              <a:spLocks noChangeArrowheads="1"/>
            </p:cNvSpPr>
            <p:nvPr/>
          </p:nvSpPr>
          <p:spPr bwMode="auto">
            <a:xfrm>
              <a:off x="121" y="681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Frame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425992" name="Rectangle 55"/>
            <p:cNvSpPr>
              <a:spLocks noChangeArrowheads="1"/>
            </p:cNvSpPr>
            <p:nvPr/>
          </p:nvSpPr>
          <p:spPr bwMode="auto">
            <a:xfrm>
              <a:off x="735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Duration/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ID</a:t>
              </a:r>
            </a:p>
          </p:txBody>
        </p:sp>
        <p:sp>
          <p:nvSpPr>
            <p:cNvPr id="425993" name="Rectangle 56"/>
            <p:cNvSpPr>
              <a:spLocks noChangeArrowheads="1"/>
            </p:cNvSpPr>
            <p:nvPr/>
          </p:nvSpPr>
          <p:spPr bwMode="auto">
            <a:xfrm>
              <a:off x="1349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5994" name="Rectangle 57"/>
            <p:cNvSpPr>
              <a:spLocks noChangeArrowheads="1"/>
            </p:cNvSpPr>
            <p:nvPr/>
          </p:nvSpPr>
          <p:spPr bwMode="auto">
            <a:xfrm>
              <a:off x="2577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25995" name="Rectangle 58"/>
            <p:cNvSpPr>
              <a:spLocks noChangeArrowheads="1"/>
            </p:cNvSpPr>
            <p:nvPr/>
          </p:nvSpPr>
          <p:spPr bwMode="auto">
            <a:xfrm>
              <a:off x="3191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Sequence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425996" name="Rectangle 59"/>
            <p:cNvSpPr>
              <a:spLocks noChangeArrowheads="1"/>
            </p:cNvSpPr>
            <p:nvPr/>
          </p:nvSpPr>
          <p:spPr bwMode="auto">
            <a:xfrm>
              <a:off x="3805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Address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5997" name="Rectangle 60"/>
            <p:cNvSpPr>
              <a:spLocks noChangeArrowheads="1"/>
            </p:cNvSpPr>
            <p:nvPr/>
          </p:nvSpPr>
          <p:spPr bwMode="auto">
            <a:xfrm>
              <a:off x="4419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Frame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body</a:t>
              </a:r>
            </a:p>
          </p:txBody>
        </p:sp>
        <p:sp>
          <p:nvSpPr>
            <p:cNvPr id="425998" name="Rectangle 61"/>
            <p:cNvSpPr>
              <a:spLocks noChangeArrowheads="1"/>
            </p:cNvSpPr>
            <p:nvPr/>
          </p:nvSpPr>
          <p:spPr bwMode="auto">
            <a:xfrm>
              <a:off x="5033" y="681"/>
              <a:ext cx="622" cy="339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CRC</a:t>
              </a:r>
            </a:p>
          </p:txBody>
        </p:sp>
        <p:sp>
          <p:nvSpPr>
            <p:cNvPr id="425999" name="Rectangle 62"/>
            <p:cNvSpPr>
              <a:spLocks noChangeArrowheads="1"/>
            </p:cNvSpPr>
            <p:nvPr/>
          </p:nvSpPr>
          <p:spPr bwMode="auto">
            <a:xfrm>
              <a:off x="768" y="1596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Protocol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version</a:t>
              </a:r>
            </a:p>
          </p:txBody>
        </p:sp>
        <p:sp>
          <p:nvSpPr>
            <p:cNvPr id="426000" name="Rectangle 63"/>
            <p:cNvSpPr>
              <a:spLocks noChangeArrowheads="1"/>
            </p:cNvSpPr>
            <p:nvPr/>
          </p:nvSpPr>
          <p:spPr bwMode="auto">
            <a:xfrm>
              <a:off x="1382" y="1596"/>
              <a:ext cx="40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Type</a:t>
              </a:r>
            </a:p>
          </p:txBody>
        </p:sp>
        <p:sp>
          <p:nvSpPr>
            <p:cNvPr id="426001" name="Rectangle 64"/>
            <p:cNvSpPr>
              <a:spLocks noChangeArrowheads="1"/>
            </p:cNvSpPr>
            <p:nvPr/>
          </p:nvSpPr>
          <p:spPr bwMode="auto">
            <a:xfrm>
              <a:off x="1790" y="1596"/>
              <a:ext cx="622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Subtype</a:t>
              </a:r>
            </a:p>
          </p:txBody>
        </p:sp>
        <p:sp>
          <p:nvSpPr>
            <p:cNvPr id="426002" name="Rectangle 65"/>
            <p:cNvSpPr>
              <a:spLocks noChangeArrowheads="1"/>
            </p:cNvSpPr>
            <p:nvPr/>
          </p:nvSpPr>
          <p:spPr bwMode="auto">
            <a:xfrm>
              <a:off x="2414" y="1596"/>
              <a:ext cx="288" cy="33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To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DS</a:t>
              </a:r>
            </a:p>
          </p:txBody>
        </p:sp>
        <p:sp>
          <p:nvSpPr>
            <p:cNvPr id="426003" name="Rectangle 66"/>
            <p:cNvSpPr>
              <a:spLocks noChangeArrowheads="1"/>
            </p:cNvSpPr>
            <p:nvPr/>
          </p:nvSpPr>
          <p:spPr bwMode="auto">
            <a:xfrm>
              <a:off x="2702" y="1596"/>
              <a:ext cx="288" cy="339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From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DS</a:t>
              </a:r>
            </a:p>
          </p:txBody>
        </p:sp>
        <p:sp>
          <p:nvSpPr>
            <p:cNvPr id="426004" name="Rectangle 67"/>
            <p:cNvSpPr>
              <a:spLocks noChangeArrowheads="1"/>
            </p:cNvSpPr>
            <p:nvPr/>
          </p:nvSpPr>
          <p:spPr bwMode="auto">
            <a:xfrm>
              <a:off x="2990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More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frag</a:t>
              </a:r>
            </a:p>
          </p:txBody>
        </p:sp>
        <p:sp>
          <p:nvSpPr>
            <p:cNvPr id="426005" name="Rectangle 68"/>
            <p:cNvSpPr>
              <a:spLocks noChangeArrowheads="1"/>
            </p:cNvSpPr>
            <p:nvPr/>
          </p:nvSpPr>
          <p:spPr bwMode="auto">
            <a:xfrm>
              <a:off x="3278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Retry</a:t>
              </a:r>
            </a:p>
          </p:txBody>
        </p:sp>
        <p:sp>
          <p:nvSpPr>
            <p:cNvPr id="426006" name="Rectangle 69"/>
            <p:cNvSpPr>
              <a:spLocks noChangeArrowheads="1"/>
            </p:cNvSpPr>
            <p:nvPr/>
          </p:nvSpPr>
          <p:spPr bwMode="auto">
            <a:xfrm>
              <a:off x="3566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Pwr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mgt</a:t>
              </a:r>
            </a:p>
          </p:txBody>
        </p:sp>
        <p:sp>
          <p:nvSpPr>
            <p:cNvPr id="426007" name="Rectangle 70"/>
            <p:cNvSpPr>
              <a:spLocks noChangeArrowheads="1"/>
            </p:cNvSpPr>
            <p:nvPr/>
          </p:nvSpPr>
          <p:spPr bwMode="auto">
            <a:xfrm>
              <a:off x="3854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More</a:t>
              </a:r>
            </a:p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data</a:t>
              </a:r>
            </a:p>
          </p:txBody>
        </p:sp>
        <p:sp>
          <p:nvSpPr>
            <p:cNvPr id="426008" name="Rectangle 71"/>
            <p:cNvSpPr>
              <a:spLocks noChangeArrowheads="1"/>
            </p:cNvSpPr>
            <p:nvPr/>
          </p:nvSpPr>
          <p:spPr bwMode="auto">
            <a:xfrm>
              <a:off x="4142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WEP</a:t>
              </a:r>
            </a:p>
          </p:txBody>
        </p:sp>
        <p:sp>
          <p:nvSpPr>
            <p:cNvPr id="426009" name="Rectangle 72"/>
            <p:cNvSpPr>
              <a:spLocks noChangeArrowheads="1"/>
            </p:cNvSpPr>
            <p:nvPr/>
          </p:nvSpPr>
          <p:spPr bwMode="auto">
            <a:xfrm>
              <a:off x="4430" y="1596"/>
              <a:ext cx="288" cy="339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Rsvd</a:t>
              </a:r>
            </a:p>
          </p:txBody>
        </p:sp>
        <p:sp>
          <p:nvSpPr>
            <p:cNvPr id="426010" name="Text Box 73"/>
            <p:cNvSpPr txBox="1">
              <a:spLocks noChangeArrowheads="1"/>
            </p:cNvSpPr>
            <p:nvPr/>
          </p:nvSpPr>
          <p:spPr bwMode="auto">
            <a:xfrm>
              <a:off x="34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6011" name="Text Box 74"/>
            <p:cNvSpPr txBox="1">
              <a:spLocks noChangeArrowheads="1"/>
            </p:cNvSpPr>
            <p:nvPr/>
          </p:nvSpPr>
          <p:spPr bwMode="auto">
            <a:xfrm>
              <a:off x="97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6012" name="Text Box 75"/>
            <p:cNvSpPr txBox="1">
              <a:spLocks noChangeArrowheads="1"/>
            </p:cNvSpPr>
            <p:nvPr/>
          </p:nvSpPr>
          <p:spPr bwMode="auto">
            <a:xfrm>
              <a:off x="160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6013" name="Text Box 76"/>
            <p:cNvSpPr txBox="1">
              <a:spLocks noChangeArrowheads="1"/>
            </p:cNvSpPr>
            <p:nvPr/>
          </p:nvSpPr>
          <p:spPr bwMode="auto">
            <a:xfrm>
              <a:off x="2209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6014" name="Text Box 77"/>
            <p:cNvSpPr txBox="1">
              <a:spLocks noChangeArrowheads="1"/>
            </p:cNvSpPr>
            <p:nvPr/>
          </p:nvSpPr>
          <p:spPr bwMode="auto">
            <a:xfrm>
              <a:off x="2785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6015" name="Text Box 78"/>
            <p:cNvSpPr txBox="1">
              <a:spLocks noChangeArrowheads="1"/>
            </p:cNvSpPr>
            <p:nvPr/>
          </p:nvSpPr>
          <p:spPr bwMode="auto">
            <a:xfrm>
              <a:off x="3409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6016" name="Text Box 79"/>
            <p:cNvSpPr txBox="1">
              <a:spLocks noChangeArrowheads="1"/>
            </p:cNvSpPr>
            <p:nvPr/>
          </p:nvSpPr>
          <p:spPr bwMode="auto">
            <a:xfrm>
              <a:off x="403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426017" name="Text Box 80"/>
            <p:cNvSpPr txBox="1">
              <a:spLocks noChangeArrowheads="1"/>
            </p:cNvSpPr>
            <p:nvPr/>
          </p:nvSpPr>
          <p:spPr bwMode="auto">
            <a:xfrm>
              <a:off x="4472" y="502"/>
              <a:ext cx="463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0-2312</a:t>
              </a:r>
            </a:p>
          </p:txBody>
        </p:sp>
        <p:sp>
          <p:nvSpPr>
            <p:cNvPr id="426018" name="Text Box 81"/>
            <p:cNvSpPr txBox="1">
              <a:spLocks noChangeArrowheads="1"/>
            </p:cNvSpPr>
            <p:nvPr/>
          </p:nvSpPr>
          <p:spPr bwMode="auto">
            <a:xfrm>
              <a:off x="5233" y="502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6019" name="Line 82"/>
            <p:cNvSpPr>
              <a:spLocks noChangeShapeType="1"/>
            </p:cNvSpPr>
            <p:nvPr/>
          </p:nvSpPr>
          <p:spPr bwMode="auto">
            <a:xfrm flipH="1">
              <a:off x="96" y="444"/>
              <a:ext cx="1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020" name="Line 83"/>
            <p:cNvSpPr>
              <a:spLocks noChangeShapeType="1"/>
            </p:cNvSpPr>
            <p:nvPr/>
          </p:nvSpPr>
          <p:spPr bwMode="auto">
            <a:xfrm>
              <a:off x="2304" y="444"/>
              <a:ext cx="2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021" name="Freeform 84"/>
            <p:cNvSpPr>
              <a:spLocks/>
            </p:cNvSpPr>
            <p:nvPr/>
          </p:nvSpPr>
          <p:spPr bwMode="auto">
            <a:xfrm>
              <a:off x="144" y="1068"/>
              <a:ext cx="624" cy="480"/>
            </a:xfrm>
            <a:custGeom>
              <a:avLst/>
              <a:gdLst>
                <a:gd name="T0" fmla="*/ 0 w 624"/>
                <a:gd name="T1" fmla="*/ 0 h 480"/>
                <a:gd name="T2" fmla="*/ 428 w 624"/>
                <a:gd name="T3" fmla="*/ 206 h 480"/>
                <a:gd name="T4" fmla="*/ 624 w 624"/>
                <a:gd name="T5" fmla="*/ 480 h 480"/>
                <a:gd name="T6" fmla="*/ 0 60000 65536"/>
                <a:gd name="T7" fmla="*/ 0 60000 65536"/>
                <a:gd name="T8" fmla="*/ 0 60000 65536"/>
                <a:gd name="T9" fmla="*/ 0 w 624"/>
                <a:gd name="T10" fmla="*/ 0 h 480"/>
                <a:gd name="T11" fmla="*/ 624 w 624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4" h="480">
                  <a:moveTo>
                    <a:pt x="0" y="0"/>
                  </a:moveTo>
                  <a:cubicBezTo>
                    <a:pt x="71" y="34"/>
                    <a:pt x="324" y="126"/>
                    <a:pt x="428" y="206"/>
                  </a:cubicBezTo>
                  <a:cubicBezTo>
                    <a:pt x="532" y="286"/>
                    <a:pt x="583" y="423"/>
                    <a:pt x="624" y="48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022" name="Freeform 85"/>
            <p:cNvSpPr>
              <a:spLocks/>
            </p:cNvSpPr>
            <p:nvPr/>
          </p:nvSpPr>
          <p:spPr bwMode="auto">
            <a:xfrm>
              <a:off x="642" y="1020"/>
              <a:ext cx="4062" cy="528"/>
            </a:xfrm>
            <a:custGeom>
              <a:avLst/>
              <a:gdLst>
                <a:gd name="T0" fmla="*/ 78 w 4062"/>
                <a:gd name="T1" fmla="*/ 0 h 528"/>
                <a:gd name="T2" fmla="*/ 664 w 4062"/>
                <a:gd name="T3" fmla="*/ 240 h 528"/>
                <a:gd name="T4" fmla="*/ 4062 w 4062"/>
                <a:gd name="T5" fmla="*/ 528 h 528"/>
                <a:gd name="T6" fmla="*/ 0 60000 65536"/>
                <a:gd name="T7" fmla="*/ 0 60000 65536"/>
                <a:gd name="T8" fmla="*/ 0 60000 65536"/>
                <a:gd name="T9" fmla="*/ 0 w 4062"/>
                <a:gd name="T10" fmla="*/ 0 h 528"/>
                <a:gd name="T11" fmla="*/ 4062 w 4062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62" h="528">
                  <a:moveTo>
                    <a:pt x="78" y="0"/>
                  </a:moveTo>
                  <a:cubicBezTo>
                    <a:pt x="176" y="40"/>
                    <a:pt x="0" y="152"/>
                    <a:pt x="664" y="240"/>
                  </a:cubicBezTo>
                  <a:cubicBezTo>
                    <a:pt x="1328" y="328"/>
                    <a:pt x="3354" y="468"/>
                    <a:pt x="4062" y="528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6023" name="Text Box 86"/>
            <p:cNvSpPr txBox="1">
              <a:spLocks noChangeArrowheads="1"/>
            </p:cNvSpPr>
            <p:nvPr/>
          </p:nvSpPr>
          <p:spPr bwMode="auto">
            <a:xfrm>
              <a:off x="961" y="1414"/>
              <a:ext cx="17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6024" name="Text Box 87"/>
            <p:cNvSpPr txBox="1">
              <a:spLocks noChangeArrowheads="1"/>
            </p:cNvSpPr>
            <p:nvPr/>
          </p:nvSpPr>
          <p:spPr bwMode="auto">
            <a:xfrm>
              <a:off x="1488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426025" name="Text Box 88"/>
            <p:cNvSpPr txBox="1">
              <a:spLocks noChangeArrowheads="1"/>
            </p:cNvSpPr>
            <p:nvPr/>
          </p:nvSpPr>
          <p:spPr bwMode="auto">
            <a:xfrm>
              <a:off x="1305" y="358"/>
              <a:ext cx="1177" cy="192"/>
            </a:xfrm>
            <a:prstGeom prst="rect">
              <a:avLst/>
            </a:prstGeom>
            <a:solidFill>
              <a:srgbClr val="CCCC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 sz="1400">
                  <a:solidFill>
                    <a:srgbClr val="000000"/>
                  </a:solidFill>
                </a:rPr>
                <a:t>MAC header (bytes)  </a:t>
              </a:r>
            </a:p>
          </p:txBody>
        </p:sp>
        <p:sp>
          <p:nvSpPr>
            <p:cNvPr id="426026" name="Text Box 89"/>
            <p:cNvSpPr txBox="1">
              <a:spLocks noChangeArrowheads="1"/>
            </p:cNvSpPr>
            <p:nvPr/>
          </p:nvSpPr>
          <p:spPr bwMode="auto">
            <a:xfrm>
              <a:off x="202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26027" name="Text Box 90"/>
            <p:cNvSpPr txBox="1">
              <a:spLocks noChangeArrowheads="1"/>
            </p:cNvSpPr>
            <p:nvPr/>
          </p:nvSpPr>
          <p:spPr bwMode="auto">
            <a:xfrm>
              <a:off x="2452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28" name="Text Box 91"/>
            <p:cNvSpPr txBox="1">
              <a:spLocks noChangeArrowheads="1"/>
            </p:cNvSpPr>
            <p:nvPr/>
          </p:nvSpPr>
          <p:spPr bwMode="auto">
            <a:xfrm>
              <a:off x="2736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29" name="Text Box 92"/>
            <p:cNvSpPr txBox="1">
              <a:spLocks noChangeArrowheads="1"/>
            </p:cNvSpPr>
            <p:nvPr/>
          </p:nvSpPr>
          <p:spPr bwMode="auto">
            <a:xfrm>
              <a:off x="302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30" name="Text Box 93"/>
            <p:cNvSpPr txBox="1">
              <a:spLocks noChangeArrowheads="1"/>
            </p:cNvSpPr>
            <p:nvPr/>
          </p:nvSpPr>
          <p:spPr bwMode="auto">
            <a:xfrm>
              <a:off x="3304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31" name="Text Box 94"/>
            <p:cNvSpPr txBox="1">
              <a:spLocks noChangeArrowheads="1"/>
            </p:cNvSpPr>
            <p:nvPr/>
          </p:nvSpPr>
          <p:spPr bwMode="auto">
            <a:xfrm>
              <a:off x="3588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32" name="Text Box 95"/>
            <p:cNvSpPr txBox="1">
              <a:spLocks noChangeArrowheads="1"/>
            </p:cNvSpPr>
            <p:nvPr/>
          </p:nvSpPr>
          <p:spPr bwMode="auto">
            <a:xfrm>
              <a:off x="3872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33" name="Text Box 96"/>
            <p:cNvSpPr txBox="1">
              <a:spLocks noChangeArrowheads="1"/>
            </p:cNvSpPr>
            <p:nvPr/>
          </p:nvSpPr>
          <p:spPr bwMode="auto">
            <a:xfrm>
              <a:off x="4156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26034" name="Text Box 97"/>
            <p:cNvSpPr txBox="1">
              <a:spLocks noChangeArrowheads="1"/>
            </p:cNvSpPr>
            <p:nvPr/>
          </p:nvSpPr>
          <p:spPr bwMode="auto">
            <a:xfrm>
              <a:off x="4440" y="1413"/>
              <a:ext cx="187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425988" name="Rectangle 98"/>
          <p:cNvSpPr>
            <a:spLocks noGrp="1" noChangeArrowheads="1"/>
          </p:cNvSpPr>
          <p:nvPr>
            <p:ph type="body" idx="1"/>
          </p:nvPr>
        </p:nvSpPr>
        <p:spPr>
          <a:xfrm>
            <a:off x="457200" y="4171950"/>
            <a:ext cx="8229600" cy="23780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Retry =</a:t>
            </a:r>
            <a:r>
              <a:rPr lang="en-US" altLang="zh-CN" sz="2000" smtClean="0">
                <a:latin typeface="Comic Sans MS" pitchFamily="66" charset="0"/>
              </a:rPr>
              <a:t>1</a:t>
            </a:r>
            <a:r>
              <a:rPr lang="en-US" altLang="zh-CN" sz="2000" smtClean="0"/>
              <a:t> if mgmt/control frame is a retransmission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Power Management used to put station in/out of sleep mode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More Data =</a:t>
            </a:r>
            <a:r>
              <a:rPr lang="en-US" altLang="zh-CN" sz="2000" smtClean="0">
                <a:latin typeface="Comic Sans MS" pitchFamily="66" charset="0"/>
              </a:rPr>
              <a:t>1</a:t>
            </a:r>
            <a:r>
              <a:rPr lang="en-US" altLang="zh-CN" sz="2000" smtClean="0"/>
              <a:t> to tell station in power-save mode more data buffered for it at AP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000" smtClean="0"/>
              <a:t>WEP =</a:t>
            </a:r>
            <a:r>
              <a:rPr lang="en-US" altLang="zh-CN" sz="2000" smtClean="0">
                <a:latin typeface="Comic Sans MS" pitchFamily="66" charset="0"/>
              </a:rPr>
              <a:t>1</a:t>
            </a:r>
            <a:r>
              <a:rPr lang="en-US" altLang="zh-CN" sz="2000" smtClean="0"/>
              <a:t> if frame body encrypted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BDE302-7910-48E8-B8F3-36C140E77762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178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Other MAC Frame Fields (1)</a:t>
            </a:r>
            <a:endParaRPr lang="en-US" altLang="zh-CN" smtClean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0000FF"/>
                </a:solidFill>
              </a:rPr>
              <a:t>Duration/Connection ID</a:t>
            </a:r>
            <a:endParaRPr lang="en-GB" altLang="zh-CN" sz="28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US" altLang="zh-CN" sz="2400" smtClean="0"/>
              <a:t>If used as duration, indicates time (in </a:t>
            </a:r>
            <a:r>
              <a:rPr lang="en-US" altLang="zh-CN" sz="2400" smtClean="0">
                <a:sym typeface="Symbol" pitchFamily="18" charset="2"/>
              </a:rPr>
              <a:t></a:t>
            </a:r>
            <a:r>
              <a:rPr lang="en-US" altLang="zh-CN" sz="2400" smtClean="0"/>
              <a:t>s) channel will be allocated for successful transmission of MAC frame</a:t>
            </a:r>
            <a:endParaRPr lang="en-GB" altLang="zh-CN" sz="2400" smtClean="0"/>
          </a:p>
          <a:p>
            <a:pPr lvl="1" eaLnBrk="1" hangingPunct="1"/>
            <a:r>
              <a:rPr lang="en-US" altLang="zh-CN" sz="2400" smtClean="0"/>
              <a:t>In some </a:t>
            </a:r>
            <a:r>
              <a:rPr lang="en-GB" altLang="zh-CN" sz="2400" smtClean="0"/>
              <a:t>management</a:t>
            </a:r>
            <a:r>
              <a:rPr lang="en-US" altLang="zh-CN" sz="2400" smtClean="0"/>
              <a:t> frames, contains association or connection identifier</a:t>
            </a:r>
          </a:p>
          <a:p>
            <a:pPr lvl="3" eaLnBrk="1" hangingPunct="1"/>
            <a:endParaRPr lang="en-US" altLang="zh-CN" sz="1600" smtClean="0"/>
          </a:p>
          <a:p>
            <a:pPr eaLnBrk="1" hangingPunct="1"/>
            <a:r>
              <a:rPr lang="en-US" altLang="zh-CN" sz="2800" smtClean="0">
                <a:solidFill>
                  <a:srgbClr val="0000FF"/>
                </a:solidFill>
              </a:rPr>
              <a:t>Addresses</a:t>
            </a:r>
            <a:endParaRPr lang="en-GB" altLang="zh-CN" sz="2800" smtClean="0">
              <a:solidFill>
                <a:srgbClr val="0000FF"/>
              </a:solidFill>
            </a:endParaRPr>
          </a:p>
          <a:p>
            <a:pPr lvl="1" eaLnBrk="1" hangingPunct="1"/>
            <a:r>
              <a:rPr lang="en-GB" altLang="zh-CN" sz="2400" smtClean="0"/>
              <a:t>Number</a:t>
            </a:r>
            <a:r>
              <a:rPr lang="en-US" altLang="zh-CN" sz="2400" smtClean="0"/>
              <a:t> and meaning of address fields depend on context</a:t>
            </a:r>
            <a:endParaRPr lang="en-GB" altLang="zh-CN" sz="2400" smtClean="0"/>
          </a:p>
          <a:p>
            <a:pPr lvl="1" eaLnBrk="1" hangingPunct="1"/>
            <a:r>
              <a:rPr lang="en-GB" altLang="zh-CN" sz="2400" smtClean="0"/>
              <a:t>Types</a:t>
            </a:r>
            <a:r>
              <a:rPr lang="en-US" altLang="zh-CN" sz="2400" smtClean="0"/>
              <a:t> include source, destination, transmitting station, and receiving station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5EA8D4-095F-4868-ADBA-FEDF889B7A28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179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Other MAC Frame Fields (2)</a:t>
            </a:r>
            <a:endParaRPr lang="en-US" altLang="zh-CN" smtClean="0"/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Sequence Control</a:t>
            </a:r>
            <a:endParaRPr lang="en-GB" sz="2800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en-US" altLang="zh-CN" sz="2400" dirty="0" smtClean="0">
                <a:latin typeface="Comic Sans MS" pitchFamily="66" charset="0"/>
              </a:rPr>
              <a:t>4-bit</a:t>
            </a:r>
            <a:r>
              <a:rPr lang="en-US" altLang="zh-CN" sz="2400" dirty="0" smtClean="0"/>
              <a:t> fragment number subfield</a:t>
            </a:r>
            <a:endParaRPr lang="en-GB" sz="2400" dirty="0" smtClean="0"/>
          </a:p>
          <a:p>
            <a:pPr lvl="2" eaLnBrk="1" hangingPunct="1">
              <a:defRPr/>
            </a:pPr>
            <a:r>
              <a:rPr lang="en-GB" sz="2000" dirty="0" smtClean="0"/>
              <a:t>For</a:t>
            </a:r>
            <a:r>
              <a:rPr lang="en-US" altLang="zh-CN" sz="2000" dirty="0" smtClean="0"/>
              <a:t> fragmentation and reassembly</a:t>
            </a:r>
            <a:endParaRPr lang="en-GB" sz="2000" dirty="0" smtClean="0"/>
          </a:p>
          <a:p>
            <a:pPr lvl="1" eaLnBrk="1" hangingPunct="1">
              <a:defRPr/>
            </a:pPr>
            <a:r>
              <a:rPr lang="en-US" altLang="zh-CN" sz="2400" dirty="0" smtClean="0">
                <a:latin typeface="Comic Sans MS" pitchFamily="66" charset="0"/>
              </a:rPr>
              <a:t>12-bit</a:t>
            </a:r>
            <a:r>
              <a:rPr lang="en-US" altLang="zh-CN" sz="2400" dirty="0" smtClean="0"/>
              <a:t> sequence number</a:t>
            </a:r>
            <a:endParaRPr lang="en-GB" sz="2400" dirty="0" smtClean="0"/>
          </a:p>
          <a:p>
            <a:pPr lvl="1" eaLnBrk="1" hangingPunct="1">
              <a:defRPr/>
            </a:pPr>
            <a:r>
              <a:rPr lang="en-GB" sz="2400" dirty="0" smtClean="0"/>
              <a:t>Number </a:t>
            </a:r>
            <a:r>
              <a:rPr lang="en-US" altLang="zh-CN" sz="2400" dirty="0" smtClean="0"/>
              <a:t>frames between given transmitter and receiver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Frame Body</a:t>
            </a:r>
            <a:endParaRPr lang="en-GB" sz="2800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en-US" altLang="zh-CN" sz="2400" dirty="0" smtClean="0"/>
              <a:t>MSDU, or a fragment of</a:t>
            </a:r>
            <a:r>
              <a:rPr lang="en-GB" altLang="zh-CN" sz="2400" dirty="0" smtClean="0"/>
              <a:t> MSDU</a:t>
            </a:r>
            <a:endParaRPr lang="en-GB" sz="2400" dirty="0" smtClean="0"/>
          </a:p>
          <a:p>
            <a:pPr lvl="1" eaLnBrk="1" hangingPunct="1">
              <a:defRPr/>
            </a:pPr>
            <a:r>
              <a:rPr lang="en-US" altLang="zh-CN" sz="2400" dirty="0" smtClean="0"/>
              <a:t>LLC </a:t>
            </a:r>
            <a:r>
              <a:rPr lang="en-GB" sz="2400" dirty="0" smtClean="0"/>
              <a:t>PDU </a:t>
            </a:r>
            <a:r>
              <a:rPr lang="en-US" altLang="zh-CN" sz="2400" dirty="0" smtClean="0"/>
              <a:t>or MAC control information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Frame Check Sequence</a:t>
            </a:r>
            <a:endParaRPr lang="en-GB" sz="2800" dirty="0" smtClean="0">
              <a:solidFill>
                <a:srgbClr val="0000FF"/>
              </a:solidFill>
            </a:endParaRPr>
          </a:p>
          <a:p>
            <a:pPr lvl="1" eaLnBrk="1" hangingPunct="1">
              <a:defRPr/>
            </a:pPr>
            <a:r>
              <a:rPr lang="en-US" altLang="zh-CN" sz="2400" dirty="0" smtClean="0">
                <a:latin typeface="Comic Sans MS" pitchFamily="66" charset="0"/>
              </a:rPr>
              <a:t>32-bit</a:t>
            </a:r>
            <a:r>
              <a:rPr lang="en-US" altLang="zh-CN" sz="2400" dirty="0" smtClean="0"/>
              <a:t> cyclic redundancy check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8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8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8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78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HDLC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High level data link control</a:t>
            </a:r>
          </a:p>
          <a:p>
            <a:pPr lvl="3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Station Types</a:t>
            </a:r>
          </a:p>
          <a:p>
            <a:pPr>
              <a:defRPr/>
            </a:pPr>
            <a:r>
              <a:rPr lang="en-US" altLang="en-US" dirty="0" smtClean="0"/>
              <a:t>Primary station</a:t>
            </a:r>
          </a:p>
          <a:p>
            <a:pPr lvl="1">
              <a:defRPr/>
            </a:pPr>
            <a:r>
              <a:rPr lang="en-US" altLang="en-US" dirty="0" smtClean="0"/>
              <a:t>Controls operation of link, issues </a:t>
            </a:r>
            <a:r>
              <a:rPr lang="en-US" altLang="en-US" dirty="0" smtClean="0">
                <a:solidFill>
                  <a:srgbClr val="FF0000"/>
                </a:solidFill>
              </a:rPr>
              <a:t>commands</a:t>
            </a:r>
          </a:p>
          <a:p>
            <a:pPr>
              <a:defRPr/>
            </a:pPr>
            <a:r>
              <a:rPr lang="en-US" altLang="en-US" dirty="0" smtClean="0"/>
              <a:t>Secondary station</a:t>
            </a:r>
          </a:p>
          <a:p>
            <a:pPr lvl="1">
              <a:defRPr/>
            </a:pPr>
            <a:r>
              <a:rPr lang="en-US" altLang="en-US" dirty="0" smtClean="0"/>
              <a:t>Under control of primary station, issues </a:t>
            </a:r>
            <a:r>
              <a:rPr lang="en-US" altLang="en-US" dirty="0" smtClean="0">
                <a:solidFill>
                  <a:srgbClr val="FF0000"/>
                </a:solidFill>
              </a:rPr>
              <a:t>responses</a:t>
            </a:r>
          </a:p>
          <a:p>
            <a:pPr>
              <a:defRPr/>
            </a:pPr>
            <a:r>
              <a:rPr lang="en-US" altLang="en-US" dirty="0" smtClean="0"/>
              <a:t>Combined (peer) station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Link Configurations</a:t>
            </a:r>
          </a:p>
          <a:p>
            <a:pPr>
              <a:defRPr/>
            </a:pPr>
            <a:r>
              <a:rPr lang="en-US" altLang="en-US" dirty="0" smtClean="0"/>
              <a:t>Unbalanced</a:t>
            </a:r>
          </a:p>
          <a:p>
            <a:pPr lvl="1">
              <a:defRPr/>
            </a:pPr>
            <a:r>
              <a:rPr lang="en-US" altLang="en-US" dirty="0" smtClean="0"/>
              <a:t>One primary and several secondary stations</a:t>
            </a:r>
          </a:p>
          <a:p>
            <a:pPr>
              <a:defRPr/>
            </a:pPr>
            <a:r>
              <a:rPr lang="en-US" altLang="en-US" dirty="0" smtClean="0"/>
              <a:t>Balanced</a:t>
            </a:r>
          </a:p>
          <a:p>
            <a:pPr lvl="1">
              <a:defRPr/>
            </a:pPr>
            <a:r>
              <a:rPr lang="en-US" altLang="en-US" dirty="0" smtClean="0"/>
              <a:t>Between 2 combined stations</a:t>
            </a:r>
            <a:endParaRPr lang="en-US" dirty="0"/>
          </a:p>
        </p:txBody>
      </p:sp>
      <p:sp>
        <p:nvSpPr>
          <p:cNvPr id="1208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3CE53E-CC0D-4433-8355-8E3437C7F758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Integrate 802.11 and 802.3 nets</a:t>
            </a:r>
          </a:p>
        </p:txBody>
      </p:sp>
      <p:pic>
        <p:nvPicPr>
          <p:cNvPr id="430082" name="内容占位符 4" descr="图片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89000" y="1412875"/>
            <a:ext cx="7581900" cy="4895850"/>
          </a:xfrm>
        </p:spPr>
      </p:pic>
      <p:sp>
        <p:nvSpPr>
          <p:cNvPr id="43008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43A256-A464-4683-972B-BCE16DF8485F}" type="slidenum">
              <a:rPr lang="en-US" altLang="zh-CN" sz="1600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180</a:t>
            </a:fld>
            <a:endParaRPr lang="en-US" altLang="zh-CN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8EE344-B6A4-4E9A-9D1B-E339EC2B1B11}" type="slidenum">
              <a:rPr lang="en-US" altLang="zh-CN" sz="1600" b="1" smtClean="0">
                <a:solidFill>
                  <a:schemeClr val="tx1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181</a:t>
            </a:fld>
            <a:endParaRPr lang="en-US" altLang="zh-CN" sz="1600" b="1" smtClean="0">
              <a:solidFill>
                <a:schemeClr val="tx1"/>
              </a:solidFill>
            </a:endParaRPr>
          </a:p>
        </p:txBody>
      </p:sp>
      <p:sp>
        <p:nvSpPr>
          <p:cNvPr id="4311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802.11 Physical Layer</a:t>
            </a:r>
            <a:endParaRPr lang="en-US" altLang="zh-CN" smtClean="0"/>
          </a:p>
        </p:txBody>
      </p:sp>
      <p:sp>
        <p:nvSpPr>
          <p:cNvPr id="6625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1997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000" dirty="0" smtClean="0"/>
              <a:t>IEEE 802.11, </a:t>
            </a:r>
            <a:r>
              <a:rPr lang="en-GB" altLang="zh-CN" sz="2000" dirty="0" smtClean="0"/>
              <a:t>i</a:t>
            </a:r>
            <a:r>
              <a:rPr lang="en-GB" sz="2000" dirty="0" smtClean="0"/>
              <a:t>ncludes</a:t>
            </a:r>
            <a:r>
              <a:rPr lang="en-US" altLang="zh-CN" sz="2000" dirty="0" smtClean="0"/>
              <a:t> MAC layer and </a:t>
            </a:r>
            <a:r>
              <a:rPr lang="en-US" altLang="zh-CN" sz="2000" dirty="0" smtClean="0">
                <a:latin typeface="Comic Sans MS" pitchFamily="66" charset="0"/>
              </a:rPr>
              <a:t>3</a:t>
            </a:r>
            <a:r>
              <a:rPr lang="en-US" altLang="zh-CN" sz="2000" dirty="0" smtClean="0"/>
              <a:t> physical layer specifications</a:t>
            </a:r>
            <a:endParaRPr lang="en-GB" sz="2000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2000" dirty="0" smtClean="0"/>
              <a:t>Two </a:t>
            </a:r>
            <a:r>
              <a:rPr lang="en-US" altLang="zh-CN" sz="2000" dirty="0" smtClean="0"/>
              <a:t>in </a:t>
            </a:r>
            <a:r>
              <a:rPr lang="en-US" altLang="zh-CN" sz="2000" dirty="0" smtClean="0">
                <a:latin typeface="Comic Sans MS" pitchFamily="66" charset="0"/>
              </a:rPr>
              <a:t>2.4-GHz</a:t>
            </a:r>
            <a:r>
              <a:rPr lang="en-US" altLang="zh-CN" sz="2000" dirty="0" smtClean="0"/>
              <a:t> band and one infrared</a:t>
            </a:r>
            <a:endParaRPr lang="en-GB" sz="2000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sz="2000" dirty="0" smtClean="0"/>
              <a:t>All</a:t>
            </a:r>
            <a:r>
              <a:rPr lang="en-US" altLang="zh-CN" sz="2000" dirty="0" smtClean="0"/>
              <a:t> operating at </a:t>
            </a:r>
            <a:r>
              <a:rPr lang="en-US" altLang="zh-CN" sz="2000" dirty="0" smtClean="0">
                <a:latin typeface="Comic Sans MS" pitchFamily="66" charset="0"/>
              </a:rPr>
              <a:t>1 and 2 Mbps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GB" sz="12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1999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000" dirty="0" smtClean="0"/>
              <a:t>IEEE 802.11a, </a:t>
            </a:r>
            <a:r>
              <a:rPr lang="en-US" altLang="zh-CN" sz="2000" dirty="0" smtClean="0">
                <a:latin typeface="Comic Sans MS" pitchFamily="66" charset="0"/>
              </a:rPr>
              <a:t>5-GHz</a:t>
            </a:r>
            <a:r>
              <a:rPr lang="en-US" altLang="zh-CN" sz="2000" dirty="0" smtClean="0"/>
              <a:t> band up to </a:t>
            </a:r>
            <a:r>
              <a:rPr lang="en-US" altLang="zh-CN" sz="2000" dirty="0" smtClean="0">
                <a:latin typeface="Comic Sans MS" pitchFamily="66" charset="0"/>
              </a:rPr>
              <a:t>54 Mbps</a:t>
            </a:r>
            <a:endParaRPr lang="en-GB" sz="2000" dirty="0" smtClean="0">
              <a:latin typeface="Comic Sans MS" pitchFamily="66" charset="0"/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000" dirty="0" smtClean="0"/>
              <a:t>IEEE 802.11b, </a:t>
            </a:r>
            <a:r>
              <a:rPr lang="en-US" altLang="zh-CN" sz="2000" dirty="0" smtClean="0">
                <a:latin typeface="Comic Sans MS" pitchFamily="66" charset="0"/>
              </a:rPr>
              <a:t>2.4-G</a:t>
            </a:r>
            <a:r>
              <a:rPr lang="en-GB" sz="2000" dirty="0" smtClean="0">
                <a:latin typeface="Comic Sans MS" pitchFamily="66" charset="0"/>
              </a:rPr>
              <a:t>H</a:t>
            </a:r>
            <a:r>
              <a:rPr lang="en-US" altLang="zh-CN" sz="2000" dirty="0" smtClean="0">
                <a:latin typeface="Comic Sans MS" pitchFamily="66" charset="0"/>
              </a:rPr>
              <a:t>z</a:t>
            </a:r>
            <a:r>
              <a:rPr lang="en-US" altLang="zh-CN" sz="2000" dirty="0" smtClean="0"/>
              <a:t> band at </a:t>
            </a:r>
            <a:r>
              <a:rPr lang="en-US" altLang="zh-CN" sz="2000" dirty="0" smtClean="0">
                <a:latin typeface="Comic Sans MS" pitchFamily="66" charset="0"/>
              </a:rPr>
              <a:t>5.5 and 11 Mbps</a:t>
            </a:r>
            <a:endParaRPr lang="en-GB" sz="2000" dirty="0" smtClean="0">
              <a:latin typeface="Comic Sans MS" pitchFamily="66" charset="0"/>
            </a:endParaRPr>
          </a:p>
          <a:p>
            <a:pPr lvl="2" eaLnBrk="1" hangingPunct="1">
              <a:lnSpc>
                <a:spcPct val="110000"/>
              </a:lnSpc>
              <a:defRPr/>
            </a:pPr>
            <a:endParaRPr lang="en-GB" sz="1600" dirty="0" smtClean="0">
              <a:solidFill>
                <a:schemeClr val="folHlink"/>
              </a:solidFill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2003 and later</a:t>
            </a:r>
            <a:endParaRPr lang="en-GB" sz="24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000" dirty="0" smtClean="0"/>
              <a:t>IEEE 802.11g, extends IEEE 802.11b, up to </a:t>
            </a:r>
            <a:r>
              <a:rPr lang="en-US" altLang="zh-CN" sz="2000" dirty="0" smtClean="0">
                <a:latin typeface="Comic Sans MS" pitchFamily="66" charset="0"/>
              </a:rPr>
              <a:t>54 Mbps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altLang="zh-CN" sz="2000" dirty="0" smtClean="0"/>
              <a:t>IEEE 802.11n, improves 802.11a and 802.11g using </a:t>
            </a:r>
            <a:r>
              <a:rPr lang="en-US" sz="2000" dirty="0" smtClean="0"/>
              <a:t>multiple antennae (</a:t>
            </a:r>
            <a:r>
              <a:rPr lang="en-US" sz="2000" dirty="0" smtClean="0">
                <a:solidFill>
                  <a:srgbClr val="FF0000"/>
                </a:solidFill>
              </a:rPr>
              <a:t>MIMO, multiple-input multiple-output</a:t>
            </a:r>
            <a:r>
              <a:rPr lang="en-US" sz="2000" dirty="0" smtClean="0"/>
              <a:t>)</a:t>
            </a:r>
            <a:endParaRPr lang="en-GB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2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2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62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2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625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625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802.15: Personal Area Network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4681537" cy="4895850"/>
          </a:xfrm>
        </p:spPr>
        <p:txBody>
          <a:bodyPr/>
          <a:lstStyle/>
          <a:p>
            <a:r>
              <a:rPr lang="en-US" altLang="zh-CN" sz="2400" smtClean="0">
                <a:solidFill>
                  <a:srgbClr val="0000FF"/>
                </a:solidFill>
              </a:rPr>
              <a:t>802.15</a:t>
            </a:r>
          </a:p>
          <a:p>
            <a:pPr lvl="1"/>
            <a:r>
              <a:rPr lang="en-US" altLang="zh-CN" sz="2000" smtClean="0"/>
              <a:t>Evolved from Bluetooth specification</a:t>
            </a:r>
          </a:p>
          <a:p>
            <a:pPr lvl="1"/>
            <a:r>
              <a:rPr lang="en-US" altLang="zh-CN" sz="2000" smtClean="0"/>
              <a:t>2.4 GHz radio band</a:t>
            </a:r>
          </a:p>
          <a:p>
            <a:pPr lvl="1"/>
            <a:r>
              <a:rPr lang="en-US" altLang="zh-CN" sz="2000" smtClean="0"/>
              <a:t>&lt;10m diameter, Up to 721 kbps</a:t>
            </a:r>
          </a:p>
          <a:p>
            <a:pPr lvl="3"/>
            <a:endParaRPr lang="en-US" altLang="zh-CN" sz="1200" smtClean="0"/>
          </a:p>
          <a:p>
            <a:r>
              <a:rPr lang="en-US" altLang="zh-CN" sz="2400" smtClean="0">
                <a:solidFill>
                  <a:srgbClr val="0000FF"/>
                </a:solidFill>
              </a:rPr>
              <a:t>Functions</a:t>
            </a:r>
          </a:p>
          <a:p>
            <a:pPr lvl="1"/>
            <a:r>
              <a:rPr lang="en-US" altLang="zh-CN" sz="2000" smtClean="0"/>
              <a:t>Replacement for cables (mouse, keyboard, headphones)</a:t>
            </a:r>
          </a:p>
          <a:p>
            <a:pPr lvl="3"/>
            <a:endParaRPr lang="en-US" altLang="zh-CN" sz="1200" smtClean="0"/>
          </a:p>
          <a:p>
            <a:r>
              <a:rPr lang="en-US" altLang="zh-CN" sz="2400" smtClean="0">
                <a:solidFill>
                  <a:srgbClr val="FF0000"/>
                </a:solidFill>
              </a:rPr>
              <a:t>Master/Slaves:</a:t>
            </a:r>
          </a:p>
          <a:p>
            <a:pPr lvl="1"/>
            <a:r>
              <a:rPr lang="en-US" altLang="zh-CN" sz="2000" smtClean="0"/>
              <a:t>Slaves request permission to send (to master)</a:t>
            </a:r>
          </a:p>
          <a:p>
            <a:pPr lvl="1"/>
            <a:r>
              <a:rPr lang="en-US" altLang="zh-CN" sz="2000" smtClean="0"/>
              <a:t>Master grants requests</a:t>
            </a:r>
            <a:endParaRPr lang="en-US" altLang="zh-CN" smtClean="0"/>
          </a:p>
        </p:txBody>
      </p:sp>
      <p:sp>
        <p:nvSpPr>
          <p:cNvPr id="4331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95F2D7-8F88-4597-B65D-DD8A0DD72570}" type="slidenum">
              <a:rPr lang="en-US" altLang="zh-CN" smtClean="0"/>
              <a:pPr/>
              <a:t>182</a:t>
            </a:fld>
            <a:endParaRPr lang="en-US" altLang="zh-CN" smtClean="0"/>
          </a:p>
        </p:txBody>
      </p:sp>
      <p:pic>
        <p:nvPicPr>
          <p:cNvPr id="5" name="图片 4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3" y="1484313"/>
            <a:ext cx="3748087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1268413"/>
            <a:ext cx="2627312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802.16: WiMAX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12875"/>
            <a:ext cx="4352925" cy="4895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smtClean="0"/>
              <a:t>Worldwide Interoperability for Microwave Access</a:t>
            </a:r>
          </a:p>
          <a:p>
            <a:pPr lvl="2">
              <a:lnSpc>
                <a:spcPct val="90000"/>
              </a:lnSpc>
            </a:pPr>
            <a:endParaRPr lang="en-US" altLang="zh-CN" sz="1600" smtClean="0"/>
          </a:p>
          <a:p>
            <a:pPr>
              <a:lnSpc>
                <a:spcPct val="90000"/>
              </a:lnSpc>
            </a:pPr>
            <a:r>
              <a:rPr lang="en-US" altLang="zh-CN" sz="2400" smtClean="0"/>
              <a:t>Like 802.11 &amp; cellular: </a:t>
            </a:r>
            <a:r>
              <a:rPr lang="en-US" altLang="zh-CN" sz="2400" smtClean="0">
                <a:solidFill>
                  <a:srgbClr val="0000FF"/>
                </a:solidFill>
              </a:rPr>
              <a:t>base station model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Transmissions to/from </a:t>
            </a:r>
            <a:r>
              <a:rPr lang="en-US" altLang="zh-CN" sz="2000" smtClean="0">
                <a:solidFill>
                  <a:srgbClr val="FF0000"/>
                </a:solidFill>
              </a:rPr>
              <a:t>base station by hosts</a:t>
            </a:r>
            <a:r>
              <a:rPr lang="en-US" altLang="zh-CN" sz="2000" smtClean="0"/>
              <a:t> with omnidirectional antenna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solidFill>
                  <a:srgbClr val="FF0000"/>
                </a:solidFill>
              </a:rPr>
              <a:t>Base station-to-base station </a:t>
            </a:r>
            <a:r>
              <a:rPr lang="en-US" altLang="zh-CN" sz="2000" smtClean="0"/>
              <a:t>backhaul with point-to-point antenna</a:t>
            </a:r>
          </a:p>
          <a:p>
            <a:pPr lvl="2">
              <a:lnSpc>
                <a:spcPct val="90000"/>
              </a:lnSpc>
            </a:pPr>
            <a:endParaRPr lang="en-US" altLang="zh-CN" sz="1800" smtClean="0"/>
          </a:p>
          <a:p>
            <a:pPr>
              <a:lnSpc>
                <a:spcPct val="90000"/>
              </a:lnSpc>
            </a:pPr>
            <a:r>
              <a:rPr lang="en-US" altLang="zh-CN" sz="2400" smtClean="0">
                <a:solidFill>
                  <a:srgbClr val="FF0000"/>
                </a:solidFill>
              </a:rPr>
              <a:t>Unlike 802.11</a:t>
            </a:r>
            <a:endParaRPr lang="en-US" altLang="zh-CN" sz="2400" smtClean="0"/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Range ~ 6 miles (“city area”)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/>
              <a:t>~14 Mbps</a:t>
            </a:r>
          </a:p>
        </p:txBody>
      </p:sp>
      <p:sp>
        <p:nvSpPr>
          <p:cNvPr id="434180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6808F6-924C-427E-8AE2-5BC9D04A6B75}" type="slidenum">
              <a:rPr lang="en-US" altLang="zh-CN" smtClean="0"/>
              <a:pPr/>
              <a:t>183</a:t>
            </a:fld>
            <a:endParaRPr lang="en-US" altLang="zh-CN" smtClean="0"/>
          </a:p>
        </p:txBody>
      </p:sp>
      <p:pic>
        <p:nvPicPr>
          <p:cNvPr id="6" name="图片 5" descr="图片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2708275"/>
            <a:ext cx="4327525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802.16: WiMAX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26638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Channel partitioning</a:t>
            </a:r>
          </a:p>
          <a:p>
            <a:pPr lvl="1"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0000FF"/>
                </a:solidFill>
              </a:rPr>
              <a:t>subscriber station </a:t>
            </a:r>
            <a:r>
              <a:rPr lang="en-US" dirty="0" smtClean="0"/>
              <a:t>(SS) cannot transmit data until allocated a channel by the </a:t>
            </a:r>
            <a:r>
              <a:rPr lang="en-US" dirty="0" smtClean="0">
                <a:solidFill>
                  <a:srgbClr val="0000FF"/>
                </a:solidFill>
              </a:rPr>
              <a:t>Base Station</a:t>
            </a:r>
            <a:r>
              <a:rPr lang="en-US" dirty="0" smtClean="0"/>
              <a:t> (BS)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Transmission frame</a:t>
            </a:r>
          </a:p>
          <a:p>
            <a:pPr lvl="1">
              <a:defRPr/>
            </a:pPr>
            <a:r>
              <a:rPr lang="en-US" dirty="0" smtClean="0"/>
              <a:t>Down-link </a:t>
            </a:r>
            <a:r>
              <a:rPr lang="en-US" dirty="0" err="1" smtClean="0"/>
              <a:t>subframe</a:t>
            </a:r>
            <a:r>
              <a:rPr lang="en-US" dirty="0" smtClean="0"/>
              <a:t>: base station to node </a:t>
            </a:r>
          </a:p>
          <a:p>
            <a:pPr lvl="1">
              <a:defRPr/>
            </a:pPr>
            <a:r>
              <a:rPr lang="en-US" dirty="0" smtClean="0"/>
              <a:t>Uplink </a:t>
            </a:r>
            <a:r>
              <a:rPr lang="en-US" dirty="0" err="1" smtClean="0"/>
              <a:t>subframe</a:t>
            </a:r>
            <a:r>
              <a:rPr lang="en-US" dirty="0" smtClean="0"/>
              <a:t>: node to base station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3520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147ABE-A7F7-42B7-A67C-66CC41E5E5F0}" type="slidenum">
              <a:rPr lang="en-US" altLang="zh-CN" smtClean="0"/>
              <a:pPr/>
              <a:t>184</a:t>
            </a:fld>
            <a:endParaRPr lang="en-US" altLang="zh-CN" smtClean="0"/>
          </a:p>
        </p:txBody>
      </p:sp>
      <p:pic>
        <p:nvPicPr>
          <p:cNvPr id="8" name="图片 7" descr="图片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838" y="3933825"/>
            <a:ext cx="7839075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Network Performance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Media Utilization</a:t>
            </a:r>
          </a:p>
          <a:p>
            <a:pPr lvl="1"/>
            <a:r>
              <a:rPr lang="en-US" altLang="zh-CN" sz="2000" smtClean="0"/>
              <a:t>Time used for frame transmission vs. time the shared media is occupied</a:t>
            </a:r>
          </a:p>
          <a:p>
            <a:pPr lvl="1"/>
            <a:endParaRPr lang="en-US" altLang="zh-CN" sz="2000" smtClean="0"/>
          </a:p>
          <a:p>
            <a:pPr lvl="1"/>
            <a:endParaRPr lang="en-US" altLang="zh-CN" sz="2000" smtClean="0"/>
          </a:p>
          <a:p>
            <a:pPr lvl="1"/>
            <a:endParaRPr lang="en-US" altLang="zh-CN" sz="2000" smtClean="0"/>
          </a:p>
          <a:p>
            <a:r>
              <a:rPr lang="en-US" altLang="zh-CN" sz="2400" smtClean="0">
                <a:solidFill>
                  <a:srgbClr val="0000FF"/>
                </a:solidFill>
              </a:rPr>
              <a:t>Relative Propagation </a:t>
            </a:r>
            <a:r>
              <a:rPr lang="en-US" altLang="zh-CN" sz="2400" smtClean="0"/>
              <a:t>Time</a:t>
            </a:r>
          </a:p>
        </p:txBody>
      </p:sp>
      <p:sp>
        <p:nvSpPr>
          <p:cNvPr id="1873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228A39-F536-4026-8AB9-C63E8971D5ED}" type="slidenum">
              <a:rPr lang="en-US" altLang="zh-CN" smtClean="0"/>
              <a:pPr/>
              <a:t>185</a:t>
            </a:fld>
            <a:endParaRPr lang="en-US" altLang="zh-CN" smtClean="0"/>
          </a:p>
        </p:txBody>
      </p:sp>
      <p:graphicFrame>
        <p:nvGraphicFramePr>
          <p:cNvPr id="187394" name="Object 4"/>
          <p:cNvGraphicFramePr>
            <a:graphicFrameLocks noChangeAspect="1"/>
          </p:cNvGraphicFramePr>
          <p:nvPr/>
        </p:nvGraphicFramePr>
        <p:xfrm>
          <a:off x="1258888" y="4168775"/>
          <a:ext cx="4500562" cy="1563688"/>
        </p:xfrm>
        <a:graphic>
          <a:graphicData uri="http://schemas.openxmlformats.org/presentationml/2006/ole">
            <p:oleObj spid="_x0000_s187394" name="Equation" r:id="rId3" imgW="2412720" imgH="838080" progId="">
              <p:embed/>
            </p:oleObj>
          </a:graphicData>
        </a:graphic>
      </p:graphicFrame>
      <p:graphicFrame>
        <p:nvGraphicFramePr>
          <p:cNvPr id="590853" name="Object 5"/>
          <p:cNvGraphicFramePr>
            <a:graphicFrameLocks noChangeAspect="1"/>
          </p:cNvGraphicFramePr>
          <p:nvPr/>
        </p:nvGraphicFramePr>
        <p:xfrm>
          <a:off x="1331913" y="2532063"/>
          <a:ext cx="3959225" cy="752475"/>
        </p:xfrm>
        <a:graphic>
          <a:graphicData uri="http://schemas.openxmlformats.org/presentationml/2006/ole">
            <p:oleObj spid="_x0000_s187395" name="Equation" r:id="rId4" imgW="2070000" imgH="3934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Different Networks</a:t>
            </a:r>
          </a:p>
        </p:txBody>
      </p:sp>
      <p:sp>
        <p:nvSpPr>
          <p:cNvPr id="43827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FF"/>
                </a:solidFill>
              </a:rPr>
              <a:t>Contention free</a:t>
            </a:r>
          </a:p>
          <a:p>
            <a:pPr lvl="1"/>
            <a:r>
              <a:rPr lang="en-US" altLang="zh-CN" smtClean="0"/>
              <a:t>Point-to-Point Link</a:t>
            </a:r>
          </a:p>
          <a:p>
            <a:pPr lvl="1"/>
            <a:r>
              <a:rPr lang="en-US" altLang="zh-CN" smtClean="0"/>
              <a:t>Ring LAN</a:t>
            </a:r>
          </a:p>
          <a:p>
            <a:pPr lvl="2"/>
            <a:endParaRPr lang="en-US" altLang="zh-CN" smtClean="0"/>
          </a:p>
          <a:p>
            <a:r>
              <a:rPr lang="en-US" altLang="zh-CN" smtClean="0">
                <a:solidFill>
                  <a:srgbClr val="0000FF"/>
                </a:solidFill>
              </a:rPr>
              <a:t>Random access</a:t>
            </a:r>
          </a:p>
          <a:p>
            <a:pPr lvl="1"/>
            <a:r>
              <a:rPr lang="en-US" altLang="zh-CN" smtClean="0"/>
              <a:t>ALOHA</a:t>
            </a:r>
          </a:p>
          <a:p>
            <a:pPr lvl="1"/>
            <a:r>
              <a:rPr lang="en-US" altLang="zh-CN" smtClean="0"/>
              <a:t>CSMA/CD</a:t>
            </a:r>
          </a:p>
        </p:txBody>
      </p:sp>
      <p:sp>
        <p:nvSpPr>
          <p:cNvPr id="43827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A219FB-5D19-4F9D-AD0A-CD5B02779257}" type="slidenum">
              <a:rPr lang="en-US" altLang="zh-CN" smtClean="0"/>
              <a:pPr/>
              <a:t>186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638C6B-242E-484C-A8F8-61C1AFDC10D5}" type="slidenum">
              <a:rPr lang="en-US" altLang="zh-CN" smtClean="0">
                <a:solidFill>
                  <a:schemeClr val="tx1"/>
                </a:solidFill>
              </a:rPr>
              <a:pPr/>
              <a:t>187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29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Point-to-Point Link with No ACK</a:t>
            </a:r>
          </a:p>
        </p:txBody>
      </p:sp>
      <p:graphicFrame>
        <p:nvGraphicFramePr>
          <p:cNvPr id="329730" name="Object 4"/>
          <p:cNvGraphicFramePr>
            <a:graphicFrameLocks noChangeAspect="1"/>
          </p:cNvGraphicFramePr>
          <p:nvPr/>
        </p:nvGraphicFramePr>
        <p:xfrm>
          <a:off x="900113" y="1376363"/>
          <a:ext cx="7019925" cy="5187950"/>
        </p:xfrm>
        <a:graphic>
          <a:graphicData uri="http://schemas.openxmlformats.org/presentationml/2006/ole">
            <p:oleObj spid="_x0000_s329730" name="Visio" r:id="rId3" imgW="7262574" imgH="536733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44AE3B-CF76-41B8-A83E-53405E79C3ED}" type="slidenum">
              <a:rPr lang="en-US" altLang="zh-CN" smtClean="0">
                <a:solidFill>
                  <a:schemeClr val="tx1"/>
                </a:solidFill>
              </a:rPr>
              <a:pPr/>
              <a:t>188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0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/>
              <a:t>Max Utilization for Point-to-Point Link</a:t>
            </a:r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0000FF"/>
                </a:solidFill>
              </a:rPr>
              <a:t>Parameters and assumptions</a:t>
            </a:r>
          </a:p>
          <a:p>
            <a:pPr lvl="1" eaLnBrk="1" hangingPunct="1"/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smtClean="0"/>
              <a:t>: normalized frame transmission time</a:t>
            </a:r>
          </a:p>
          <a:p>
            <a:pPr lvl="1" eaLnBrk="1" hangingPunct="1"/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smtClean="0"/>
              <a:t>: end to end propagation delay</a:t>
            </a:r>
          </a:p>
          <a:p>
            <a:pPr lvl="1" eaLnBrk="1" hangingPunct="1"/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smtClean="0"/>
              <a:t>: number of stations</a:t>
            </a:r>
          </a:p>
          <a:p>
            <a:pPr lvl="3" eaLnBrk="1" hangingPunct="1"/>
            <a:endParaRPr lang="en-US" altLang="zh-CN" sz="1600" smtClean="0"/>
          </a:p>
          <a:p>
            <a:pPr eaLnBrk="1" hangingPunct="1"/>
            <a:r>
              <a:rPr lang="en-US" altLang="zh-CN" sz="2800" smtClean="0"/>
              <a:t>Each station </a:t>
            </a:r>
            <a:r>
              <a:rPr lang="en-US" altLang="zh-CN" sz="2800" smtClean="0">
                <a:solidFill>
                  <a:srgbClr val="0000FF"/>
                </a:solidFill>
              </a:rPr>
              <a:t>has frames to transmit</a:t>
            </a:r>
          </a:p>
          <a:p>
            <a:pPr eaLnBrk="1" hangingPunct="1"/>
            <a:r>
              <a:rPr lang="en-US" altLang="zh-CN" sz="2800" smtClean="0"/>
              <a:t>Total frame time: 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1+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eaLnBrk="1" hangingPunct="1"/>
            <a:r>
              <a:rPr lang="en-US" altLang="zh-CN" sz="2800" smtClean="0"/>
              <a:t>Max </a:t>
            </a:r>
            <a:r>
              <a:rPr lang="en-US" altLang="zh-CN" sz="2800" smtClean="0">
                <a:solidFill>
                  <a:schemeClr val="hlink"/>
                </a:solidFill>
              </a:rPr>
              <a:t>Utilization</a:t>
            </a:r>
            <a:r>
              <a:rPr lang="en-US" altLang="zh-CN" sz="2800" smtClean="0"/>
              <a:t>:</a:t>
            </a:r>
            <a:endParaRPr lang="en-US" altLang="zh-CN" sz="2800" smtClean="0">
              <a:latin typeface="Comic Sans MS" pitchFamily="66" charset="0"/>
            </a:endParaRPr>
          </a:p>
        </p:txBody>
      </p:sp>
      <p:graphicFrame>
        <p:nvGraphicFramePr>
          <p:cNvPr id="592900" name="Object 4"/>
          <p:cNvGraphicFramePr>
            <a:graphicFrameLocks noChangeAspect="1"/>
          </p:cNvGraphicFramePr>
          <p:nvPr/>
        </p:nvGraphicFramePr>
        <p:xfrm>
          <a:off x="3357563" y="4645025"/>
          <a:ext cx="1547812" cy="998538"/>
        </p:xfrm>
        <a:graphic>
          <a:graphicData uri="http://schemas.openxmlformats.org/presentationml/2006/ole">
            <p:oleObj spid="_x0000_s330754" name="Equation" r:id="rId3" imgW="609480" imgH="3934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9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0AA982-5B67-400C-9441-11EC8FD6FD3F}" type="slidenum">
              <a:rPr lang="en-US" altLang="zh-CN" smtClean="0">
                <a:solidFill>
                  <a:schemeClr val="tx1"/>
                </a:solidFill>
              </a:rPr>
              <a:pPr/>
              <a:t>189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1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Ring LAN</a:t>
            </a:r>
          </a:p>
        </p:txBody>
      </p:sp>
      <p:graphicFrame>
        <p:nvGraphicFramePr>
          <p:cNvPr id="331778" name="Object 4"/>
          <p:cNvGraphicFramePr>
            <a:graphicFrameLocks noChangeAspect="1"/>
          </p:cNvGraphicFramePr>
          <p:nvPr/>
        </p:nvGraphicFramePr>
        <p:xfrm>
          <a:off x="1187450" y="1376363"/>
          <a:ext cx="6643688" cy="4916487"/>
        </p:xfrm>
        <a:graphic>
          <a:graphicData uri="http://schemas.openxmlformats.org/presentationml/2006/ole">
            <p:oleObj spid="_x0000_s331778" name="Visio" r:id="rId3" imgW="6895862" imgH="510313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HDLC Transfer Modes</a:t>
            </a:r>
            <a:endParaRPr lang="en-US" altLang="zh-CN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altLang="en-US" dirty="0" smtClean="0"/>
              <a:t>Unbalanced configuration</a:t>
            </a:r>
          </a:p>
          <a:p>
            <a:pPr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Normal Response Mode</a:t>
            </a:r>
          </a:p>
          <a:p>
            <a:pPr lvl="1">
              <a:defRPr/>
            </a:pPr>
            <a:r>
              <a:rPr lang="en-US" altLang="en-US" dirty="0" smtClean="0"/>
              <a:t>Secondary may only transmit data in response to command from primary</a:t>
            </a:r>
          </a:p>
          <a:p>
            <a:pPr lvl="1">
              <a:defRPr/>
            </a:pPr>
            <a:r>
              <a:rPr lang="en-US" altLang="en-US" dirty="0" smtClean="0"/>
              <a:t>Host computer with many Terminals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Asynchronous Response Mode</a:t>
            </a:r>
          </a:p>
          <a:p>
            <a:pPr lvl="1">
              <a:defRPr/>
            </a:pPr>
            <a:r>
              <a:rPr lang="en-US" altLang="en-US" dirty="0" smtClean="0"/>
              <a:t>Secondary may initiate transmission without permission form primary (rarely used)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en-US" dirty="0" smtClean="0"/>
              <a:t>Balanced configuration</a:t>
            </a:r>
          </a:p>
          <a:p>
            <a:pPr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Asynchronous Balanced Mode</a:t>
            </a:r>
          </a:p>
          <a:p>
            <a:pPr lvl="1">
              <a:defRPr/>
            </a:pPr>
            <a:r>
              <a:rPr lang="en-US" altLang="en-US" dirty="0" smtClean="0"/>
              <a:t>Either station can initiate transmission</a:t>
            </a:r>
          </a:p>
        </p:txBody>
      </p:sp>
      <p:sp>
        <p:nvSpPr>
          <p:cNvPr id="1218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85023F-EA2F-44CB-8A0F-97519BCD5CCD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FE2D66-1986-40F7-8575-77213623E18D}" type="slidenum">
              <a:rPr lang="en-US" altLang="zh-CN" smtClean="0">
                <a:solidFill>
                  <a:schemeClr val="tx1"/>
                </a:solidFill>
              </a:rPr>
              <a:pPr/>
              <a:t>190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2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Max Utilization for Ring LAN</a:t>
            </a: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Define</a:t>
            </a:r>
          </a:p>
          <a:p>
            <a:pPr lvl="1" eaLnBrk="1" hangingPunct="1"/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aseline="-2500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altLang="zh-CN" sz="2000" smtClean="0"/>
              <a:t>: Average time to transmit a frame, i.e. 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 = 1</a:t>
            </a:r>
          </a:p>
          <a:p>
            <a:pPr lvl="1" eaLnBrk="1" hangingPunct="1"/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aseline="-2500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altLang="zh-CN" sz="2000" smtClean="0"/>
              <a:t>: Average time to pass the token after frame transmission</a:t>
            </a:r>
          </a:p>
          <a:p>
            <a:pPr eaLnBrk="1" hangingPunct="1"/>
            <a:r>
              <a:rPr lang="en-US" altLang="zh-CN" sz="2400" smtClean="0"/>
              <a:t>Max </a:t>
            </a:r>
            <a:r>
              <a:rPr lang="en-US" altLang="zh-CN" sz="2400" smtClean="0">
                <a:solidFill>
                  <a:schemeClr val="hlink"/>
                </a:solidFill>
              </a:rPr>
              <a:t>Utilization</a:t>
            </a:r>
            <a:r>
              <a:rPr lang="en-US" altLang="zh-CN" sz="2400" smtClean="0"/>
              <a:t>: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/(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400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3" eaLnBrk="1" hangingPunct="1"/>
            <a:endParaRPr lang="en-US" altLang="zh-CN" sz="120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smtClean="0"/>
              <a:t>2 cases</a:t>
            </a:r>
          </a:p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Case 1</a:t>
            </a:r>
            <a:r>
              <a:rPr lang="en-US" altLang="zh-CN" sz="2400" smtClean="0"/>
              <a:t>: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&lt;1</a:t>
            </a:r>
            <a:r>
              <a:rPr lang="en-US" altLang="zh-CN" sz="2400" smtClean="0"/>
              <a:t> (frame longer than ring)</a:t>
            </a:r>
          </a:p>
          <a:p>
            <a:pPr lvl="1" eaLnBrk="1" hangingPunct="1"/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smtClean="0"/>
              <a:t> = time to pass token to the next station = 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/>
            <a:r>
              <a:rPr lang="en-US" altLang="zh-CN" sz="2400" smtClean="0">
                <a:solidFill>
                  <a:srgbClr val="0000FF"/>
                </a:solidFill>
              </a:rPr>
              <a:t>Case 2</a:t>
            </a:r>
            <a:r>
              <a:rPr lang="en-US" altLang="zh-CN" sz="2400" smtClean="0"/>
              <a:t>: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&gt;1</a:t>
            </a:r>
            <a:r>
              <a:rPr lang="en-US" altLang="zh-CN" sz="2400" smtClean="0"/>
              <a:t> (frame shorter than ring)</a:t>
            </a:r>
          </a:p>
          <a:p>
            <a:pPr lvl="1" eaLnBrk="1" hangingPunct="1"/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000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smtClean="0"/>
              <a:t> = sender wait for frame returns after transmission = 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–1+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0" i="1" smtClean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graphicFrame>
        <p:nvGraphicFramePr>
          <p:cNvPr id="593924" name="Object 4"/>
          <p:cNvGraphicFramePr>
            <a:graphicFrameLocks noChangeAspect="1"/>
          </p:cNvGraphicFramePr>
          <p:nvPr/>
        </p:nvGraphicFramePr>
        <p:xfrm>
          <a:off x="1285875" y="5229225"/>
          <a:ext cx="2413000" cy="1485900"/>
        </p:xfrm>
        <a:graphic>
          <a:graphicData uri="http://schemas.openxmlformats.org/presentationml/2006/ole">
            <p:oleObj spid="_x0000_s332802" name="Equation" r:id="rId4" imgW="1358640" imgH="8380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3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3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93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3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9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Slotted ALOHA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smtClean="0">
                <a:solidFill>
                  <a:srgbClr val="0000FF"/>
                </a:solidFill>
              </a:rPr>
              <a:t>Suppose</a:t>
            </a:r>
            <a:r>
              <a:rPr lang="en-US" altLang="zh-CN" sz="2800" smtClean="0"/>
              <a:t>: </a:t>
            </a:r>
          </a:p>
          <a:p>
            <a:pPr lvl="1"/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smtClean="0"/>
              <a:t> nodes with many frames to send, each transmits in slot with probability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lvl="3"/>
            <a:endParaRPr lang="en-US" altLang="zh-CN" sz="1800" smtClean="0"/>
          </a:p>
          <a:p>
            <a:r>
              <a:rPr lang="en-US" altLang="zh-CN" sz="2800" smtClean="0"/>
              <a:t>Probability of </a:t>
            </a:r>
            <a:r>
              <a:rPr lang="en-US" altLang="zh-CN" sz="2800" smtClean="0">
                <a:solidFill>
                  <a:srgbClr val="FF0000"/>
                </a:solidFill>
              </a:rPr>
              <a:t>successful transmission</a:t>
            </a:r>
          </a:p>
          <a:p>
            <a:pPr lvl="1"/>
            <a:r>
              <a:rPr lang="en-US" altLang="zh-CN" sz="2400" smtClean="0"/>
              <a:t>One node has success in a slot</a:t>
            </a:r>
            <a:endParaRPr lang="en-US" altLang="zh-CN" sz="2000" b="1" baseline="3000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2400" smtClean="0"/>
              <a:t>Any node has a success</a:t>
            </a:r>
            <a:endParaRPr lang="en-US" altLang="zh-CN" sz="2000" b="1" baseline="30000" smtClean="0"/>
          </a:p>
          <a:p>
            <a:pPr lvl="2"/>
            <a:endParaRPr lang="en-US" altLang="zh-CN" sz="2000" smtClean="0"/>
          </a:p>
          <a:p>
            <a:r>
              <a:rPr lang="en-US" altLang="zh-CN" sz="2800" smtClean="0">
                <a:solidFill>
                  <a:srgbClr val="0000FF"/>
                </a:solidFill>
              </a:rPr>
              <a:t>Maximize value</a:t>
            </a:r>
            <a:r>
              <a:rPr lang="en-US" altLang="zh-CN" sz="2800" smtClean="0"/>
              <a:t> of A</a:t>
            </a:r>
          </a:p>
        </p:txBody>
      </p:sp>
      <p:sp>
        <p:nvSpPr>
          <p:cNvPr id="3379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C7BE2-918F-496E-B684-D07B5E576DD8}" type="slidenum">
              <a:rPr lang="en-US" altLang="zh-CN" smtClean="0"/>
              <a:pPr/>
              <a:t>191</a:t>
            </a:fld>
            <a:endParaRPr lang="en-US" altLang="zh-CN" smtClean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430838" y="3567113"/>
          <a:ext cx="1706562" cy="374650"/>
        </p:xfrm>
        <a:graphic>
          <a:graphicData uri="http://schemas.openxmlformats.org/presentationml/2006/ole">
            <p:oleObj spid="_x0000_s337922" name="Formula" r:id="rId3" imgW="860040" imgH="189360" progId="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4575175" y="4067175"/>
          <a:ext cx="2244725" cy="374650"/>
        </p:xfrm>
        <a:graphic>
          <a:graphicData uri="http://schemas.openxmlformats.org/presentationml/2006/ole">
            <p:oleObj spid="_x0000_s337923" name="Formula" r:id="rId4" imgW="1131840" imgH="189360" progId="">
              <p:embed/>
            </p:oleObj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143000" y="5364163"/>
          <a:ext cx="4638675" cy="742950"/>
        </p:xfrm>
        <a:graphic>
          <a:graphicData uri="http://schemas.openxmlformats.org/presentationml/2006/ole">
            <p:oleObj spid="_x0000_s337924" name="Formula" r:id="rId5" imgW="1878480" imgH="3024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Slotted ALOHA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smtClean="0"/>
              <a:t>Utilization if </a:t>
            </a:r>
            <a:r>
              <a:rPr lang="en-US" altLang="zh-CN" sz="2800" smtClean="0">
                <a:solidFill>
                  <a:srgbClr val="0000FF"/>
                </a:solidFill>
              </a:rPr>
              <a:t>a slot is successfully used</a:t>
            </a:r>
          </a:p>
          <a:p>
            <a:endParaRPr lang="en-US" altLang="zh-CN" sz="2800" smtClean="0"/>
          </a:p>
          <a:p>
            <a:endParaRPr lang="en-US" altLang="zh-CN" sz="2800" smtClean="0"/>
          </a:p>
          <a:p>
            <a:r>
              <a:rPr lang="en-US" altLang="zh-CN" sz="2800" smtClean="0"/>
              <a:t>Since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smtClean="0"/>
              <a:t> is the </a:t>
            </a:r>
            <a:r>
              <a:rPr lang="en-US" altLang="zh-CN" sz="2800" smtClean="0">
                <a:solidFill>
                  <a:srgbClr val="FF0000"/>
                </a:solidFill>
              </a:rPr>
              <a:t>rate of success slot</a:t>
            </a:r>
          </a:p>
        </p:txBody>
      </p:sp>
      <p:sp>
        <p:nvSpPr>
          <p:cNvPr id="33895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114E88-BD52-4BB6-AE57-A33F11BE9E28}" type="slidenum">
              <a:rPr lang="en-US" altLang="zh-CN" smtClean="0"/>
              <a:pPr/>
              <a:t>192</a:t>
            </a:fld>
            <a:endParaRPr lang="en-US" altLang="zh-CN" smtClean="0"/>
          </a:p>
        </p:txBody>
      </p:sp>
      <p:graphicFrame>
        <p:nvGraphicFramePr>
          <p:cNvPr id="338946" name="Object 2"/>
          <p:cNvGraphicFramePr>
            <a:graphicFrameLocks noChangeAspect="1"/>
          </p:cNvGraphicFramePr>
          <p:nvPr/>
        </p:nvGraphicFramePr>
        <p:xfrm>
          <a:off x="917575" y="1939925"/>
          <a:ext cx="3916363" cy="763588"/>
        </p:xfrm>
        <a:graphic>
          <a:graphicData uri="http://schemas.openxmlformats.org/presentationml/2006/ole">
            <p:oleObj spid="_x0000_s338946" name="Formula" r:id="rId3" imgW="1592640" imgH="311400" progId="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981075" y="3438525"/>
          <a:ext cx="4157663" cy="739775"/>
        </p:xfrm>
        <a:graphic>
          <a:graphicData uri="http://schemas.openxmlformats.org/presentationml/2006/ole">
            <p:oleObj spid="_x0000_s338947" name="Formula" r:id="rId4" imgW="1690560" imgH="302400" progId="">
              <p:embed/>
            </p:oleObj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950913" y="4365625"/>
          <a:ext cx="1792287" cy="363538"/>
        </p:xfrm>
        <a:graphic>
          <a:graphicData uri="http://schemas.openxmlformats.org/presentationml/2006/ole">
            <p:oleObj spid="_x0000_s338948" name="Formula" r:id="rId5" imgW="727920" imgH="147600" progId="">
              <p:embed/>
            </p:oleObj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998538" y="4906963"/>
          <a:ext cx="2970212" cy="428625"/>
        </p:xfrm>
        <a:graphic>
          <a:graphicData uri="http://schemas.openxmlformats.org/presentationml/2006/ole">
            <p:oleObj spid="_x0000_s338949" name="Formula" r:id="rId6" imgW="1207800" imgH="17532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Pure ALOHA</a:t>
            </a:r>
          </a:p>
        </p:txBody>
      </p:sp>
      <p:sp>
        <p:nvSpPr>
          <p:cNvPr id="446466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1516063"/>
          </a:xfrm>
        </p:spPr>
        <p:txBody>
          <a:bodyPr/>
          <a:lstStyle/>
          <a:p>
            <a:r>
              <a:rPr lang="en-US" altLang="zh-CN" smtClean="0"/>
              <a:t>Simpler but </a:t>
            </a:r>
            <a:r>
              <a:rPr lang="en-US" altLang="zh-CN" smtClean="0">
                <a:solidFill>
                  <a:srgbClr val="FF0000"/>
                </a:solidFill>
              </a:rPr>
              <a:t>collision probability increases</a:t>
            </a:r>
          </a:p>
          <a:p>
            <a:pPr lvl="1"/>
            <a:r>
              <a:rPr lang="en-US" altLang="zh-CN" smtClean="0"/>
              <a:t>Frame sent at </a:t>
            </a:r>
            <a:r>
              <a:rPr lang="en-US" altLang="zh-CN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mtClean="0"/>
              <a:t> collides with other frames sent in 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i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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i="1" smtClean="0">
                <a:latin typeface="Times New Roman" pitchFamily="18" charset="0"/>
                <a:cs typeface="Times New Roman" pitchFamily="18" charset="0"/>
              </a:rPr>
              <a:t> t</a:t>
            </a:r>
            <a:r>
              <a:rPr lang="en-US" altLang="zh-CN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+1]</a:t>
            </a:r>
            <a:endParaRPr lang="en-US" altLang="zh-CN" smtClean="0"/>
          </a:p>
        </p:txBody>
      </p:sp>
      <p:sp>
        <p:nvSpPr>
          <p:cNvPr id="44646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702376-CEA2-442C-A9D7-67B6BFCB3F1D}" type="slidenum">
              <a:rPr lang="en-US" altLang="zh-CN" smtClean="0"/>
              <a:pPr/>
              <a:t>193</a:t>
            </a:fld>
            <a:endParaRPr lang="en-US" altLang="zh-CN" smtClean="0"/>
          </a:p>
        </p:txBody>
      </p:sp>
      <p:pic>
        <p:nvPicPr>
          <p:cNvPr id="5" name="图片 4" descr="500px-Malware_statics_2011-03-16-en_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3117850"/>
            <a:ext cx="6715125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Pure ALOHA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2230438"/>
          </a:xfrm>
        </p:spPr>
        <p:txBody>
          <a:bodyPr/>
          <a:lstStyle/>
          <a:p>
            <a:r>
              <a:rPr lang="en-US" altLang="zh-CN" sz="2800" smtClean="0">
                <a:solidFill>
                  <a:srgbClr val="0000FF"/>
                </a:solidFill>
              </a:rPr>
              <a:t>Suppose</a:t>
            </a:r>
            <a:r>
              <a:rPr lang="en-US" altLang="zh-CN" sz="2800" smtClean="0"/>
              <a:t>: </a:t>
            </a:r>
          </a:p>
          <a:p>
            <a:pPr lvl="1"/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smtClean="0"/>
              <a:t> nodes with many frames to send, each transmits in a slot with probability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 lvl="3"/>
            <a:endParaRPr lang="en-US" altLang="zh-CN" sz="1800" smtClean="0"/>
          </a:p>
          <a:p>
            <a:r>
              <a:rPr lang="en-US" altLang="zh-CN" sz="2800" smtClean="0"/>
              <a:t>Probability of </a:t>
            </a:r>
            <a:r>
              <a:rPr lang="en-US" altLang="zh-CN" sz="2800" smtClean="0">
                <a:solidFill>
                  <a:srgbClr val="FF0000"/>
                </a:solidFill>
              </a:rPr>
              <a:t>successful transmission</a:t>
            </a:r>
            <a:endParaRPr lang="en-US" altLang="zh-CN" sz="2800" smtClean="0"/>
          </a:p>
        </p:txBody>
      </p:sp>
      <p:sp>
        <p:nvSpPr>
          <p:cNvPr id="3399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F24496-990C-45EE-B6D2-E6352A45814B}" type="slidenum">
              <a:rPr lang="en-US" altLang="zh-CN" smtClean="0"/>
              <a:pPr/>
              <a:t>194</a:t>
            </a:fld>
            <a:endParaRPr lang="en-US" altLang="zh-CN" smtClean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201738" y="3624263"/>
          <a:ext cx="5176837" cy="1168400"/>
        </p:xfrm>
        <a:graphic>
          <a:graphicData uri="http://schemas.openxmlformats.org/presentationml/2006/ole">
            <p:oleObj spid="_x0000_s339970" name="Formula" r:id="rId3" imgW="2611440" imgH="586800" progId="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252538" y="4975225"/>
          <a:ext cx="4173537" cy="1489075"/>
        </p:xfrm>
        <a:graphic>
          <a:graphicData uri="http://schemas.openxmlformats.org/presentationml/2006/ole">
            <p:oleObj spid="_x0000_s339971" name="Formula" r:id="rId4" imgW="2106000" imgH="7480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C65335-1983-41EA-81F6-E8760A93F3B2}" type="slidenum">
              <a:rPr lang="en-US" altLang="zh-CN" b="1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195</a:t>
            </a:fld>
            <a:endParaRPr lang="en-US" altLang="zh-CN" b="1" smtClean="0"/>
          </a:p>
        </p:txBody>
      </p:sp>
      <p:sp>
        <p:nvSpPr>
          <p:cNvPr id="333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CSMA/CD</a:t>
            </a:r>
          </a:p>
        </p:txBody>
      </p:sp>
      <p:sp>
        <p:nvSpPr>
          <p:cNvPr id="59699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95288" y="3176588"/>
            <a:ext cx="8569325" cy="268128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Contention slots </a:t>
            </a:r>
            <a:r>
              <a:rPr lang="en-US" altLang="zh-CN" sz="2400" smtClean="0"/>
              <a:t>end in a collision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>
                <a:solidFill>
                  <a:srgbClr val="0000FF"/>
                </a:solidFill>
              </a:rPr>
              <a:t>Contention interval </a:t>
            </a:r>
            <a:r>
              <a:rPr lang="en-US" altLang="zh-CN" sz="2400" smtClean="0"/>
              <a:t>is a sequence of contention slots</a:t>
            </a:r>
          </a:p>
          <a:p>
            <a:pPr lvl="2" eaLnBrk="1" hangingPunct="1">
              <a:lnSpc>
                <a:spcPct val="110000"/>
              </a:lnSpc>
            </a:pPr>
            <a:endParaRPr lang="en-US" altLang="zh-CN" sz="16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/>
              <a:t>Length of a slot in contention interval is </a:t>
            </a:r>
            <a:r>
              <a:rPr lang="en-US" altLang="zh-CN" sz="24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smtClean="0"/>
              <a:t>Suppose the </a:t>
            </a:r>
            <a:r>
              <a:rPr lang="en-US" altLang="zh-CN" sz="2400" smtClean="0">
                <a:solidFill>
                  <a:schemeClr val="hlink"/>
                </a:solidFill>
              </a:rPr>
              <a:t>probability</a:t>
            </a:r>
            <a:r>
              <a:rPr lang="en-US" altLang="zh-CN" sz="2400" smtClean="0"/>
              <a:t> that a station attempts to transmit in a slot is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graphicFrame>
        <p:nvGraphicFramePr>
          <p:cNvPr id="333826" name="Object 6"/>
          <p:cNvGraphicFramePr>
            <a:graphicFrameLocks noChangeAspect="1"/>
          </p:cNvGraphicFramePr>
          <p:nvPr/>
        </p:nvGraphicFramePr>
        <p:xfrm>
          <a:off x="935038" y="1520825"/>
          <a:ext cx="6840537" cy="1552575"/>
        </p:xfrm>
        <a:graphic>
          <a:graphicData uri="http://schemas.openxmlformats.org/presentationml/2006/ole">
            <p:oleObj spid="_x0000_s333826" name="Visio" r:id="rId3" imgW="5791557" imgH="131433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6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69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FAE1B5-7FC9-42E3-AE0C-0F178EC44BDC}" type="slidenum">
              <a:rPr lang="en-US" altLang="zh-CN" smtClean="0">
                <a:solidFill>
                  <a:schemeClr val="tx1"/>
                </a:solidFill>
              </a:rPr>
              <a:pPr/>
              <a:t>196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4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Max Utilization for CSMA/CD (1)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smtClean="0"/>
              <a:t>Let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smtClean="0"/>
              <a:t> be the probability that some station can </a:t>
            </a:r>
            <a:r>
              <a:rPr lang="en-US" altLang="zh-CN" sz="2800" smtClean="0">
                <a:solidFill>
                  <a:srgbClr val="0000FF"/>
                </a:solidFill>
              </a:rPr>
              <a:t>successfully transmit in a slot</a:t>
            </a:r>
            <a:r>
              <a:rPr lang="en-US" altLang="zh-CN" sz="2800" smtClean="0"/>
              <a:t>, then:</a:t>
            </a:r>
          </a:p>
          <a:p>
            <a:pPr eaLnBrk="1" hangingPunct="1">
              <a:lnSpc>
                <a:spcPct val="110000"/>
              </a:lnSpc>
            </a:pPr>
            <a:endParaRPr lang="en-US" altLang="zh-CN" sz="2800" smtClean="0"/>
          </a:p>
          <a:p>
            <a:pPr eaLnBrk="1" hangingPunct="1">
              <a:lnSpc>
                <a:spcPct val="110000"/>
              </a:lnSpc>
            </a:pPr>
            <a:endParaRPr lang="en-US" altLang="zh-CN" sz="2800" smtClean="0"/>
          </a:p>
          <a:p>
            <a:pPr lvl="3" eaLnBrk="1" hangingPunct="1">
              <a:lnSpc>
                <a:spcPct val="110000"/>
              </a:lnSpc>
            </a:pPr>
            <a:endParaRPr lang="en-US" altLang="zh-CN" sz="1600" smtClean="0"/>
          </a:p>
          <a:p>
            <a:pPr eaLnBrk="1" hangingPunct="1">
              <a:lnSpc>
                <a:spcPct val="110000"/>
              </a:lnSpc>
            </a:pPr>
            <a:r>
              <a:rPr lang="en-US" altLang="zh-CN" sz="2800" smtClean="0"/>
              <a:t>In above formula,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800" smtClean="0"/>
              <a:t> is </a:t>
            </a:r>
            <a:r>
              <a:rPr lang="en-US" altLang="zh-CN" sz="2800" smtClean="0">
                <a:solidFill>
                  <a:srgbClr val="FF0000"/>
                </a:solidFill>
              </a:rPr>
              <a:t>maximized</a:t>
            </a:r>
            <a:r>
              <a:rPr lang="en-US" altLang="zh-CN" sz="2800" smtClean="0"/>
              <a:t> when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=1/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smtClean="0"/>
              <a:t>, thus:</a:t>
            </a:r>
          </a:p>
        </p:txBody>
      </p:sp>
      <p:graphicFrame>
        <p:nvGraphicFramePr>
          <p:cNvPr id="334850" name="Object 4"/>
          <p:cNvGraphicFramePr>
            <a:graphicFrameLocks noChangeAspect="1"/>
          </p:cNvGraphicFramePr>
          <p:nvPr/>
        </p:nvGraphicFramePr>
        <p:xfrm>
          <a:off x="1368425" y="2565400"/>
          <a:ext cx="4319588" cy="873125"/>
        </p:xfrm>
        <a:graphic>
          <a:graphicData uri="http://schemas.openxmlformats.org/presentationml/2006/ole">
            <p:oleObj spid="_x0000_s334850" name="Equation" r:id="rId4" imgW="2260440" imgH="457200" progId="">
              <p:embed/>
            </p:oleObj>
          </a:graphicData>
        </a:graphic>
      </p:graphicFrame>
      <p:graphicFrame>
        <p:nvGraphicFramePr>
          <p:cNvPr id="599045" name="Object 5"/>
          <p:cNvGraphicFramePr>
            <a:graphicFrameLocks noChangeAspect="1"/>
          </p:cNvGraphicFramePr>
          <p:nvPr/>
        </p:nvGraphicFramePr>
        <p:xfrm>
          <a:off x="1492250" y="4652963"/>
          <a:ext cx="1819275" cy="896937"/>
        </p:xfrm>
        <a:graphic>
          <a:graphicData uri="http://schemas.openxmlformats.org/presentationml/2006/ole">
            <p:oleObj spid="_x0000_s334851" name="Equation" r:id="rId5" imgW="952200" imgH="4698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9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9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E68686-6A5B-4B70-A1F5-39D6D6E209B0}" type="slidenum">
              <a:rPr lang="en-US" altLang="zh-CN" smtClean="0">
                <a:solidFill>
                  <a:schemeClr val="tx1"/>
                </a:solidFill>
              </a:rPr>
              <a:pPr/>
              <a:t>197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5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Max Utilization for CSMA/CD (2)</a:t>
            </a:r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Probability of a </a:t>
            </a:r>
            <a:r>
              <a:rPr lang="en-US" altLang="zh-CN" sz="2800" smtClean="0">
                <a:solidFill>
                  <a:srgbClr val="0000FF"/>
                </a:solidFill>
              </a:rPr>
              <a:t>contention interval </a:t>
            </a:r>
            <a:r>
              <a:rPr lang="en-US" altLang="zh-CN" sz="2800" smtClean="0"/>
              <a:t>with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800" smtClean="0"/>
              <a:t> slots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smtClean="0"/>
          </a:p>
          <a:p>
            <a:pPr eaLnBrk="1" hangingPunct="1">
              <a:lnSpc>
                <a:spcPct val="120000"/>
              </a:lnSpc>
            </a:pPr>
            <a:endParaRPr lang="en-US" altLang="zh-CN" sz="280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2800" smtClean="0"/>
              <a:t>The </a:t>
            </a:r>
            <a:r>
              <a:rPr lang="en-US" altLang="zh-CN" sz="2800" smtClean="0">
                <a:solidFill>
                  <a:schemeClr val="hlink"/>
                </a:solidFill>
              </a:rPr>
              <a:t>expected number of slots</a:t>
            </a:r>
            <a:r>
              <a:rPr lang="en-US" altLang="zh-CN" sz="2800" smtClean="0"/>
              <a:t> in a contention interval is then calculated as:</a:t>
            </a:r>
          </a:p>
        </p:txBody>
      </p:sp>
      <p:graphicFrame>
        <p:nvGraphicFramePr>
          <p:cNvPr id="335874" name="Object 4"/>
          <p:cNvGraphicFramePr>
            <a:graphicFrameLocks noChangeAspect="1"/>
          </p:cNvGraphicFramePr>
          <p:nvPr/>
        </p:nvGraphicFramePr>
        <p:xfrm>
          <a:off x="1101725" y="2089150"/>
          <a:ext cx="7286625" cy="944563"/>
        </p:xfrm>
        <a:graphic>
          <a:graphicData uri="http://schemas.openxmlformats.org/presentationml/2006/ole">
            <p:oleObj spid="_x0000_s335874" name="Equation" r:id="rId3" imgW="3720960" imgH="482400" progId="">
              <p:embed/>
            </p:oleObj>
          </a:graphicData>
        </a:graphic>
      </p:graphicFrame>
      <p:graphicFrame>
        <p:nvGraphicFramePr>
          <p:cNvPr id="600069" name="Object 5"/>
          <p:cNvGraphicFramePr>
            <a:graphicFrameLocks noChangeAspect="1"/>
          </p:cNvGraphicFramePr>
          <p:nvPr/>
        </p:nvGraphicFramePr>
        <p:xfrm>
          <a:off x="1187450" y="4329113"/>
          <a:ext cx="2700338" cy="900112"/>
        </p:xfrm>
        <a:graphic>
          <a:graphicData uri="http://schemas.openxmlformats.org/presentationml/2006/ole">
            <p:oleObj spid="_x0000_s335875" name="Equation" r:id="rId4" imgW="1333440" imgH="4442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0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2D43CE-8680-4DD3-A206-6E9F9E263817}" type="slidenum">
              <a:rPr lang="en-US" altLang="zh-CN" smtClean="0">
                <a:solidFill>
                  <a:schemeClr val="tx1"/>
                </a:solidFill>
              </a:rPr>
              <a:pPr/>
              <a:t>198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3369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Max Utilization for CSMA/CD (3)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solidFill>
                  <a:srgbClr val="0000FF"/>
                </a:solidFill>
              </a:rPr>
              <a:t>Maximum Utilization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Let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sz="2800" smtClean="0">
                <a:latin typeface="Comic Sans MS" pitchFamily="66" charset="0"/>
                <a:sym typeface="Symbol" pitchFamily="18" charset="2"/>
              </a:rPr>
              <a:t></a:t>
            </a:r>
            <a:r>
              <a:rPr lang="en-US" altLang="zh-CN" sz="2800" smtClean="0">
                <a:sym typeface="Symbol" pitchFamily="18" charset="2"/>
              </a:rPr>
              <a:t>, 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(1–1/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CN" sz="2800" i="1" baseline="300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800" baseline="300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–1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= 1/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 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zh-CN" sz="2800" i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=2.718)</a:t>
            </a:r>
            <a:endParaRPr lang="en-US" altLang="zh-CN" sz="2800" baseline="3000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36898" name="Object 4"/>
          <p:cNvGraphicFramePr>
            <a:graphicFrameLocks noChangeAspect="1"/>
          </p:cNvGraphicFramePr>
          <p:nvPr/>
        </p:nvGraphicFramePr>
        <p:xfrm>
          <a:off x="1079500" y="1857375"/>
          <a:ext cx="7056438" cy="1820863"/>
        </p:xfrm>
        <a:graphic>
          <a:graphicData uri="http://schemas.openxmlformats.org/presentationml/2006/ole">
            <p:oleObj spid="_x0000_s336898" name="Equation" r:id="rId4" imgW="3936960" imgH="1015920" progId="">
              <p:embed/>
            </p:oleObj>
          </a:graphicData>
        </a:graphic>
      </p:graphicFrame>
      <p:graphicFrame>
        <p:nvGraphicFramePr>
          <p:cNvPr id="601093" name="Object 5"/>
          <p:cNvGraphicFramePr>
            <a:graphicFrameLocks noChangeAspect="1"/>
          </p:cNvGraphicFramePr>
          <p:nvPr/>
        </p:nvGraphicFramePr>
        <p:xfrm>
          <a:off x="1150938" y="4643438"/>
          <a:ext cx="4598987" cy="1047750"/>
        </p:xfrm>
        <a:graphic>
          <a:graphicData uri="http://schemas.openxmlformats.org/presentationml/2006/ole">
            <p:oleObj spid="_x0000_s336899" name="Equation" r:id="rId5" imgW="2565360" imgH="58392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1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Chapter Goals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Understand principles behind direct link networks</a:t>
            </a:r>
          </a:p>
          <a:p>
            <a:pPr lvl="1">
              <a:defRPr/>
            </a:pPr>
            <a:r>
              <a:rPr lang="en-US" dirty="0" smtClean="0"/>
              <a:t>Error detection and flow control</a:t>
            </a:r>
          </a:p>
          <a:p>
            <a:pPr lvl="1">
              <a:defRPr/>
            </a:pPr>
            <a:r>
              <a:rPr lang="en-US" dirty="0" smtClean="0"/>
              <a:t>Addressing and multiple access</a:t>
            </a:r>
          </a:p>
          <a:p>
            <a:pPr lvl="1">
              <a:defRPr/>
            </a:pPr>
            <a:r>
              <a:rPr lang="en-US" dirty="0" smtClean="0"/>
              <a:t>Data link layer protocols</a:t>
            </a:r>
          </a:p>
          <a:p>
            <a:pPr lvl="1">
              <a:defRPr/>
            </a:pPr>
            <a:r>
              <a:rPr lang="en-US" dirty="0" smtClean="0"/>
              <a:t>Layer-2 switches</a:t>
            </a:r>
          </a:p>
          <a:p>
            <a:pPr lvl="1">
              <a:defRPr/>
            </a:pPr>
            <a:r>
              <a:rPr lang="en-US" dirty="0" smtClean="0"/>
              <a:t>Performance analysis (optional)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Instantiation of direct link networks</a:t>
            </a:r>
          </a:p>
          <a:p>
            <a:pPr lvl="1">
              <a:defRPr/>
            </a:pPr>
            <a:r>
              <a:rPr lang="en-US" dirty="0" smtClean="0"/>
              <a:t>Ethernet</a:t>
            </a:r>
          </a:p>
          <a:p>
            <a:pPr lvl="1">
              <a:defRPr/>
            </a:pPr>
            <a:r>
              <a:rPr lang="en-US" dirty="0" smtClean="0"/>
              <a:t>Wireless LAN (</a:t>
            </a:r>
            <a:r>
              <a:rPr lang="en-US" dirty="0" err="1" smtClean="0"/>
              <a:t>WiFi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546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392B65-B4D4-4E84-A9B2-E068D6C9FBD8}" type="slidenum">
              <a:rPr lang="en-US" altLang="zh-CN" smtClean="0"/>
              <a:pPr/>
              <a:t>199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Chapter 2. Direct Link Networks</a:t>
            </a:r>
          </a:p>
        </p:txBody>
      </p:sp>
      <p:sp>
        <p:nvSpPr>
          <p:cNvPr id="10035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Link Service and Framing</a:t>
            </a:r>
          </a:p>
          <a:p>
            <a:r>
              <a:rPr lang="en-US" altLang="zh-CN" smtClean="0"/>
              <a:t>Error Detection and Reliable Transmission</a:t>
            </a:r>
          </a:p>
          <a:p>
            <a:r>
              <a:rPr lang="en-US" altLang="zh-CN" smtClean="0"/>
              <a:t>HDLC, PPP, and SONET</a:t>
            </a:r>
          </a:p>
          <a:p>
            <a:r>
              <a:rPr lang="en-US" altLang="zh-CN" smtClean="0"/>
              <a:t>Ethernet</a:t>
            </a:r>
          </a:p>
          <a:p>
            <a:r>
              <a:rPr lang="en-US" altLang="zh-CN" smtClean="0"/>
              <a:t>Token Ring</a:t>
            </a:r>
          </a:p>
          <a:p>
            <a:r>
              <a:rPr lang="en-US" altLang="zh-CN" smtClean="0"/>
              <a:t>Bridges and Layer-2 switch</a:t>
            </a:r>
          </a:p>
          <a:p>
            <a:r>
              <a:rPr lang="en-US" altLang="zh-CN" smtClean="0"/>
              <a:t>Wireless Networks</a:t>
            </a:r>
          </a:p>
          <a:p>
            <a:r>
              <a:rPr lang="en-US" altLang="zh-CN" smtClean="0"/>
              <a:t>Network Performance</a:t>
            </a:r>
          </a:p>
        </p:txBody>
      </p:sp>
      <p:sp>
        <p:nvSpPr>
          <p:cNvPr id="1003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7E305E-566D-4665-9EBE-320B6E136CAE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HDLC Frame Format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2928938"/>
            <a:ext cx="8569325" cy="337978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Flag</a:t>
            </a:r>
          </a:p>
          <a:p>
            <a:pPr lvl="1">
              <a:defRPr/>
            </a:pPr>
            <a:r>
              <a:rPr lang="en-US" altLang="en-US" dirty="0" smtClean="0"/>
              <a:t>01111110, delimit frame at both ends</a:t>
            </a:r>
          </a:p>
          <a:p>
            <a:pPr lvl="3"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>
                <a:solidFill>
                  <a:srgbClr val="FF0000"/>
                </a:solidFill>
              </a:rPr>
              <a:t>Bit Stuffing</a:t>
            </a:r>
          </a:p>
          <a:p>
            <a:pPr lvl="1">
              <a:defRPr/>
            </a:pPr>
            <a:r>
              <a:rPr lang="en-US" altLang="en-US" dirty="0" smtClean="0"/>
              <a:t>Sending: 0 inserted after every sequence of five 1s in other fields</a:t>
            </a:r>
          </a:p>
          <a:p>
            <a:pPr lvl="1">
              <a:defRPr/>
            </a:pPr>
            <a:r>
              <a:rPr lang="en-US" dirty="0" smtClean="0"/>
              <a:t>Receiving: after five 1s, if sixth is 0, delete 0; if sixth starts with 10, delimiter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Address</a:t>
            </a:r>
          </a:p>
          <a:p>
            <a:pPr lvl="1">
              <a:defRPr/>
            </a:pPr>
            <a:r>
              <a:rPr lang="en-US" altLang="en-US" dirty="0" smtClean="0"/>
              <a:t>Identifies secondary stations, all 1s means broadcast</a:t>
            </a:r>
            <a:endParaRPr lang="en-US" dirty="0"/>
          </a:p>
        </p:txBody>
      </p:sp>
      <p:sp>
        <p:nvSpPr>
          <p:cNvPr id="12288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3D7065-4088-4DE2-84F6-BEA12B714637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pic>
        <p:nvPicPr>
          <p:cNvPr id="12288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412875"/>
            <a:ext cx="7670800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 Control Field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3286125"/>
            <a:ext cx="8569325" cy="321468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altLang="en-US" dirty="0" smtClean="0">
                <a:solidFill>
                  <a:srgbClr val="FF0000"/>
                </a:solidFill>
              </a:rPr>
              <a:t>Supervisory</a:t>
            </a:r>
          </a:p>
          <a:p>
            <a:pPr lvl="1">
              <a:defRPr/>
            </a:pPr>
            <a:r>
              <a:rPr lang="en-US" dirty="0" smtClean="0"/>
              <a:t>F</a:t>
            </a:r>
            <a:r>
              <a:rPr lang="en-US" altLang="en-US" dirty="0" smtClean="0"/>
              <a:t>low and error control (no sending data)</a:t>
            </a:r>
          </a:p>
          <a:p>
            <a:pPr lvl="1">
              <a:defRPr/>
            </a:pPr>
            <a:r>
              <a:rPr lang="en-US" altLang="en-US" dirty="0" smtClean="0"/>
              <a:t>Receive Ready (RR), Receive Not Ready (RNR); Reject (REJ), Selective Reject (SREJ)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Unnumbered</a:t>
            </a:r>
          </a:p>
          <a:p>
            <a:pPr lvl="1">
              <a:defRPr/>
            </a:pPr>
            <a:r>
              <a:rPr lang="en-US" dirty="0" smtClean="0"/>
              <a:t>Supplementary link control: setting modes, reset link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Poll/Final</a:t>
            </a:r>
          </a:p>
          <a:p>
            <a:pPr lvl="1">
              <a:defRPr/>
            </a:pPr>
            <a:r>
              <a:rPr lang="en-US" dirty="0" smtClean="0"/>
              <a:t>If solicits response; and does be the (end of) response</a:t>
            </a:r>
            <a:endParaRPr lang="en-US" dirty="0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FFA009-EC6E-4971-9075-CF385E63D101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285875"/>
            <a:ext cx="49911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9" name="TextBox 6"/>
          <p:cNvSpPr txBox="1">
            <a:spLocks noChangeArrowheads="1"/>
          </p:cNvSpPr>
          <p:nvPr/>
        </p:nvSpPr>
        <p:spPr bwMode="auto">
          <a:xfrm>
            <a:off x="5643563" y="1484313"/>
            <a:ext cx="3417887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ahoma" pitchFamily="34" charset="0"/>
              </a:rPr>
              <a:t>N(S): send sequence number</a:t>
            </a:r>
          </a:p>
          <a:p>
            <a:r>
              <a:rPr lang="en-US" altLang="zh-CN">
                <a:latin typeface="Tahoma" pitchFamily="34" charset="0"/>
              </a:rPr>
              <a:t>N(R): receive sequence number</a:t>
            </a:r>
          </a:p>
          <a:p>
            <a:endParaRPr lang="en-US" altLang="zh-CN" sz="1100">
              <a:latin typeface="Tahoma" pitchFamily="34" charset="0"/>
            </a:endParaRPr>
          </a:p>
          <a:p>
            <a:r>
              <a:rPr lang="en-US" altLang="zh-CN">
                <a:latin typeface="Tahoma" pitchFamily="34" charset="0"/>
              </a:rPr>
              <a:t>S: supervisory function bits</a:t>
            </a:r>
          </a:p>
          <a:p>
            <a:r>
              <a:rPr lang="en-US" altLang="zh-CN">
                <a:latin typeface="Tahoma" pitchFamily="34" charset="0"/>
              </a:rPr>
              <a:t>M: unnumbered function bits</a:t>
            </a:r>
          </a:p>
          <a:p>
            <a:r>
              <a:rPr lang="en-US" altLang="zh-CN">
                <a:latin typeface="Tahoma" pitchFamily="34" charset="0"/>
              </a:rPr>
              <a:t>P/F: poll/final 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Examples of HDLC Operation</a:t>
            </a:r>
          </a:p>
        </p:txBody>
      </p:sp>
      <p:sp>
        <p:nvSpPr>
          <p:cNvPr id="1249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E202CA-15A8-4364-A7B2-A85C951983A4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b="53366"/>
          <a:stretch>
            <a:fillRect/>
          </a:stretch>
        </p:blipFill>
        <p:spPr bwMode="auto">
          <a:xfrm>
            <a:off x="642938" y="1382713"/>
            <a:ext cx="7615237" cy="4716462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PPP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Point-to-Point Protocol</a:t>
            </a:r>
          </a:p>
          <a:p>
            <a:pPr lvl="3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Design requirements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Packet framing:</a:t>
            </a:r>
            <a:r>
              <a:rPr lang="en-US" dirty="0" smtClean="0"/>
              <a:t> encapsulation of network-layer datagram in data link frame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Bit transparency:</a:t>
            </a:r>
            <a:r>
              <a:rPr lang="en-US" dirty="0" smtClean="0"/>
              <a:t> carry any bit pattern in the data field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Connection </a:t>
            </a:r>
            <a:r>
              <a:rPr lang="en-US" dirty="0" err="1" smtClean="0">
                <a:solidFill>
                  <a:srgbClr val="FF0000"/>
                </a:solidFill>
              </a:rPr>
              <a:t>liveness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r>
              <a:rPr lang="en-US" dirty="0" smtClean="0"/>
              <a:t> detect, signal link failure to network layer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Network layer address negotiation:</a:t>
            </a:r>
            <a:r>
              <a:rPr lang="en-US" dirty="0" smtClean="0"/>
              <a:t> endpoint can learn/configure each other’s network address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Working upon </a:t>
            </a:r>
            <a:r>
              <a:rPr lang="en-US" dirty="0" smtClean="0">
                <a:solidFill>
                  <a:srgbClr val="FF0000"/>
                </a:solidFill>
              </a:rPr>
              <a:t>different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physical networks</a:t>
            </a:r>
            <a:r>
              <a:rPr lang="en-US" dirty="0" smtClean="0"/>
              <a:t>: </a:t>
            </a:r>
            <a:r>
              <a:rPr lang="en-US" dirty="0" err="1" smtClean="0"/>
              <a:t>PPPoE</a:t>
            </a:r>
            <a:r>
              <a:rPr lang="en-US" dirty="0" smtClean="0"/>
              <a:t> (Ethernet), </a:t>
            </a:r>
            <a:r>
              <a:rPr lang="en-US" dirty="0" err="1" smtClean="0"/>
              <a:t>PPPoA</a:t>
            </a:r>
            <a:r>
              <a:rPr lang="en-US" dirty="0" smtClean="0"/>
              <a:t> (ATM)</a:t>
            </a:r>
            <a:endParaRPr lang="en-US" dirty="0"/>
          </a:p>
        </p:txBody>
      </p:sp>
      <p:sp>
        <p:nvSpPr>
          <p:cNvPr id="1269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D27D29-9978-4D2C-AF59-6CCFB4C0F947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PPP</a:t>
            </a:r>
          </a:p>
        </p:txBody>
      </p:sp>
      <p:sp>
        <p:nvSpPr>
          <p:cNvPr id="12800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mtClean="0"/>
              <a:t>Non-requirements</a:t>
            </a:r>
          </a:p>
          <a:p>
            <a:r>
              <a:rPr lang="en-US" altLang="zh-CN" smtClean="0"/>
              <a:t>No error correction/recovery</a:t>
            </a:r>
          </a:p>
          <a:p>
            <a:r>
              <a:rPr lang="en-US" altLang="zh-CN" smtClean="0"/>
              <a:t>No flow control</a:t>
            </a:r>
          </a:p>
          <a:p>
            <a:r>
              <a:rPr lang="en-US" altLang="zh-CN" smtClean="0"/>
              <a:t>May delivery out of order</a:t>
            </a:r>
          </a:p>
          <a:p>
            <a:r>
              <a:rPr lang="en-US" altLang="zh-CN" smtClean="0"/>
              <a:t>No need to support multipoint links</a:t>
            </a:r>
          </a:p>
        </p:txBody>
      </p:sp>
      <p:sp>
        <p:nvSpPr>
          <p:cNvPr id="1280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E38B26-F127-450C-882E-53A257077A3E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PPP Data Frame</a:t>
            </a:r>
          </a:p>
        </p:txBody>
      </p:sp>
      <p:sp>
        <p:nvSpPr>
          <p:cNvPr id="130050" name="内容占位符 2"/>
          <p:cNvSpPr>
            <a:spLocks noGrp="1"/>
          </p:cNvSpPr>
          <p:nvPr>
            <p:ph idx="1"/>
          </p:nvPr>
        </p:nvSpPr>
        <p:spPr>
          <a:xfrm>
            <a:off x="395288" y="3071813"/>
            <a:ext cx="8569325" cy="3236912"/>
          </a:xfrm>
        </p:spPr>
        <p:txBody>
          <a:bodyPr/>
          <a:lstStyle/>
          <a:p>
            <a:r>
              <a:rPr lang="en-US" altLang="zh-CN" sz="2800" smtClean="0">
                <a:solidFill>
                  <a:srgbClr val="FF0000"/>
                </a:solidFill>
              </a:rPr>
              <a:t>Flag:</a:t>
            </a:r>
            <a:r>
              <a:rPr lang="en-US" altLang="zh-CN" sz="2800" smtClean="0"/>
              <a:t> delimiter</a:t>
            </a:r>
          </a:p>
          <a:p>
            <a:r>
              <a:rPr lang="en-US" altLang="zh-CN" sz="2800" smtClean="0">
                <a:solidFill>
                  <a:srgbClr val="FF0000"/>
                </a:solidFill>
              </a:rPr>
              <a:t>Address, Control:</a:t>
            </a:r>
            <a:r>
              <a:rPr lang="en-US" altLang="zh-CN" sz="2800" smtClean="0"/>
              <a:t>  does nothing</a:t>
            </a:r>
          </a:p>
          <a:p>
            <a:pPr lvl="3"/>
            <a:endParaRPr lang="en-US" altLang="zh-CN" sz="1600" smtClean="0"/>
          </a:p>
          <a:p>
            <a:r>
              <a:rPr lang="en-US" altLang="zh-CN" sz="2800" smtClean="0">
                <a:solidFill>
                  <a:srgbClr val="FF0000"/>
                </a:solidFill>
              </a:rPr>
              <a:t>Protocol:</a:t>
            </a:r>
            <a:r>
              <a:rPr lang="en-US" altLang="zh-CN" sz="2800" smtClean="0"/>
              <a:t> upper layer protocol (e.g. PPP-LCP, IP, IPCP)</a:t>
            </a:r>
          </a:p>
          <a:p>
            <a:r>
              <a:rPr lang="en-US" altLang="zh-CN" sz="2800" smtClean="0">
                <a:solidFill>
                  <a:srgbClr val="FF0000"/>
                </a:solidFill>
              </a:rPr>
              <a:t>Check:</a:t>
            </a:r>
            <a:r>
              <a:rPr lang="en-US" altLang="zh-CN" sz="2800" smtClean="0"/>
              <a:t>  cyclic redundancy check</a:t>
            </a:r>
          </a:p>
        </p:txBody>
      </p:sp>
      <p:sp>
        <p:nvSpPr>
          <p:cNvPr id="13005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59781B-40AA-4669-9D64-644BE43DEBA7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130052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1285875"/>
            <a:ext cx="7210425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Byte Stuffing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Q:</a:t>
            </a:r>
            <a:r>
              <a:rPr lang="en-US" sz="2800" dirty="0" smtClean="0"/>
              <a:t> How to include flag pattern  &lt;01111110&gt; in other fields</a:t>
            </a:r>
          </a:p>
          <a:p>
            <a:pPr lvl="3">
              <a:defRPr/>
            </a:pPr>
            <a:endParaRPr lang="en-US" sz="18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Sender:</a:t>
            </a:r>
          </a:p>
          <a:p>
            <a:pPr>
              <a:defRPr/>
            </a:pPr>
            <a:r>
              <a:rPr lang="en-US" sz="2800" dirty="0" smtClean="0"/>
              <a:t>Adds extra &lt;01111110&gt; (stuffs) after each &lt;01111110&gt; (byte)</a:t>
            </a:r>
          </a:p>
          <a:p>
            <a:pPr lvl="3">
              <a:defRPr/>
            </a:pPr>
            <a:endParaRPr lang="en-US" sz="16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Receiver:</a:t>
            </a:r>
          </a:p>
          <a:p>
            <a:pPr>
              <a:defRPr/>
            </a:pPr>
            <a:r>
              <a:rPr lang="en-US" sz="2800" dirty="0" smtClean="0"/>
              <a:t>Two &lt;01111110&gt; in a row: discard first byte, continue data reception</a:t>
            </a:r>
          </a:p>
          <a:p>
            <a:pPr>
              <a:defRPr/>
            </a:pPr>
            <a:r>
              <a:rPr lang="en-US" sz="2800" dirty="0" smtClean="0"/>
              <a:t>Single &lt;01111110&gt;: delimiter</a:t>
            </a:r>
            <a:endParaRPr lang="en-US" sz="2800" dirty="0"/>
          </a:p>
        </p:txBody>
      </p:sp>
      <p:sp>
        <p:nvSpPr>
          <p:cNvPr id="1320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813E98-3EE0-4DFA-9AC3-96FA7BCC3F34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Byte Stuffing</a:t>
            </a:r>
          </a:p>
        </p:txBody>
      </p:sp>
      <p:sp>
        <p:nvSpPr>
          <p:cNvPr id="133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5CFD10-D7A1-4772-BB9C-6ED5BDE4F490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pic>
        <p:nvPicPr>
          <p:cNvPr id="133123" name="Picture 3" descr="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1714500"/>
            <a:ext cx="4857750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285750" y="1924050"/>
            <a:ext cx="16430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Tahoma" pitchFamily="34" charset="0"/>
              </a:rPr>
              <a:t>Flag pattern</a:t>
            </a:r>
          </a:p>
          <a:p>
            <a:r>
              <a:rPr lang="en-US" altLang="zh-CN" sz="2000">
                <a:latin typeface="Tahoma" pitchFamily="34" charset="0"/>
              </a:rPr>
              <a:t>in data to send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571625" y="2357438"/>
            <a:ext cx="928688" cy="714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3071813" y="5072063"/>
            <a:ext cx="3143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latin typeface="Tahoma" pitchFamily="34" charset="0"/>
              </a:rPr>
              <a:t>Flag pattern plus stuffed byte in transmitted data</a:t>
            </a:r>
          </a:p>
        </p:txBody>
      </p:sp>
      <p:cxnSp>
        <p:nvCxnSpPr>
          <p:cNvPr id="11" name="直接箭头连接符 10"/>
          <p:cNvCxnSpPr/>
          <p:nvPr/>
        </p:nvCxnSpPr>
        <p:spPr bwMode="auto">
          <a:xfrm rot="10800000">
            <a:off x="3857625" y="4714875"/>
            <a:ext cx="500063" cy="3571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rot="5400000" flipH="1" flipV="1">
            <a:off x="4786313" y="4714875"/>
            <a:ext cx="357188" cy="35718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PPP Link Control Protocol</a:t>
            </a:r>
          </a:p>
        </p:txBody>
      </p:sp>
      <p:sp>
        <p:nvSpPr>
          <p:cNvPr id="134146" name="内容占位符 2"/>
          <p:cNvSpPr>
            <a:spLocks noGrp="1"/>
          </p:cNvSpPr>
          <p:nvPr>
            <p:ph idx="1"/>
          </p:nvPr>
        </p:nvSpPr>
        <p:spPr>
          <a:xfrm>
            <a:off x="142875" y="1412875"/>
            <a:ext cx="4857750" cy="489585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en-US" altLang="zh-CN" sz="2800" smtClean="0"/>
              <a:t>Before </a:t>
            </a:r>
            <a:r>
              <a:rPr lang="en-US" altLang="zh-CN" sz="2800" smtClean="0">
                <a:solidFill>
                  <a:srgbClr val="0000FF"/>
                </a:solidFill>
              </a:rPr>
              <a:t>exchanging network-layer data</a:t>
            </a:r>
            <a:r>
              <a:rPr lang="en-US" altLang="zh-CN" sz="2800" smtClean="0"/>
              <a:t>, data link peers must</a:t>
            </a:r>
          </a:p>
          <a:p>
            <a:r>
              <a:rPr lang="en-US" altLang="zh-CN" sz="2800" smtClean="0">
                <a:solidFill>
                  <a:srgbClr val="FF0000"/>
                </a:solidFill>
              </a:rPr>
              <a:t>Configure PPP link</a:t>
            </a:r>
            <a:r>
              <a:rPr lang="en-US" altLang="zh-CN" sz="2800" smtClean="0"/>
              <a:t> (max. frame length, authentication)</a:t>
            </a:r>
          </a:p>
          <a:p>
            <a:pPr lvl="2"/>
            <a:endParaRPr lang="en-US" altLang="zh-CN" sz="2000" smtClean="0"/>
          </a:p>
          <a:p>
            <a:r>
              <a:rPr lang="en-US" altLang="zh-CN" sz="2800" smtClean="0">
                <a:solidFill>
                  <a:srgbClr val="FF0000"/>
                </a:solidFill>
              </a:rPr>
              <a:t>Learn/configure network</a:t>
            </a:r>
            <a:r>
              <a:rPr lang="en-US" altLang="zh-CN" sz="2800" smtClean="0"/>
              <a:t> layer information</a:t>
            </a:r>
          </a:p>
        </p:txBody>
      </p:sp>
      <p:sp>
        <p:nvSpPr>
          <p:cNvPr id="1341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22B620-1519-4DE2-B99F-3EFA7705109F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pic>
        <p:nvPicPr>
          <p:cNvPr id="5" name="Picture 4" descr="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1857375"/>
            <a:ext cx="4206875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SONET/SDH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SONET</a:t>
            </a:r>
            <a:r>
              <a:rPr lang="en-US" dirty="0" smtClean="0"/>
              <a:t>: Synchronous optical networking, used in UA and Canada</a:t>
            </a: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SDH</a:t>
            </a:r>
            <a:r>
              <a:rPr lang="en-US" dirty="0" smtClean="0"/>
              <a:t>: synchronous digital hierarchy, used in the rest of the world</a:t>
            </a:r>
          </a:p>
          <a:p>
            <a:pPr lvl="3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Transmission hierarchy</a:t>
            </a:r>
          </a:p>
          <a:p>
            <a:pPr>
              <a:defRPr/>
            </a:pPr>
            <a:r>
              <a:rPr lang="en-US" altLang="zh-CN" dirty="0" smtClean="0"/>
              <a:t>Synchronous Transport Signal level 1 (STS-1) or Optical Carrier level 1 (OC-1)</a:t>
            </a:r>
          </a:p>
          <a:p>
            <a:pPr lvl="1">
              <a:defRPr/>
            </a:pPr>
            <a:r>
              <a:rPr lang="en-US" altLang="zh-CN" dirty="0" smtClean="0"/>
              <a:t>51.84Mbps</a:t>
            </a:r>
          </a:p>
          <a:p>
            <a:pPr>
              <a:defRPr/>
            </a:pPr>
            <a:r>
              <a:rPr lang="en-US" altLang="zh-CN" dirty="0" smtClean="0"/>
              <a:t>Multiple STS-1 combined into STS-N signal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Synchronous Transport Module level 1 (STM-1)</a:t>
            </a:r>
          </a:p>
          <a:p>
            <a:pPr lvl="1">
              <a:defRPr/>
            </a:pPr>
            <a:r>
              <a:rPr lang="en-US" dirty="0" smtClean="0"/>
              <a:t>155.52Mbps, equivalent to STS-3c/OS-3c</a:t>
            </a:r>
            <a:endParaRPr lang="en-US" dirty="0"/>
          </a:p>
        </p:txBody>
      </p:sp>
      <p:sp>
        <p:nvSpPr>
          <p:cNvPr id="2744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A030F0-9864-49FE-BACD-F1FF0392DA74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Link Service and Framing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4819650" cy="4895850"/>
          </a:xfrm>
        </p:spPr>
        <p:txBody>
          <a:bodyPr/>
          <a:lstStyle/>
          <a:p>
            <a:r>
              <a:rPr lang="en-US" altLang="zh-CN" sz="2800" smtClean="0"/>
              <a:t>Hosts and routers are </a:t>
            </a:r>
            <a:r>
              <a:rPr lang="en-US" altLang="zh-CN" sz="2800" smtClean="0">
                <a:solidFill>
                  <a:srgbClr val="FF0000"/>
                </a:solidFill>
              </a:rPr>
              <a:t>nodes</a:t>
            </a:r>
          </a:p>
          <a:p>
            <a:r>
              <a:rPr lang="en-US" altLang="zh-CN" sz="2800" smtClean="0"/>
              <a:t>Communication channels that connect adjacent nodes are </a:t>
            </a:r>
            <a:r>
              <a:rPr lang="en-US" altLang="zh-CN" sz="2800" smtClean="0">
                <a:solidFill>
                  <a:srgbClr val="FF0000"/>
                </a:solidFill>
              </a:rPr>
              <a:t>links</a:t>
            </a:r>
          </a:p>
          <a:p>
            <a:pPr lvl="3"/>
            <a:endParaRPr lang="en-US" altLang="zh-CN" smtClean="0"/>
          </a:p>
          <a:p>
            <a:r>
              <a:rPr lang="en-US" altLang="zh-CN" sz="2800" smtClean="0"/>
              <a:t>Different types of links</a:t>
            </a:r>
          </a:p>
          <a:p>
            <a:pPr lvl="1"/>
            <a:r>
              <a:rPr lang="en-US" altLang="zh-CN" sz="2400" smtClean="0"/>
              <a:t>Wired point-to-point links</a:t>
            </a:r>
          </a:p>
          <a:p>
            <a:pPr lvl="1"/>
            <a:r>
              <a:rPr lang="en-US" altLang="zh-CN" sz="2400" smtClean="0"/>
              <a:t>Wired </a:t>
            </a:r>
            <a:r>
              <a:rPr lang="en-US" altLang="zh-CN" sz="2400" smtClean="0">
                <a:solidFill>
                  <a:srgbClr val="0000FF"/>
                </a:solidFill>
              </a:rPr>
              <a:t>multiple access </a:t>
            </a:r>
            <a:r>
              <a:rPr lang="en-US" altLang="zh-CN" sz="2400" smtClean="0"/>
              <a:t>links (LANs)</a:t>
            </a:r>
          </a:p>
          <a:p>
            <a:pPr lvl="1"/>
            <a:r>
              <a:rPr lang="en-US" altLang="zh-CN" sz="2400" smtClean="0"/>
              <a:t>Wireless links (WiFi)</a:t>
            </a:r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438B8A-23BA-43E4-A65A-CF266A2A4A8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  <p:pic>
        <p:nvPicPr>
          <p:cNvPr id="5" name="图片 4" descr="500px-Malware_statics_2011-03-16-en_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3" y="1714500"/>
            <a:ext cx="3468687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SONET Framing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3429000"/>
            <a:ext cx="8569325" cy="28797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Frame organized in rows, one frame per 125us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STS-1 frame</a:t>
            </a:r>
          </a:p>
          <a:p>
            <a:pPr lvl="1">
              <a:defRPr/>
            </a:pPr>
            <a:r>
              <a:rPr lang="en-US" dirty="0" smtClean="0"/>
              <a:t>9 rows, each row has 3 octets overhead, followed by 87 octets of payload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STM-1 frame</a:t>
            </a:r>
          </a:p>
          <a:p>
            <a:pPr lvl="1">
              <a:defRPr/>
            </a:pPr>
            <a:r>
              <a:rPr lang="en-US" dirty="0" smtClean="0"/>
              <a:t>9 rows, each row 9 octets overhead, 261 octets payload</a:t>
            </a:r>
            <a:endParaRPr lang="en-US" dirty="0"/>
          </a:p>
        </p:txBody>
      </p:sp>
      <p:sp>
        <p:nvSpPr>
          <p:cNvPr id="13721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A1C24B-19C7-429A-96A0-11FCC351B50C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grpSp>
        <p:nvGrpSpPr>
          <p:cNvPr id="137220" name="组合 8"/>
          <p:cNvGrpSpPr>
            <a:grpSpLocks/>
          </p:cNvGrpSpPr>
          <p:nvPr/>
        </p:nvGrpSpPr>
        <p:grpSpPr bwMode="auto">
          <a:xfrm>
            <a:off x="142875" y="1285875"/>
            <a:ext cx="8858250" cy="2085975"/>
            <a:chOff x="142844" y="1285860"/>
            <a:chExt cx="8858250" cy="2085975"/>
          </a:xfrm>
        </p:grpSpPr>
        <p:pic>
          <p:nvPicPr>
            <p:cNvPr id="13722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44" y="1285860"/>
              <a:ext cx="8858250" cy="208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7222" name="TextBox 5"/>
            <p:cNvSpPr txBox="1">
              <a:spLocks noChangeArrowheads="1"/>
            </p:cNvSpPr>
            <p:nvPr/>
          </p:nvSpPr>
          <p:spPr bwMode="auto">
            <a:xfrm>
              <a:off x="1714480" y="1428736"/>
              <a:ext cx="10715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latin typeface="Times New Roman" pitchFamily="18" charset="0"/>
                  <a:cs typeface="Times New Roman" pitchFamily="18" charset="0"/>
                </a:rPr>
                <a:t>/ 9 octets</a:t>
              </a:r>
            </a:p>
          </p:txBody>
        </p:sp>
        <p:sp>
          <p:nvSpPr>
            <p:cNvPr id="137223" name="TextBox 6"/>
            <p:cNvSpPr txBox="1">
              <a:spLocks noChangeArrowheads="1"/>
            </p:cNvSpPr>
            <p:nvPr/>
          </p:nvSpPr>
          <p:spPr bwMode="auto">
            <a:xfrm>
              <a:off x="5429256" y="1428736"/>
              <a:ext cx="12858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400" b="1">
                  <a:latin typeface="Times New Roman" pitchFamily="18" charset="0"/>
                  <a:cs typeface="Times New Roman" pitchFamily="18" charset="0"/>
                </a:rPr>
                <a:t>/ 261 octets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SONET Overheads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mtClean="0"/>
              <a:t>Transport overhead</a:t>
            </a:r>
          </a:p>
          <a:p>
            <a:r>
              <a:rPr lang="en-US" altLang="zh-CN" smtClean="0">
                <a:solidFill>
                  <a:srgbClr val="0000FF"/>
                </a:solidFill>
              </a:rPr>
              <a:t>Section overhead</a:t>
            </a:r>
          </a:p>
          <a:p>
            <a:pPr lvl="1"/>
            <a:r>
              <a:rPr lang="en-US" altLang="zh-CN" smtClean="0"/>
              <a:t>Frame structure required by the terminal equipment</a:t>
            </a:r>
          </a:p>
          <a:p>
            <a:r>
              <a:rPr lang="en-US" altLang="zh-CN" smtClean="0">
                <a:solidFill>
                  <a:srgbClr val="0000FF"/>
                </a:solidFill>
              </a:rPr>
              <a:t>Line overhead</a:t>
            </a:r>
          </a:p>
          <a:p>
            <a:pPr lvl="1"/>
            <a:r>
              <a:rPr lang="en-US" altLang="zh-CN" smtClean="0"/>
              <a:t>Error correction, alarms and maintenance</a:t>
            </a:r>
          </a:p>
          <a:p>
            <a:pPr lvl="3"/>
            <a:endParaRPr lang="en-US" altLang="zh-CN" smtClean="0"/>
          </a:p>
          <a:p>
            <a:r>
              <a:rPr lang="en-US" altLang="zh-CN" smtClean="0">
                <a:solidFill>
                  <a:srgbClr val="FF0000"/>
                </a:solidFill>
              </a:rPr>
              <a:t>Path (Payload) overhead</a:t>
            </a:r>
          </a:p>
          <a:p>
            <a:pPr lvl="1"/>
            <a:r>
              <a:rPr lang="en-US" altLang="zh-CN" smtClean="0"/>
              <a:t>End-to-end signaling and error measurement</a:t>
            </a:r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7712CD-62CB-4C38-A37A-961C8B08620B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SONET Framing</a:t>
            </a:r>
          </a:p>
        </p:txBody>
      </p:sp>
      <p:sp>
        <p:nvSpPr>
          <p:cNvPr id="139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B272D6-18CF-422A-995E-FA57006146AB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b="14651"/>
          <a:stretch>
            <a:fillRect/>
          </a:stretch>
        </p:blipFill>
        <p:spPr bwMode="auto">
          <a:xfrm>
            <a:off x="642938" y="1285875"/>
            <a:ext cx="7097712" cy="4932363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Ethernet</a:t>
            </a:r>
          </a:p>
        </p:txBody>
      </p:sp>
      <p:sp>
        <p:nvSpPr>
          <p:cNvPr id="1402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Multiple access links</a:t>
            </a:r>
          </a:p>
          <a:p>
            <a:r>
              <a:rPr lang="en-US" altLang="zh-CN" smtClean="0"/>
              <a:t>Random access protocols</a:t>
            </a:r>
          </a:p>
          <a:p>
            <a:r>
              <a:rPr lang="en-US" altLang="zh-CN" smtClean="0"/>
              <a:t>CSMA/CD</a:t>
            </a:r>
          </a:p>
          <a:p>
            <a:r>
              <a:rPr lang="en-US" altLang="zh-CN" smtClean="0"/>
              <a:t>IEEE 802.3</a:t>
            </a:r>
          </a:p>
          <a:p>
            <a:r>
              <a:rPr lang="en-US" altLang="zh-CN" smtClean="0"/>
              <a:t>High-Speed Ethernet</a:t>
            </a:r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9DC32A-36D3-47B6-BFDC-C98B25865D7E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Multiple Access Links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47307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Shared wire or medium</a:t>
            </a:r>
          </a:p>
          <a:p>
            <a:pPr lvl="1">
              <a:defRPr/>
            </a:pPr>
            <a:r>
              <a:rPr lang="en-US" dirty="0" smtClean="0"/>
              <a:t>Old-fashioned Ethernet</a:t>
            </a:r>
          </a:p>
          <a:p>
            <a:pPr lvl="1">
              <a:defRPr/>
            </a:pPr>
            <a:r>
              <a:rPr lang="en-US" dirty="0" smtClean="0"/>
              <a:t>802.11 wireless LAN</a:t>
            </a:r>
            <a:endParaRPr lang="en-US" sz="2400" dirty="0" smtClean="0"/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Properties</a:t>
            </a:r>
          </a:p>
          <a:p>
            <a:pPr lvl="1">
              <a:defRPr/>
            </a:pPr>
            <a:r>
              <a:rPr lang="en-US" dirty="0" smtClean="0"/>
              <a:t>Single shared </a:t>
            </a:r>
            <a:r>
              <a:rPr lang="en-US" dirty="0" smtClean="0">
                <a:solidFill>
                  <a:srgbClr val="FF0000"/>
                </a:solidFill>
              </a:rPr>
              <a:t>broadcast channel</a:t>
            </a:r>
          </a:p>
          <a:p>
            <a:pPr lvl="1">
              <a:defRPr/>
            </a:pPr>
            <a:r>
              <a:rPr lang="en-US" dirty="0" smtClean="0"/>
              <a:t>Two or more simultaneous transmissions by nodes: </a:t>
            </a:r>
            <a:r>
              <a:rPr lang="en-US" dirty="0" smtClean="0">
                <a:solidFill>
                  <a:srgbClr val="0000FF"/>
                </a:solidFill>
              </a:rPr>
              <a:t>interference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</a:rPr>
              <a:t>Collision</a:t>
            </a:r>
            <a:r>
              <a:rPr lang="en-US" dirty="0" smtClean="0"/>
              <a:t>: node receives two or more signals at the same time</a:t>
            </a:r>
            <a:endParaRPr lang="en-US" dirty="0"/>
          </a:p>
        </p:txBody>
      </p:sp>
      <p:sp>
        <p:nvSpPr>
          <p:cNvPr id="10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630AB4-2D99-4856-BEDC-5A7C49404B31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grpSp>
        <p:nvGrpSpPr>
          <p:cNvPr id="1044" name="组合 4"/>
          <p:cNvGrpSpPr>
            <a:grpSpLocks/>
          </p:cNvGrpSpPr>
          <p:nvPr/>
        </p:nvGrpSpPr>
        <p:grpSpPr bwMode="auto">
          <a:xfrm>
            <a:off x="5240338" y="1500188"/>
            <a:ext cx="3332162" cy="1395412"/>
            <a:chOff x="982663" y="4502150"/>
            <a:chExt cx="3332162" cy="1395413"/>
          </a:xfrm>
        </p:grpSpPr>
        <p:graphicFrame>
          <p:nvGraphicFramePr>
            <p:cNvPr id="1026" name="Object 44"/>
            <p:cNvGraphicFramePr>
              <a:graphicFrameLocks noChangeAspect="1"/>
            </p:cNvGraphicFramePr>
            <p:nvPr/>
          </p:nvGraphicFramePr>
          <p:xfrm>
            <a:off x="982663" y="5314950"/>
            <a:ext cx="439737" cy="366713"/>
          </p:xfrm>
          <a:graphic>
            <a:graphicData uri="http://schemas.openxmlformats.org/presentationml/2006/ole">
              <p:oleObj spid="_x0000_s1026" name="Clip" r:id="rId3" imgW="1305000" imgH="1085760" progId="">
                <p:embed/>
              </p:oleObj>
            </a:graphicData>
          </a:graphic>
        </p:graphicFrame>
        <p:graphicFrame>
          <p:nvGraphicFramePr>
            <p:cNvPr id="1027" name="Object 45"/>
            <p:cNvGraphicFramePr>
              <a:graphicFrameLocks noChangeAspect="1"/>
            </p:cNvGraphicFramePr>
            <p:nvPr/>
          </p:nvGraphicFramePr>
          <p:xfrm>
            <a:off x="1138238" y="4930775"/>
            <a:ext cx="439737" cy="366713"/>
          </p:xfrm>
          <a:graphic>
            <a:graphicData uri="http://schemas.openxmlformats.org/presentationml/2006/ole">
              <p:oleObj spid="_x0000_s1027" name="Clip" r:id="rId4" imgW="1305000" imgH="1085760" progId="">
                <p:embed/>
              </p:oleObj>
            </a:graphicData>
          </a:graphic>
        </p:graphicFrame>
        <p:graphicFrame>
          <p:nvGraphicFramePr>
            <p:cNvPr id="1028" name="Object 46"/>
            <p:cNvGraphicFramePr>
              <a:graphicFrameLocks noChangeAspect="1"/>
            </p:cNvGraphicFramePr>
            <p:nvPr/>
          </p:nvGraphicFramePr>
          <p:xfrm>
            <a:off x="1971675" y="4826000"/>
            <a:ext cx="439738" cy="366713"/>
          </p:xfrm>
          <a:graphic>
            <a:graphicData uri="http://schemas.openxmlformats.org/presentationml/2006/ole">
              <p:oleObj spid="_x0000_s1028" name="Clip" r:id="rId5" imgW="1305000" imgH="1085760" progId="">
                <p:embed/>
              </p:oleObj>
            </a:graphicData>
          </a:graphic>
        </p:graphicFrame>
        <p:graphicFrame>
          <p:nvGraphicFramePr>
            <p:cNvPr id="1029" name="Object 47"/>
            <p:cNvGraphicFramePr>
              <a:graphicFrameLocks noChangeAspect="1"/>
            </p:cNvGraphicFramePr>
            <p:nvPr/>
          </p:nvGraphicFramePr>
          <p:xfrm>
            <a:off x="1792288" y="5295900"/>
            <a:ext cx="439737" cy="366713"/>
          </p:xfrm>
          <a:graphic>
            <a:graphicData uri="http://schemas.openxmlformats.org/presentationml/2006/ole">
              <p:oleObj spid="_x0000_s1029" name="Clip" r:id="rId6" imgW="1305000" imgH="1085760" progId="">
                <p:embed/>
              </p:oleObj>
            </a:graphicData>
          </a:graphic>
        </p:graphicFrame>
        <p:grpSp>
          <p:nvGrpSpPr>
            <p:cNvPr id="1045" name="Group 48"/>
            <p:cNvGrpSpPr>
              <a:grpSpLocks/>
            </p:cNvGrpSpPr>
            <p:nvPr/>
          </p:nvGrpSpPr>
          <p:grpSpPr bwMode="auto">
            <a:xfrm>
              <a:off x="3976688" y="5238750"/>
              <a:ext cx="273050" cy="341313"/>
              <a:chOff x="2870" y="1518"/>
              <a:chExt cx="292" cy="320"/>
            </a:xfrm>
          </p:grpSpPr>
          <p:graphicFrame>
            <p:nvGraphicFramePr>
              <p:cNvPr id="1030" name="Object 4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030" name="Clip" r:id="rId7" imgW="819000" imgH="847800" progId="">
                  <p:embed/>
                </p:oleObj>
              </a:graphicData>
            </a:graphic>
          </p:graphicFrame>
          <p:graphicFrame>
            <p:nvGraphicFramePr>
              <p:cNvPr id="1031" name="Object 5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031" name="Clip" r:id="rId8" imgW="1266840" imgH="1200240" progId="">
                  <p:embed/>
                </p:oleObj>
              </a:graphicData>
            </a:graphic>
          </p:graphicFrame>
        </p:grpSp>
        <p:grpSp>
          <p:nvGrpSpPr>
            <p:cNvPr id="1046" name="Group 51"/>
            <p:cNvGrpSpPr>
              <a:grpSpLocks/>
            </p:cNvGrpSpPr>
            <p:nvPr/>
          </p:nvGrpSpPr>
          <p:grpSpPr bwMode="auto">
            <a:xfrm>
              <a:off x="3719513" y="5575300"/>
              <a:ext cx="349250" cy="322263"/>
              <a:chOff x="2870" y="1518"/>
              <a:chExt cx="292" cy="320"/>
            </a:xfrm>
          </p:grpSpPr>
          <p:graphicFrame>
            <p:nvGraphicFramePr>
              <p:cNvPr id="1032" name="Object 5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032" name="Clip" r:id="rId9" imgW="819000" imgH="847800" progId="">
                  <p:embed/>
                </p:oleObj>
              </a:graphicData>
            </a:graphic>
          </p:graphicFrame>
          <p:graphicFrame>
            <p:nvGraphicFramePr>
              <p:cNvPr id="1033" name="Object 5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033" name="Clip" r:id="rId10" imgW="1266840" imgH="1200240" progId="">
                  <p:embed/>
                </p:oleObj>
              </a:graphicData>
            </a:graphic>
          </p:graphicFrame>
        </p:grpSp>
        <p:sp>
          <p:nvSpPr>
            <p:cNvPr id="1047" name="Line 173"/>
            <p:cNvSpPr>
              <a:spLocks noChangeShapeType="1"/>
            </p:cNvSpPr>
            <p:nvPr/>
          </p:nvSpPr>
          <p:spPr bwMode="auto">
            <a:xfrm flipH="1">
              <a:off x="1544638" y="4667250"/>
              <a:ext cx="466725" cy="890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Line 174"/>
            <p:cNvSpPr>
              <a:spLocks noChangeShapeType="1"/>
            </p:cNvSpPr>
            <p:nvPr/>
          </p:nvSpPr>
          <p:spPr bwMode="auto">
            <a:xfrm>
              <a:off x="1527175" y="5138738"/>
              <a:ext cx="242888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Line 175"/>
            <p:cNvSpPr>
              <a:spLocks noChangeShapeType="1"/>
            </p:cNvSpPr>
            <p:nvPr/>
          </p:nvSpPr>
          <p:spPr bwMode="auto">
            <a:xfrm>
              <a:off x="1392238" y="5475288"/>
              <a:ext cx="1905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Line 176"/>
            <p:cNvSpPr>
              <a:spLocks noChangeShapeType="1"/>
            </p:cNvSpPr>
            <p:nvPr/>
          </p:nvSpPr>
          <p:spPr bwMode="auto">
            <a:xfrm flipV="1">
              <a:off x="1836738" y="4999038"/>
              <a:ext cx="177800" cy="7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51" name="Group 180"/>
            <p:cNvGrpSpPr>
              <a:grpSpLocks/>
            </p:cNvGrpSpPr>
            <p:nvPr/>
          </p:nvGrpSpPr>
          <p:grpSpPr bwMode="auto">
            <a:xfrm>
              <a:off x="3598847" y="5027645"/>
              <a:ext cx="290511" cy="404815"/>
              <a:chOff x="2556" y="2689"/>
              <a:chExt cx="183" cy="255"/>
            </a:xfrm>
          </p:grpSpPr>
          <p:pic>
            <p:nvPicPr>
              <p:cNvPr id="1058" name="Picture 181" descr="31u_bnrz[1]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9" name="Freeform 182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0" name="Freeform 183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1" name="Freeform 184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2" name="Freeform 185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3" name="Freeform 186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4" name="Freeform 187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5" name="Freeform 188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6" name="Freeform 189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7" name="Freeform 190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8" name="Freeform 191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9" name="Freeform 192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0" name="Freeform 193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1" name="Freeform 194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2" name="Freeform 195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3" name="Freeform 196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4" name="Freeform 197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52" name="Group 327"/>
            <p:cNvGrpSpPr>
              <a:grpSpLocks/>
            </p:cNvGrpSpPr>
            <p:nvPr/>
          </p:nvGrpSpPr>
          <p:grpSpPr bwMode="auto">
            <a:xfrm>
              <a:off x="3149600" y="4864100"/>
              <a:ext cx="273050" cy="341313"/>
              <a:chOff x="2870" y="1518"/>
              <a:chExt cx="292" cy="320"/>
            </a:xfrm>
          </p:grpSpPr>
          <p:graphicFrame>
            <p:nvGraphicFramePr>
              <p:cNvPr id="1034" name="Object 32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034" name="Clip" r:id="rId12" imgW="819000" imgH="847800" progId="">
                  <p:embed/>
                </p:oleObj>
              </a:graphicData>
            </a:graphic>
          </p:graphicFrame>
          <p:graphicFrame>
            <p:nvGraphicFramePr>
              <p:cNvPr id="1035" name="Object 32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035" name="Clip" r:id="rId13" imgW="1266840" imgH="1200240" progId="">
                  <p:embed/>
                </p:oleObj>
              </a:graphicData>
            </a:graphic>
          </p:graphicFrame>
        </p:grpSp>
        <p:grpSp>
          <p:nvGrpSpPr>
            <p:cNvPr id="1053" name="Group 330"/>
            <p:cNvGrpSpPr>
              <a:grpSpLocks/>
            </p:cNvGrpSpPr>
            <p:nvPr/>
          </p:nvGrpSpPr>
          <p:grpSpPr bwMode="auto">
            <a:xfrm>
              <a:off x="3265488" y="5414963"/>
              <a:ext cx="273050" cy="341312"/>
              <a:chOff x="2870" y="1518"/>
              <a:chExt cx="292" cy="320"/>
            </a:xfrm>
          </p:grpSpPr>
          <p:graphicFrame>
            <p:nvGraphicFramePr>
              <p:cNvPr id="1036" name="Object 33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036" name="Clip" r:id="rId14" imgW="819000" imgH="847800" progId="">
                  <p:embed/>
                </p:oleObj>
              </a:graphicData>
            </a:graphic>
          </p:graphicFrame>
          <p:graphicFrame>
            <p:nvGraphicFramePr>
              <p:cNvPr id="1037" name="Object 33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037" name="Clip" r:id="rId15" imgW="1266840" imgH="1200240" progId="">
                  <p:embed/>
                </p:oleObj>
              </a:graphicData>
            </a:graphic>
          </p:graphicFrame>
        </p:grpSp>
        <p:grpSp>
          <p:nvGrpSpPr>
            <p:cNvPr id="1054" name="Group 333"/>
            <p:cNvGrpSpPr>
              <a:grpSpLocks/>
            </p:cNvGrpSpPr>
            <p:nvPr/>
          </p:nvGrpSpPr>
          <p:grpSpPr bwMode="auto">
            <a:xfrm>
              <a:off x="4041775" y="4887913"/>
              <a:ext cx="273050" cy="341312"/>
              <a:chOff x="2870" y="1518"/>
              <a:chExt cx="292" cy="320"/>
            </a:xfrm>
          </p:grpSpPr>
          <p:graphicFrame>
            <p:nvGraphicFramePr>
              <p:cNvPr id="1038" name="Object 33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p:oleObj spid="_x0000_s1038" name="Clip" r:id="rId16" imgW="819000" imgH="847800" progId="">
                  <p:embed/>
                </p:oleObj>
              </a:graphicData>
            </a:graphic>
          </p:graphicFrame>
          <p:graphicFrame>
            <p:nvGraphicFramePr>
              <p:cNvPr id="1039" name="Object 33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p:oleObj spid="_x0000_s1039" name="Clip" r:id="rId17" imgW="1266840" imgH="1200240" progId="">
                  <p:embed/>
                </p:oleObj>
              </a:graphicData>
            </a:graphic>
          </p:graphicFrame>
        </p:grpSp>
        <p:graphicFrame>
          <p:nvGraphicFramePr>
            <p:cNvPr id="1040" name="Object 433"/>
            <p:cNvGraphicFramePr>
              <a:graphicFrameLocks noChangeAspect="1"/>
            </p:cNvGraphicFramePr>
            <p:nvPr/>
          </p:nvGraphicFramePr>
          <p:xfrm>
            <a:off x="1309688" y="4502150"/>
            <a:ext cx="439737" cy="366713"/>
          </p:xfrm>
          <a:graphic>
            <a:graphicData uri="http://schemas.openxmlformats.org/presentationml/2006/ole">
              <p:oleObj spid="_x0000_s1040" name="Clip" r:id="rId18" imgW="1305000" imgH="1085760" progId="">
                <p:embed/>
              </p:oleObj>
            </a:graphicData>
          </a:graphic>
        </p:graphicFrame>
        <p:sp>
          <p:nvSpPr>
            <p:cNvPr id="1055" name="Line 434"/>
            <p:cNvSpPr>
              <a:spLocks noChangeShapeType="1"/>
            </p:cNvSpPr>
            <p:nvPr/>
          </p:nvSpPr>
          <p:spPr bwMode="auto">
            <a:xfrm>
              <a:off x="1708150" y="4772025"/>
              <a:ext cx="242888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Line 435"/>
            <p:cNvSpPr>
              <a:spLocks noChangeShapeType="1"/>
            </p:cNvSpPr>
            <p:nvPr/>
          </p:nvSpPr>
          <p:spPr bwMode="auto">
            <a:xfrm>
              <a:off x="1708150" y="4772025"/>
              <a:ext cx="242888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Line 436"/>
            <p:cNvSpPr>
              <a:spLocks noChangeShapeType="1"/>
            </p:cNvSpPr>
            <p:nvPr/>
          </p:nvSpPr>
          <p:spPr bwMode="auto">
            <a:xfrm>
              <a:off x="1639888" y="5408613"/>
              <a:ext cx="1905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Local Area Network</a:t>
            </a:r>
          </a:p>
        </p:txBody>
      </p:sp>
      <p:sp>
        <p:nvSpPr>
          <p:cNvPr id="1433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A1C77D-2047-45B8-8F8F-BDE571D76DFB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143363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074"/>
          <a:stretch>
            <a:fillRect/>
          </a:stretch>
        </p:blipFill>
        <p:spPr bwMode="auto">
          <a:xfrm>
            <a:off x="900113" y="1341438"/>
            <a:ext cx="67056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Different Topologies</a:t>
            </a:r>
          </a:p>
        </p:txBody>
      </p:sp>
      <p:sp>
        <p:nvSpPr>
          <p:cNvPr id="2437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45CC46-2C78-4DE5-B210-D6545E8C0723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2437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655"/>
          <a:stretch>
            <a:fillRect/>
          </a:stretch>
        </p:blipFill>
        <p:spPr>
          <a:xfrm>
            <a:off x="1177925" y="1412875"/>
            <a:ext cx="7004050" cy="4895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Handling Multiple Access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Multiple access control (MAC)</a:t>
            </a:r>
          </a:p>
          <a:p>
            <a:pPr lvl="1">
              <a:defRPr/>
            </a:pPr>
            <a:r>
              <a:rPr lang="en-US" dirty="0" smtClean="0"/>
              <a:t>Determine when node can transmit on shared media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Channel Partitioning</a:t>
            </a:r>
          </a:p>
          <a:p>
            <a:pPr lvl="1">
              <a:defRPr/>
            </a:pPr>
            <a:r>
              <a:rPr lang="en-US" dirty="0" smtClean="0"/>
              <a:t>Divide channel into smaller “pieces” (time slots, frequency, code)</a:t>
            </a:r>
          </a:p>
          <a:p>
            <a:pPr lvl="1">
              <a:defRPr/>
            </a:pPr>
            <a:r>
              <a:rPr lang="en-US" dirty="0" smtClean="0"/>
              <a:t>Allocate piece to node for exclusive use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Taking turns</a:t>
            </a:r>
          </a:p>
          <a:p>
            <a:pPr lvl="1">
              <a:defRPr/>
            </a:pPr>
            <a:r>
              <a:rPr lang="en-US" dirty="0" smtClean="0"/>
              <a:t>Nodes take turns to transmit, nodes with more to send can take longer turns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Random Access</a:t>
            </a:r>
          </a:p>
          <a:p>
            <a:pPr lvl="1">
              <a:defRPr/>
            </a:pPr>
            <a:r>
              <a:rPr lang="en-US" dirty="0" smtClean="0"/>
              <a:t>Channel not divided, allow collisions</a:t>
            </a:r>
          </a:p>
          <a:p>
            <a:pPr lvl="1">
              <a:defRPr/>
            </a:pPr>
            <a:r>
              <a:rPr lang="en-US" dirty="0" smtClean="0"/>
              <a:t>Coordinate or recover from collisions</a:t>
            </a:r>
            <a:endParaRPr lang="en-US" dirty="0"/>
          </a:p>
        </p:txBody>
      </p:sp>
      <p:sp>
        <p:nvSpPr>
          <p:cNvPr id="24678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246EB3-F2AF-44C4-BA0D-8847C913C374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Channel Partitioning with TDMA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301625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Access to channel in “slots and rounds”</a:t>
            </a:r>
          </a:p>
          <a:p>
            <a:pPr>
              <a:defRPr/>
            </a:pPr>
            <a:r>
              <a:rPr lang="en-US" dirty="0" smtClean="0"/>
              <a:t>Each station gets </a:t>
            </a:r>
            <a:r>
              <a:rPr lang="en-US" dirty="0" smtClean="0">
                <a:solidFill>
                  <a:srgbClr val="FF0000"/>
                </a:solidFill>
              </a:rPr>
              <a:t>fixed length slot </a:t>
            </a:r>
            <a:r>
              <a:rPr lang="en-US" dirty="0" smtClean="0"/>
              <a:t>(packet trans time) in each round</a:t>
            </a:r>
          </a:p>
          <a:p>
            <a:pPr>
              <a:defRPr/>
            </a:pPr>
            <a:r>
              <a:rPr lang="en-US" dirty="0" smtClean="0"/>
              <a:t>Unused slots go idle</a:t>
            </a:r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Example: a 6-station LAN, 1,3,4 have packets, slots 2,5,6 idle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4985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61404A-C7DE-45FB-BA07-98A004EC0FDF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130300" y="4637088"/>
            <a:ext cx="6084888" cy="935037"/>
            <a:chOff x="1052513" y="4586288"/>
            <a:chExt cx="6084887" cy="935037"/>
          </a:xfrm>
        </p:grpSpPr>
        <p:sp>
          <p:nvSpPr>
            <p:cNvPr id="249861" name="Line 7"/>
            <p:cNvSpPr>
              <a:spLocks noChangeShapeType="1"/>
            </p:cNvSpPr>
            <p:nvPr/>
          </p:nvSpPr>
          <p:spPr bwMode="auto">
            <a:xfrm>
              <a:off x="1052513" y="5440363"/>
              <a:ext cx="608488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62" name="Rectangle 8"/>
            <p:cNvSpPr>
              <a:spLocks noChangeArrowheads="1"/>
            </p:cNvSpPr>
            <p:nvPr/>
          </p:nvSpPr>
          <p:spPr bwMode="auto">
            <a:xfrm>
              <a:off x="1274763" y="5213350"/>
              <a:ext cx="479425" cy="230188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63" name="Rectangle 10"/>
            <p:cNvSpPr>
              <a:spLocks noChangeArrowheads="1"/>
            </p:cNvSpPr>
            <p:nvPr/>
          </p:nvSpPr>
          <p:spPr bwMode="auto">
            <a:xfrm>
              <a:off x="2233613" y="5213350"/>
              <a:ext cx="479425" cy="2301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64" name="Rectangle 11"/>
            <p:cNvSpPr>
              <a:spLocks noChangeArrowheads="1"/>
            </p:cNvSpPr>
            <p:nvPr/>
          </p:nvSpPr>
          <p:spPr bwMode="auto">
            <a:xfrm>
              <a:off x="2708275" y="5213350"/>
              <a:ext cx="479425" cy="23018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65" name="Line 13"/>
            <p:cNvSpPr>
              <a:spLocks noChangeShapeType="1"/>
            </p:cNvSpPr>
            <p:nvPr/>
          </p:nvSpPr>
          <p:spPr bwMode="auto">
            <a:xfrm>
              <a:off x="1276350" y="5100638"/>
              <a:ext cx="0" cy="3381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66" name="Line 16"/>
            <p:cNvSpPr>
              <a:spLocks noChangeShapeType="1"/>
            </p:cNvSpPr>
            <p:nvPr/>
          </p:nvSpPr>
          <p:spPr bwMode="auto">
            <a:xfrm>
              <a:off x="4141788" y="5103813"/>
              <a:ext cx="0" cy="338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67" name="Text Box 23"/>
            <p:cNvSpPr txBox="1">
              <a:spLocks noChangeArrowheads="1"/>
            </p:cNvSpPr>
            <p:nvPr/>
          </p:nvSpPr>
          <p:spPr bwMode="auto">
            <a:xfrm>
              <a:off x="1374775" y="5184775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249868" name="Text Box 24"/>
            <p:cNvSpPr txBox="1">
              <a:spLocks noChangeArrowheads="1"/>
            </p:cNvSpPr>
            <p:nvPr/>
          </p:nvSpPr>
          <p:spPr bwMode="auto">
            <a:xfrm>
              <a:off x="2320925" y="5170488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249869" name="Text Box 25"/>
            <p:cNvSpPr txBox="1">
              <a:spLocks noChangeArrowheads="1"/>
            </p:cNvSpPr>
            <p:nvPr/>
          </p:nvSpPr>
          <p:spPr bwMode="auto">
            <a:xfrm>
              <a:off x="2786063" y="5176838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249870" name="Rectangle 26"/>
            <p:cNvSpPr>
              <a:spLocks noChangeArrowheads="1"/>
            </p:cNvSpPr>
            <p:nvPr/>
          </p:nvSpPr>
          <p:spPr bwMode="auto">
            <a:xfrm>
              <a:off x="4132263" y="5208588"/>
              <a:ext cx="479425" cy="230187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71" name="Rectangle 27"/>
            <p:cNvSpPr>
              <a:spLocks noChangeArrowheads="1"/>
            </p:cNvSpPr>
            <p:nvPr/>
          </p:nvSpPr>
          <p:spPr bwMode="auto">
            <a:xfrm>
              <a:off x="5091113" y="5208588"/>
              <a:ext cx="479425" cy="23018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72" name="Rectangle 28"/>
            <p:cNvSpPr>
              <a:spLocks noChangeArrowheads="1"/>
            </p:cNvSpPr>
            <p:nvPr/>
          </p:nvSpPr>
          <p:spPr bwMode="auto">
            <a:xfrm>
              <a:off x="5565775" y="5208588"/>
              <a:ext cx="479425" cy="2301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49873" name="Line 29"/>
            <p:cNvSpPr>
              <a:spLocks noChangeShapeType="1"/>
            </p:cNvSpPr>
            <p:nvPr/>
          </p:nvSpPr>
          <p:spPr bwMode="auto">
            <a:xfrm>
              <a:off x="4133850" y="5095875"/>
              <a:ext cx="0" cy="3381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74" name="Text Box 30"/>
            <p:cNvSpPr txBox="1">
              <a:spLocks noChangeArrowheads="1"/>
            </p:cNvSpPr>
            <p:nvPr/>
          </p:nvSpPr>
          <p:spPr bwMode="auto">
            <a:xfrm>
              <a:off x="4232275" y="5180013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249875" name="Text Box 31"/>
            <p:cNvSpPr txBox="1">
              <a:spLocks noChangeArrowheads="1"/>
            </p:cNvSpPr>
            <p:nvPr/>
          </p:nvSpPr>
          <p:spPr bwMode="auto">
            <a:xfrm>
              <a:off x="5178425" y="5165725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249876" name="Text Box 32"/>
            <p:cNvSpPr txBox="1">
              <a:spLocks noChangeArrowheads="1"/>
            </p:cNvSpPr>
            <p:nvPr/>
          </p:nvSpPr>
          <p:spPr bwMode="auto">
            <a:xfrm>
              <a:off x="5643563" y="5172075"/>
              <a:ext cx="307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b="1">
                  <a:solidFill>
                    <a:srgbClr val="FFFFFF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249877" name="Line 34"/>
            <p:cNvSpPr>
              <a:spLocks noChangeShapeType="1"/>
            </p:cNvSpPr>
            <p:nvPr/>
          </p:nvSpPr>
          <p:spPr bwMode="auto">
            <a:xfrm>
              <a:off x="1757363" y="5205413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78" name="Line 35"/>
            <p:cNvSpPr>
              <a:spLocks noChangeShapeType="1"/>
            </p:cNvSpPr>
            <p:nvPr/>
          </p:nvSpPr>
          <p:spPr bwMode="auto">
            <a:xfrm>
              <a:off x="2233613" y="5210175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79" name="Line 36"/>
            <p:cNvSpPr>
              <a:spLocks noChangeShapeType="1"/>
            </p:cNvSpPr>
            <p:nvPr/>
          </p:nvSpPr>
          <p:spPr bwMode="auto">
            <a:xfrm>
              <a:off x="2709863" y="5210175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0" name="Line 37"/>
            <p:cNvSpPr>
              <a:spLocks noChangeShapeType="1"/>
            </p:cNvSpPr>
            <p:nvPr/>
          </p:nvSpPr>
          <p:spPr bwMode="auto">
            <a:xfrm>
              <a:off x="3186113" y="5210175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1" name="Line 38"/>
            <p:cNvSpPr>
              <a:spLocks noChangeShapeType="1"/>
            </p:cNvSpPr>
            <p:nvPr/>
          </p:nvSpPr>
          <p:spPr bwMode="auto">
            <a:xfrm>
              <a:off x="3667125" y="5200650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2" name="Line 39"/>
            <p:cNvSpPr>
              <a:spLocks noChangeShapeType="1"/>
            </p:cNvSpPr>
            <p:nvPr/>
          </p:nvSpPr>
          <p:spPr bwMode="auto">
            <a:xfrm>
              <a:off x="4614863" y="5205413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3" name="Line 40"/>
            <p:cNvSpPr>
              <a:spLocks noChangeShapeType="1"/>
            </p:cNvSpPr>
            <p:nvPr/>
          </p:nvSpPr>
          <p:spPr bwMode="auto">
            <a:xfrm>
              <a:off x="5562600" y="5200650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4" name="Line 41"/>
            <p:cNvSpPr>
              <a:spLocks noChangeShapeType="1"/>
            </p:cNvSpPr>
            <p:nvPr/>
          </p:nvSpPr>
          <p:spPr bwMode="auto">
            <a:xfrm>
              <a:off x="6510338" y="5195888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5" name="Line 42"/>
            <p:cNvSpPr>
              <a:spLocks noChangeShapeType="1"/>
            </p:cNvSpPr>
            <p:nvPr/>
          </p:nvSpPr>
          <p:spPr bwMode="auto">
            <a:xfrm>
              <a:off x="6043613" y="5205413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6" name="Line 43"/>
            <p:cNvSpPr>
              <a:spLocks noChangeShapeType="1"/>
            </p:cNvSpPr>
            <p:nvPr/>
          </p:nvSpPr>
          <p:spPr bwMode="auto">
            <a:xfrm>
              <a:off x="6991350" y="5110163"/>
              <a:ext cx="0" cy="3381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7" name="Line 44"/>
            <p:cNvSpPr>
              <a:spLocks noChangeShapeType="1"/>
            </p:cNvSpPr>
            <p:nvPr/>
          </p:nvSpPr>
          <p:spPr bwMode="auto">
            <a:xfrm>
              <a:off x="5091113" y="5205413"/>
              <a:ext cx="0" cy="2381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88" name="Text Box 45"/>
            <p:cNvSpPr txBox="1">
              <a:spLocks noChangeArrowheads="1"/>
            </p:cNvSpPr>
            <p:nvPr/>
          </p:nvSpPr>
          <p:spPr bwMode="auto">
            <a:xfrm>
              <a:off x="2320925" y="4586288"/>
              <a:ext cx="75882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Comic Sans MS" pitchFamily="66" charset="0"/>
                </a:rPr>
                <a:t>6-slot</a:t>
              </a:r>
            </a:p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  <a:latin typeface="Comic Sans MS" pitchFamily="66" charset="0"/>
                </a:rPr>
                <a:t>frame</a:t>
              </a:r>
            </a:p>
          </p:txBody>
        </p:sp>
        <p:sp>
          <p:nvSpPr>
            <p:cNvPr id="249889" name="Line 46"/>
            <p:cNvSpPr>
              <a:spLocks noChangeShapeType="1"/>
            </p:cNvSpPr>
            <p:nvPr/>
          </p:nvSpPr>
          <p:spPr bwMode="auto">
            <a:xfrm>
              <a:off x="3132138" y="4918075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90" name="Line 47"/>
            <p:cNvSpPr>
              <a:spLocks noChangeShapeType="1"/>
            </p:cNvSpPr>
            <p:nvPr/>
          </p:nvSpPr>
          <p:spPr bwMode="auto">
            <a:xfrm flipH="1">
              <a:off x="1287463" y="4913313"/>
              <a:ext cx="989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91" name="Line 48"/>
            <p:cNvSpPr>
              <a:spLocks noChangeShapeType="1"/>
            </p:cNvSpPr>
            <p:nvPr/>
          </p:nvSpPr>
          <p:spPr bwMode="auto">
            <a:xfrm>
              <a:off x="1266825" y="4826000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9892" name="Line 49"/>
            <p:cNvSpPr>
              <a:spLocks noChangeShapeType="1"/>
            </p:cNvSpPr>
            <p:nvPr/>
          </p:nvSpPr>
          <p:spPr bwMode="auto">
            <a:xfrm>
              <a:off x="4125913" y="4783138"/>
              <a:ext cx="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2659063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Channel spectrum divided into </a:t>
            </a:r>
            <a:r>
              <a:rPr lang="en-US" dirty="0" smtClean="0">
                <a:solidFill>
                  <a:srgbClr val="0000FF"/>
                </a:solidFill>
              </a:rPr>
              <a:t>frequency bands</a:t>
            </a:r>
          </a:p>
          <a:p>
            <a:pPr>
              <a:defRPr/>
            </a:pPr>
            <a:r>
              <a:rPr lang="en-US" dirty="0" smtClean="0"/>
              <a:t>Each station assigned </a:t>
            </a:r>
            <a:r>
              <a:rPr lang="en-US" dirty="0" smtClean="0">
                <a:solidFill>
                  <a:srgbClr val="FF0000"/>
                </a:solidFill>
              </a:rPr>
              <a:t>fixed frequency band</a:t>
            </a:r>
          </a:p>
          <a:p>
            <a:pPr>
              <a:defRPr/>
            </a:pPr>
            <a:r>
              <a:rPr lang="en-US" dirty="0" smtClean="0"/>
              <a:t>Unused transmission time in frequency bands go idle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Example: a 6-station LAN, 1,3,4 have packets, frequency bands 2,5,6 idle</a:t>
            </a:r>
            <a:endParaRPr lang="en-US" dirty="0"/>
          </a:p>
        </p:txBody>
      </p:sp>
      <p:sp>
        <p:nvSpPr>
          <p:cNvPr id="1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Channel Partitioning with FDMA</a:t>
            </a:r>
          </a:p>
        </p:txBody>
      </p:sp>
      <p:sp>
        <p:nvSpPr>
          <p:cNvPr id="1495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C00EB2-9A43-4B99-8B27-23EDD0A144C4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grpSp>
        <p:nvGrpSpPr>
          <p:cNvPr id="123" name="组合 122"/>
          <p:cNvGrpSpPr>
            <a:grpSpLocks/>
          </p:cNvGrpSpPr>
          <p:nvPr/>
        </p:nvGrpSpPr>
        <p:grpSpPr bwMode="auto">
          <a:xfrm>
            <a:off x="517525" y="4005263"/>
            <a:ext cx="7697788" cy="2424112"/>
            <a:chOff x="304977" y="3965575"/>
            <a:chExt cx="7697787" cy="2424113"/>
          </a:xfrm>
        </p:grpSpPr>
        <p:sp>
          <p:nvSpPr>
            <p:cNvPr id="149509" name="Rectangle 4"/>
            <p:cNvSpPr>
              <a:spLocks noChangeArrowheads="1"/>
            </p:cNvSpPr>
            <p:nvPr/>
          </p:nvSpPr>
          <p:spPr bwMode="auto">
            <a:xfrm>
              <a:off x="4638852" y="4138613"/>
              <a:ext cx="627062" cy="225107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149510" name="Line 5"/>
            <p:cNvSpPr>
              <a:spLocks noChangeShapeType="1"/>
            </p:cNvSpPr>
            <p:nvPr/>
          </p:nvSpPr>
          <p:spPr bwMode="auto">
            <a:xfrm flipV="1">
              <a:off x="4637264" y="5243513"/>
              <a:ext cx="622300" cy="15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1" name="Line 6"/>
            <p:cNvSpPr>
              <a:spLocks noChangeShapeType="1"/>
            </p:cNvSpPr>
            <p:nvPr/>
          </p:nvSpPr>
          <p:spPr bwMode="auto">
            <a:xfrm flipV="1">
              <a:off x="4632502" y="5635625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2" name="Line 7"/>
            <p:cNvSpPr>
              <a:spLocks noChangeShapeType="1"/>
            </p:cNvSpPr>
            <p:nvPr/>
          </p:nvSpPr>
          <p:spPr bwMode="auto">
            <a:xfrm flipV="1">
              <a:off x="4637264" y="6021388"/>
              <a:ext cx="627063" cy="15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3" name="Line 8"/>
            <p:cNvSpPr>
              <a:spLocks noChangeShapeType="1"/>
            </p:cNvSpPr>
            <p:nvPr/>
          </p:nvSpPr>
          <p:spPr bwMode="auto">
            <a:xfrm flipV="1">
              <a:off x="4632502" y="4857750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4" name="Line 9"/>
            <p:cNvSpPr>
              <a:spLocks noChangeShapeType="1"/>
            </p:cNvSpPr>
            <p:nvPr/>
          </p:nvSpPr>
          <p:spPr bwMode="auto">
            <a:xfrm flipV="1">
              <a:off x="4637264" y="4471988"/>
              <a:ext cx="631825" cy="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5" name="Line 11"/>
            <p:cNvSpPr>
              <a:spLocks noChangeShapeType="1"/>
            </p:cNvSpPr>
            <p:nvPr/>
          </p:nvSpPr>
          <p:spPr bwMode="auto">
            <a:xfrm>
              <a:off x="5357989" y="4411663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6" name="Freeform 12"/>
            <p:cNvSpPr>
              <a:spLocks/>
            </p:cNvSpPr>
            <p:nvPr/>
          </p:nvSpPr>
          <p:spPr bwMode="auto">
            <a:xfrm>
              <a:off x="5505627" y="4292600"/>
              <a:ext cx="1728787" cy="114300"/>
            </a:xfrm>
            <a:custGeom>
              <a:avLst/>
              <a:gdLst>
                <a:gd name="T0" fmla="*/ 0 w 1089"/>
                <a:gd name="T1" fmla="*/ 2147483647 h 72"/>
                <a:gd name="T2" fmla="*/ 0 w 1089"/>
                <a:gd name="T3" fmla="*/ 2147483647 h 72"/>
                <a:gd name="T4" fmla="*/ 2147483647 w 1089"/>
                <a:gd name="T5" fmla="*/ 0 h 72"/>
                <a:gd name="T6" fmla="*/ 2147483647 w 1089"/>
                <a:gd name="T7" fmla="*/ 2147483647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9"/>
                <a:gd name="T13" fmla="*/ 0 h 72"/>
                <a:gd name="T14" fmla="*/ 1089 w 108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3333CC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7" name="Line 13"/>
            <p:cNvSpPr>
              <a:spLocks noChangeShapeType="1"/>
            </p:cNvSpPr>
            <p:nvPr/>
          </p:nvSpPr>
          <p:spPr bwMode="auto">
            <a:xfrm>
              <a:off x="5405614" y="4814888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8" name="Line 15"/>
            <p:cNvSpPr>
              <a:spLocks noChangeShapeType="1"/>
            </p:cNvSpPr>
            <p:nvPr/>
          </p:nvSpPr>
          <p:spPr bwMode="auto">
            <a:xfrm>
              <a:off x="5405614" y="5213350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19" name="Freeform 16"/>
            <p:cNvSpPr>
              <a:spLocks/>
            </p:cNvSpPr>
            <p:nvPr/>
          </p:nvSpPr>
          <p:spPr bwMode="auto">
            <a:xfrm>
              <a:off x="5553252" y="5094288"/>
              <a:ext cx="1728787" cy="114300"/>
            </a:xfrm>
            <a:custGeom>
              <a:avLst/>
              <a:gdLst>
                <a:gd name="T0" fmla="*/ 0 w 1089"/>
                <a:gd name="T1" fmla="*/ 2147483647 h 72"/>
                <a:gd name="T2" fmla="*/ 0 w 1089"/>
                <a:gd name="T3" fmla="*/ 2147483647 h 72"/>
                <a:gd name="T4" fmla="*/ 2147483647 w 1089"/>
                <a:gd name="T5" fmla="*/ 0 h 72"/>
                <a:gd name="T6" fmla="*/ 2147483647 w 1089"/>
                <a:gd name="T7" fmla="*/ 2147483647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9"/>
                <a:gd name="T13" fmla="*/ 0 h 72"/>
                <a:gd name="T14" fmla="*/ 1089 w 108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20" name="Line 20"/>
            <p:cNvSpPr>
              <a:spLocks noChangeShapeType="1"/>
            </p:cNvSpPr>
            <p:nvPr/>
          </p:nvSpPr>
          <p:spPr bwMode="auto">
            <a:xfrm>
              <a:off x="5453239" y="6024563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21" name="Line 21"/>
            <p:cNvSpPr>
              <a:spLocks noChangeShapeType="1"/>
            </p:cNvSpPr>
            <p:nvPr/>
          </p:nvSpPr>
          <p:spPr bwMode="auto">
            <a:xfrm>
              <a:off x="5459589" y="6354763"/>
              <a:ext cx="22288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22" name="Text Box 22"/>
            <p:cNvSpPr txBox="1">
              <a:spLocks noChangeArrowheads="1"/>
            </p:cNvSpPr>
            <p:nvPr/>
          </p:nvSpPr>
          <p:spPr bwMode="auto">
            <a:xfrm rot="-5400000">
              <a:off x="3404570" y="4987132"/>
              <a:ext cx="19399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frequency bands</a:t>
              </a:r>
            </a:p>
          </p:txBody>
        </p:sp>
        <p:sp>
          <p:nvSpPr>
            <p:cNvPr id="149523" name="Text Box 23"/>
            <p:cNvSpPr txBox="1">
              <a:spLocks noChangeArrowheads="1"/>
            </p:cNvSpPr>
            <p:nvPr/>
          </p:nvSpPr>
          <p:spPr bwMode="auto">
            <a:xfrm rot="67766">
              <a:off x="7343952" y="3965575"/>
              <a:ext cx="65881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time</a:t>
              </a:r>
            </a:p>
          </p:txBody>
        </p:sp>
        <p:sp>
          <p:nvSpPr>
            <p:cNvPr id="149524" name="Freeform 54"/>
            <p:cNvSpPr>
              <a:spLocks/>
            </p:cNvSpPr>
            <p:nvPr/>
          </p:nvSpPr>
          <p:spPr bwMode="auto">
            <a:xfrm>
              <a:off x="2043289" y="4348163"/>
              <a:ext cx="595313" cy="1538287"/>
            </a:xfrm>
            <a:custGeom>
              <a:avLst/>
              <a:gdLst>
                <a:gd name="T0" fmla="*/ 2147483647 w 375"/>
                <a:gd name="T1" fmla="*/ 0 h 969"/>
                <a:gd name="T2" fmla="*/ 0 w 375"/>
                <a:gd name="T3" fmla="*/ 2147483647 h 969"/>
                <a:gd name="T4" fmla="*/ 2147483647 w 375"/>
                <a:gd name="T5" fmla="*/ 2147483647 h 969"/>
                <a:gd name="T6" fmla="*/ 2147483647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9525" name="Group 56"/>
            <p:cNvGrpSpPr>
              <a:grpSpLocks/>
            </p:cNvGrpSpPr>
            <p:nvPr/>
          </p:nvGrpSpPr>
          <p:grpSpPr bwMode="auto">
            <a:xfrm>
              <a:off x="304977" y="4986338"/>
              <a:ext cx="1666875" cy="314325"/>
              <a:chOff x="1614" y="1494"/>
              <a:chExt cx="1050" cy="198"/>
            </a:xfrm>
          </p:grpSpPr>
          <p:sp>
            <p:nvSpPr>
              <p:cNvPr id="149532" name="Rectangle 57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i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49533" name="Freeform 58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/>
                  </a:gs>
                  <a:gs pos="50000">
                    <a:srgbClr val="FFFFFF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534" name="Oval 59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i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49535" name="Line 60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9526" name="Freeform 65"/>
            <p:cNvSpPr>
              <a:spLocks/>
            </p:cNvSpPr>
            <p:nvPr/>
          </p:nvSpPr>
          <p:spPr bwMode="auto">
            <a:xfrm>
              <a:off x="2814814" y="5040313"/>
              <a:ext cx="892175" cy="173037"/>
            </a:xfrm>
            <a:custGeom>
              <a:avLst/>
              <a:gdLst>
                <a:gd name="T0" fmla="*/ 2147483647 w 562"/>
                <a:gd name="T1" fmla="*/ 2147483647 h 266"/>
                <a:gd name="T2" fmla="*/ 2147483647 w 562"/>
                <a:gd name="T3" fmla="*/ 2147483647 h 266"/>
                <a:gd name="T4" fmla="*/ 2147483647 w 562"/>
                <a:gd name="T5" fmla="*/ 2147483647 h 266"/>
                <a:gd name="T6" fmla="*/ 2147483647 w 562"/>
                <a:gd name="T7" fmla="*/ 0 h 266"/>
                <a:gd name="T8" fmla="*/ 2147483647 w 562"/>
                <a:gd name="T9" fmla="*/ 2147483647 h 266"/>
                <a:gd name="T10" fmla="*/ 2147483647 w 562"/>
                <a:gd name="T11" fmla="*/ 2147483647 h 266"/>
                <a:gd name="T12" fmla="*/ 2147483647 w 562"/>
                <a:gd name="T13" fmla="*/ 2147483647 h 266"/>
                <a:gd name="T14" fmla="*/ 2147483647 w 562"/>
                <a:gd name="T15" fmla="*/ 2147483647 h 266"/>
                <a:gd name="T16" fmla="*/ 2147483647 w 562"/>
                <a:gd name="T17" fmla="*/ 2147483647 h 266"/>
                <a:gd name="T18" fmla="*/ 2147483647 w 562"/>
                <a:gd name="T19" fmla="*/ 2147483647 h 266"/>
                <a:gd name="T20" fmla="*/ 2147483647 w 562"/>
                <a:gd name="T21" fmla="*/ 2147483647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7" name="Freeform 66"/>
            <p:cNvSpPr>
              <a:spLocks/>
            </p:cNvSpPr>
            <p:nvPr/>
          </p:nvSpPr>
          <p:spPr bwMode="auto">
            <a:xfrm>
              <a:off x="2857677" y="4270375"/>
              <a:ext cx="427037" cy="219075"/>
            </a:xfrm>
            <a:custGeom>
              <a:avLst/>
              <a:gdLst>
                <a:gd name="T0" fmla="*/ 2147483647 w 562"/>
                <a:gd name="T1" fmla="*/ 2147483647 h 266"/>
                <a:gd name="T2" fmla="*/ 2147483647 w 562"/>
                <a:gd name="T3" fmla="*/ 2147483647 h 266"/>
                <a:gd name="T4" fmla="*/ 2147483647 w 562"/>
                <a:gd name="T5" fmla="*/ 2147483647 h 266"/>
                <a:gd name="T6" fmla="*/ 2147483647 w 562"/>
                <a:gd name="T7" fmla="*/ 0 h 266"/>
                <a:gd name="T8" fmla="*/ 2147483647 w 562"/>
                <a:gd name="T9" fmla="*/ 2147483647 h 266"/>
                <a:gd name="T10" fmla="*/ 2147483647 w 562"/>
                <a:gd name="T11" fmla="*/ 2147483647 h 266"/>
                <a:gd name="T12" fmla="*/ 2147483647 w 562"/>
                <a:gd name="T13" fmla="*/ 2147483647 h 266"/>
                <a:gd name="T14" fmla="*/ 2147483647 w 562"/>
                <a:gd name="T15" fmla="*/ 2147483647 h 266"/>
                <a:gd name="T16" fmla="*/ 2147483647 w 562"/>
                <a:gd name="T17" fmla="*/ 2147483647 h 266"/>
                <a:gd name="T18" fmla="*/ 2147483647 w 562"/>
                <a:gd name="T19" fmla="*/ 2147483647 h 266"/>
                <a:gd name="T20" fmla="*/ 2147483647 w 562"/>
                <a:gd name="T21" fmla="*/ 2147483647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8" name="Freeform 68"/>
            <p:cNvSpPr>
              <a:spLocks/>
            </p:cNvSpPr>
            <p:nvPr/>
          </p:nvSpPr>
          <p:spPr bwMode="auto">
            <a:xfrm>
              <a:off x="2767189" y="6069013"/>
              <a:ext cx="989013" cy="185737"/>
            </a:xfrm>
            <a:custGeom>
              <a:avLst/>
              <a:gdLst>
                <a:gd name="T0" fmla="*/ 2147483647 w 623"/>
                <a:gd name="T1" fmla="*/ 2147483647 h 117"/>
                <a:gd name="T2" fmla="*/ 2147483647 w 623"/>
                <a:gd name="T3" fmla="*/ 2147483647 h 117"/>
                <a:gd name="T4" fmla="*/ 2147483647 w 623"/>
                <a:gd name="T5" fmla="*/ 2147483647 h 117"/>
                <a:gd name="T6" fmla="*/ 2147483647 w 623"/>
                <a:gd name="T7" fmla="*/ 0 h 117"/>
                <a:gd name="T8" fmla="*/ 2147483647 w 623"/>
                <a:gd name="T9" fmla="*/ 2147483647 h 117"/>
                <a:gd name="T10" fmla="*/ 2147483647 w 623"/>
                <a:gd name="T11" fmla="*/ 2147483647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3"/>
                <a:gd name="T19" fmla="*/ 0 h 117"/>
                <a:gd name="T20" fmla="*/ 623 w 623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3" h="117">
                  <a:moveTo>
                    <a:pt x="20" y="113"/>
                  </a:moveTo>
                  <a:cubicBezTo>
                    <a:pt x="44" y="68"/>
                    <a:pt x="0" y="1"/>
                    <a:pt x="114" y="2"/>
                  </a:cubicBezTo>
                  <a:cubicBezTo>
                    <a:pt x="233" y="1"/>
                    <a:pt x="144" y="114"/>
                    <a:pt x="256" y="114"/>
                  </a:cubicBezTo>
                  <a:cubicBezTo>
                    <a:pt x="368" y="114"/>
                    <a:pt x="288" y="0"/>
                    <a:pt x="394" y="0"/>
                  </a:cubicBezTo>
                  <a:cubicBezTo>
                    <a:pt x="500" y="0"/>
                    <a:pt x="421" y="117"/>
                    <a:pt x="522" y="116"/>
                  </a:cubicBezTo>
                  <a:cubicBezTo>
                    <a:pt x="623" y="115"/>
                    <a:pt x="570" y="64"/>
                    <a:pt x="616" y="14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529" name="Text Box 69"/>
            <p:cNvSpPr txBox="1">
              <a:spLocks noChangeArrowheads="1"/>
            </p:cNvSpPr>
            <p:nvPr/>
          </p:nvSpPr>
          <p:spPr bwMode="auto">
            <a:xfrm>
              <a:off x="454202" y="5703888"/>
              <a:ext cx="1314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FDM cable</a:t>
              </a:r>
            </a:p>
          </p:txBody>
        </p:sp>
        <p:sp>
          <p:nvSpPr>
            <p:cNvPr id="149530" name="Line 18"/>
            <p:cNvSpPr>
              <a:spLocks noChangeShapeType="1"/>
            </p:cNvSpPr>
            <p:nvPr/>
          </p:nvSpPr>
          <p:spPr bwMode="auto">
            <a:xfrm>
              <a:off x="5423077" y="5618163"/>
              <a:ext cx="22288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531" name="Freeform 19"/>
            <p:cNvSpPr>
              <a:spLocks/>
            </p:cNvSpPr>
            <p:nvPr/>
          </p:nvSpPr>
          <p:spPr bwMode="auto">
            <a:xfrm>
              <a:off x="5570715" y="5499100"/>
              <a:ext cx="1728788" cy="114300"/>
            </a:xfrm>
            <a:custGeom>
              <a:avLst/>
              <a:gdLst>
                <a:gd name="T0" fmla="*/ 0 w 1089"/>
                <a:gd name="T1" fmla="*/ 114300 h 72"/>
                <a:gd name="T2" fmla="*/ 0 w 1089"/>
                <a:gd name="T3" fmla="*/ 4762 h 72"/>
                <a:gd name="T4" fmla="*/ 1728788 w 1089"/>
                <a:gd name="T5" fmla="*/ 0 h 72"/>
                <a:gd name="T6" fmla="*/ 1728788 w 1089"/>
                <a:gd name="T7" fmla="*/ 11430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9"/>
                <a:gd name="T13" fmla="*/ 0 h 72"/>
                <a:gd name="T14" fmla="*/ 1089 w 108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Link Layer Services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Data-link layer has the responsibility of </a:t>
            </a:r>
            <a:r>
              <a:rPr lang="en-US" dirty="0" smtClean="0">
                <a:solidFill>
                  <a:srgbClr val="0000FF"/>
                </a:solidFill>
              </a:rPr>
              <a:t>transferring data over the links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Framing</a:t>
            </a:r>
          </a:p>
          <a:p>
            <a:pPr lvl="1">
              <a:defRPr/>
            </a:pPr>
            <a:r>
              <a:rPr lang="en-US" dirty="0" smtClean="0"/>
              <a:t>Encapsulate upper-level data into frame, adding header and trailer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Link access</a:t>
            </a:r>
          </a:p>
          <a:p>
            <a:pPr lvl="1">
              <a:defRPr/>
            </a:pPr>
            <a:r>
              <a:rPr lang="en-US" dirty="0" smtClean="0"/>
              <a:t>Coordinate access for shared multiple access medium</a:t>
            </a:r>
          </a:p>
          <a:p>
            <a:pPr lvl="1">
              <a:defRPr/>
            </a:pPr>
            <a:r>
              <a:rPr lang="en-US" dirty="0" smtClean="0"/>
              <a:t>“MAC” addresses used in frame headers to identify source and destination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Half-duplex and full-duplex</a:t>
            </a:r>
          </a:p>
          <a:p>
            <a:pPr lvl="1">
              <a:defRPr/>
            </a:pPr>
            <a:r>
              <a:rPr lang="en-US" dirty="0" smtClean="0"/>
              <a:t>If transmit and receive at the same time</a:t>
            </a:r>
          </a:p>
        </p:txBody>
      </p:sp>
      <p:sp>
        <p:nvSpPr>
          <p:cNvPr id="10240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8EE733-A08F-4ABA-B2DE-52DE8FA6F106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Channel Partitioning with CDMA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Code Division Multiple Access</a:t>
            </a:r>
          </a:p>
          <a:p>
            <a:pPr lvl="1">
              <a:defRPr/>
            </a:pPr>
            <a:r>
              <a:rPr lang="en-US" sz="2400" dirty="0" smtClean="0"/>
              <a:t>Used in wireless broadcast channels (cellular, satellite, etc)</a:t>
            </a:r>
          </a:p>
          <a:p>
            <a:pPr>
              <a:defRPr/>
            </a:pPr>
            <a:r>
              <a:rPr lang="en-US" sz="2800" dirty="0" smtClean="0"/>
              <a:t>All nodes </a:t>
            </a:r>
            <a:r>
              <a:rPr lang="en-US" sz="2800" dirty="0" smtClean="0">
                <a:solidFill>
                  <a:srgbClr val="FF0000"/>
                </a:solidFill>
              </a:rPr>
              <a:t>share same frequency</a:t>
            </a:r>
            <a:r>
              <a:rPr lang="en-US" sz="2800" dirty="0" smtClean="0"/>
              <a:t>, but each node has own “chipping” sequence (i.e., code set) to encode data</a:t>
            </a:r>
          </a:p>
          <a:p>
            <a:pPr lvl="2"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Encoded signal </a:t>
            </a:r>
            <a:r>
              <a:rPr lang="en-US" sz="2800" dirty="0" smtClean="0"/>
              <a:t>= (original data) </a:t>
            </a:r>
            <a:r>
              <a:rPr lang="en-US" sz="2800" dirty="0" smtClean="0">
                <a:sym typeface="Symbol"/>
              </a:rPr>
              <a:t></a:t>
            </a:r>
            <a:r>
              <a:rPr lang="en-US" sz="2800" dirty="0" smtClean="0"/>
              <a:t> (chipping sequence)</a:t>
            </a:r>
          </a:p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Decoding</a:t>
            </a:r>
            <a:r>
              <a:rPr lang="en-US" sz="2800" dirty="0" smtClean="0"/>
              <a:t> = inner-product of encoded signal and chipping sequence</a:t>
            </a:r>
          </a:p>
          <a:p>
            <a:pPr lvl="3">
              <a:defRPr/>
            </a:pPr>
            <a:endParaRPr lang="en-US" sz="1800" dirty="0" smtClean="0"/>
          </a:p>
          <a:p>
            <a:pPr>
              <a:defRPr/>
            </a:pPr>
            <a:r>
              <a:rPr lang="en-US" sz="2800" dirty="0" smtClean="0"/>
              <a:t>If codes are “</a:t>
            </a:r>
            <a:r>
              <a:rPr lang="en-US" sz="2800" dirty="0" smtClean="0">
                <a:solidFill>
                  <a:srgbClr val="FF0000"/>
                </a:solidFill>
              </a:rPr>
              <a:t>orthogonal</a:t>
            </a:r>
            <a:r>
              <a:rPr lang="en-US" sz="2800" dirty="0" smtClean="0"/>
              <a:t>”</a:t>
            </a:r>
          </a:p>
          <a:p>
            <a:pPr lvl="1">
              <a:defRPr/>
            </a:pPr>
            <a:r>
              <a:rPr lang="en-US" sz="2400" dirty="0" smtClean="0"/>
              <a:t>Multiple nodes can transmit simultaneously with minimal interference</a:t>
            </a:r>
            <a:endParaRPr lang="en-US" sz="2400" dirty="0"/>
          </a:p>
        </p:txBody>
      </p:sp>
      <p:sp>
        <p:nvSpPr>
          <p:cNvPr id="1515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84E776-F06B-4A2E-8259-FAD21520A39C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Channel Partitioning with CDMA</a:t>
            </a:r>
          </a:p>
        </p:txBody>
      </p:sp>
      <p:sp>
        <p:nvSpPr>
          <p:cNvPr id="15257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01443C-4923-4EB2-AE2A-12311EFA5C9E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5" name="Picture 3" descr="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79613" y="1341438"/>
            <a:ext cx="5040312" cy="5337175"/>
          </a:xfrm>
          <a:ln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Taking Turns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5605462" cy="489585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Polling</a:t>
            </a:r>
            <a:r>
              <a:rPr lang="en-US" dirty="0" smtClean="0"/>
              <a:t>: </a:t>
            </a:r>
          </a:p>
          <a:p>
            <a:pPr>
              <a:defRPr/>
            </a:pPr>
            <a:r>
              <a:rPr lang="en-US" dirty="0" smtClean="0"/>
              <a:t>Master node “invites” slave nodes to transmit in turn</a:t>
            </a:r>
          </a:p>
          <a:p>
            <a:pPr>
              <a:defRPr/>
            </a:pPr>
            <a:r>
              <a:rPr lang="en-US" dirty="0" smtClean="0"/>
              <a:t>Typically used with “dumb” slave devices</a:t>
            </a:r>
          </a:p>
          <a:p>
            <a:pPr lvl="2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Concerns</a:t>
            </a:r>
            <a:r>
              <a:rPr lang="en-US" dirty="0" smtClean="0"/>
              <a:t>:</a:t>
            </a:r>
          </a:p>
          <a:p>
            <a:pPr>
              <a:defRPr/>
            </a:pPr>
            <a:r>
              <a:rPr lang="en-US" dirty="0" smtClean="0"/>
              <a:t>Polling overhead </a:t>
            </a:r>
          </a:p>
          <a:p>
            <a:pPr>
              <a:defRPr/>
            </a:pPr>
            <a:r>
              <a:rPr lang="en-US" dirty="0" smtClean="0"/>
              <a:t>Latency</a:t>
            </a:r>
          </a:p>
          <a:p>
            <a:pPr>
              <a:defRPr/>
            </a:pPr>
            <a:r>
              <a:rPr lang="en-US" dirty="0" smtClean="0"/>
              <a:t>Single point of failure (master)</a:t>
            </a:r>
          </a:p>
          <a:p>
            <a:pPr lvl="2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e.g. Bluetooth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83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1F3979-167C-4027-9557-7707771B538C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grpSp>
        <p:nvGrpSpPr>
          <p:cNvPr id="58383" name="组合 27"/>
          <p:cNvGrpSpPr>
            <a:grpSpLocks/>
          </p:cNvGrpSpPr>
          <p:nvPr/>
        </p:nvGrpSpPr>
        <p:grpSpPr bwMode="auto">
          <a:xfrm>
            <a:off x="5786438" y="2071688"/>
            <a:ext cx="3170237" cy="2632075"/>
            <a:chOff x="4379913" y="2446338"/>
            <a:chExt cx="3170237" cy="2632075"/>
          </a:xfrm>
        </p:grpSpPr>
        <p:graphicFrame>
          <p:nvGraphicFramePr>
            <p:cNvPr id="58375" name="Object 7"/>
            <p:cNvGraphicFramePr>
              <a:graphicFrameLocks noChangeAspect="1"/>
            </p:cNvGraphicFramePr>
            <p:nvPr/>
          </p:nvGraphicFramePr>
          <p:xfrm>
            <a:off x="5426075" y="2446338"/>
            <a:ext cx="522288" cy="434975"/>
          </p:xfrm>
          <a:graphic>
            <a:graphicData uri="http://schemas.openxmlformats.org/presentationml/2006/ole">
              <p:oleObj spid="_x0000_s58375" name="Clip" r:id="rId3" imgW="1305000" imgH="1085760" progId="">
                <p:embed/>
              </p:oleObj>
            </a:graphicData>
          </a:graphic>
        </p:graphicFrame>
        <p:sp>
          <p:nvSpPr>
            <p:cNvPr id="58384" name="Line 24"/>
            <p:cNvSpPr>
              <a:spLocks noChangeShapeType="1"/>
            </p:cNvSpPr>
            <p:nvPr/>
          </p:nvSpPr>
          <p:spPr bwMode="auto">
            <a:xfrm flipH="1">
              <a:off x="5286375" y="2717800"/>
              <a:ext cx="927100" cy="17732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5" name="Line 25"/>
            <p:cNvSpPr>
              <a:spLocks noChangeShapeType="1"/>
            </p:cNvSpPr>
            <p:nvPr/>
          </p:nvSpPr>
          <p:spPr bwMode="auto">
            <a:xfrm>
              <a:off x="5927725" y="2768600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6" name="Line 31"/>
            <p:cNvSpPr>
              <a:spLocks noChangeShapeType="1"/>
            </p:cNvSpPr>
            <p:nvPr/>
          </p:nvSpPr>
          <p:spPr bwMode="auto">
            <a:xfrm>
              <a:off x="6076950" y="2982913"/>
              <a:ext cx="858838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8376" name="Object 32"/>
            <p:cNvGraphicFramePr>
              <a:graphicFrameLocks noChangeAspect="1"/>
            </p:cNvGraphicFramePr>
            <p:nvPr/>
          </p:nvGraphicFramePr>
          <p:xfrm>
            <a:off x="6835775" y="2679700"/>
            <a:ext cx="522288" cy="434975"/>
          </p:xfrm>
          <a:graphic>
            <a:graphicData uri="http://schemas.openxmlformats.org/presentationml/2006/ole">
              <p:oleObj spid="_x0000_s58376" name="Clip" r:id="rId4" imgW="1305000" imgH="1085760" progId="">
                <p:embed/>
              </p:oleObj>
            </a:graphicData>
          </a:graphic>
        </p:graphicFrame>
        <p:graphicFrame>
          <p:nvGraphicFramePr>
            <p:cNvPr id="58377" name="Object 34"/>
            <p:cNvGraphicFramePr>
              <a:graphicFrameLocks noChangeAspect="1"/>
            </p:cNvGraphicFramePr>
            <p:nvPr/>
          </p:nvGraphicFramePr>
          <p:xfrm>
            <a:off x="5154613" y="2974975"/>
            <a:ext cx="522287" cy="434975"/>
          </p:xfrm>
          <a:graphic>
            <a:graphicData uri="http://schemas.openxmlformats.org/presentationml/2006/ole">
              <p:oleObj spid="_x0000_s58377" name="Clip" r:id="rId5" imgW="1305000" imgH="1085760" progId="">
                <p:embed/>
              </p:oleObj>
            </a:graphicData>
          </a:graphic>
        </p:graphicFrame>
        <p:sp>
          <p:nvSpPr>
            <p:cNvPr id="58387" name="Line 35"/>
            <p:cNvSpPr>
              <a:spLocks noChangeShapeType="1"/>
            </p:cNvSpPr>
            <p:nvPr/>
          </p:nvSpPr>
          <p:spPr bwMode="auto">
            <a:xfrm>
              <a:off x="5656263" y="3297238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8378" name="Object 36"/>
            <p:cNvGraphicFramePr>
              <a:graphicFrameLocks noChangeAspect="1"/>
            </p:cNvGraphicFramePr>
            <p:nvPr/>
          </p:nvGraphicFramePr>
          <p:xfrm>
            <a:off x="4883150" y="3503613"/>
            <a:ext cx="522288" cy="434975"/>
          </p:xfrm>
          <a:graphic>
            <a:graphicData uri="http://schemas.openxmlformats.org/presentationml/2006/ole">
              <p:oleObj spid="_x0000_s58378" name="Clip" r:id="rId6" imgW="1305000" imgH="1085760" progId="">
                <p:embed/>
              </p:oleObj>
            </a:graphicData>
          </a:graphic>
        </p:graphicFrame>
        <p:sp>
          <p:nvSpPr>
            <p:cNvPr id="58388" name="Line 37"/>
            <p:cNvSpPr>
              <a:spLocks noChangeShapeType="1"/>
            </p:cNvSpPr>
            <p:nvPr/>
          </p:nvSpPr>
          <p:spPr bwMode="auto">
            <a:xfrm>
              <a:off x="5384800" y="3825875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8379" name="Object 38"/>
            <p:cNvGraphicFramePr>
              <a:graphicFrameLocks noChangeAspect="1"/>
            </p:cNvGraphicFramePr>
            <p:nvPr/>
          </p:nvGraphicFramePr>
          <p:xfrm>
            <a:off x="4611688" y="4032250"/>
            <a:ext cx="522287" cy="434975"/>
          </p:xfrm>
          <a:graphic>
            <a:graphicData uri="http://schemas.openxmlformats.org/presentationml/2006/ole">
              <p:oleObj spid="_x0000_s58379" name="Clip" r:id="rId7" imgW="1305000" imgH="1085760" progId="">
                <p:embed/>
              </p:oleObj>
            </a:graphicData>
          </a:graphic>
        </p:graphicFrame>
        <p:sp>
          <p:nvSpPr>
            <p:cNvPr id="58389" name="Line 39"/>
            <p:cNvSpPr>
              <a:spLocks noChangeShapeType="1"/>
            </p:cNvSpPr>
            <p:nvPr/>
          </p:nvSpPr>
          <p:spPr bwMode="auto">
            <a:xfrm>
              <a:off x="5113338" y="4354513"/>
              <a:ext cx="254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0" name="Text Box 40"/>
            <p:cNvSpPr txBox="1">
              <a:spLocks noChangeArrowheads="1"/>
            </p:cNvSpPr>
            <p:nvPr/>
          </p:nvSpPr>
          <p:spPr bwMode="auto">
            <a:xfrm>
              <a:off x="6616700" y="3141663"/>
              <a:ext cx="933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master</a:t>
              </a:r>
            </a:p>
          </p:txBody>
        </p:sp>
        <p:sp>
          <p:nvSpPr>
            <p:cNvPr id="58391" name="Text Box 41"/>
            <p:cNvSpPr txBox="1">
              <a:spLocks noChangeArrowheads="1"/>
            </p:cNvSpPr>
            <p:nvPr/>
          </p:nvSpPr>
          <p:spPr bwMode="auto">
            <a:xfrm>
              <a:off x="4379913" y="4711700"/>
              <a:ext cx="8223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slaves</a:t>
              </a:r>
            </a:p>
          </p:txBody>
        </p:sp>
        <p:grpSp>
          <p:nvGrpSpPr>
            <p:cNvPr id="58392" name="Group 44"/>
            <p:cNvGrpSpPr>
              <a:grpSpLocks/>
            </p:cNvGrpSpPr>
            <p:nvPr/>
          </p:nvGrpSpPr>
          <p:grpSpPr bwMode="auto">
            <a:xfrm>
              <a:off x="6823075" y="2641613"/>
              <a:ext cx="560388" cy="336551"/>
              <a:chOff x="4212" y="2867"/>
              <a:chExt cx="353" cy="212"/>
            </a:xfrm>
          </p:grpSpPr>
          <p:sp>
            <p:nvSpPr>
              <p:cNvPr id="58399" name="Rectangle 42"/>
              <p:cNvSpPr>
                <a:spLocks noChangeArrowheads="1"/>
              </p:cNvSpPr>
              <p:nvPr/>
            </p:nvSpPr>
            <p:spPr bwMode="auto">
              <a:xfrm>
                <a:off x="4212" y="2916"/>
                <a:ext cx="353" cy="137"/>
              </a:xfrm>
              <a:prstGeom prst="rect">
                <a:avLst/>
              </a:prstGeom>
              <a:solidFill>
                <a:srgbClr val="00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i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8400" name="Text Box 43"/>
              <p:cNvSpPr txBox="1">
                <a:spLocks noChangeArrowheads="1"/>
              </p:cNvSpPr>
              <p:nvPr/>
            </p:nvSpPr>
            <p:spPr bwMode="auto">
              <a:xfrm>
                <a:off x="4227" y="2867"/>
                <a:ext cx="32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FFFFFF"/>
                    </a:solidFill>
                    <a:latin typeface="Comic Sans MS" pitchFamily="66" charset="0"/>
                  </a:rPr>
                  <a:t>poll</a:t>
                </a:r>
              </a:p>
            </p:txBody>
          </p:sp>
        </p:grpSp>
        <p:grpSp>
          <p:nvGrpSpPr>
            <p:cNvPr id="58393" name="Group 48"/>
            <p:cNvGrpSpPr>
              <a:grpSpLocks/>
            </p:cNvGrpSpPr>
            <p:nvPr/>
          </p:nvGrpSpPr>
          <p:grpSpPr bwMode="auto">
            <a:xfrm>
              <a:off x="4872038" y="3563949"/>
              <a:ext cx="608012" cy="336551"/>
              <a:chOff x="4415" y="2367"/>
              <a:chExt cx="383" cy="212"/>
            </a:xfrm>
          </p:grpSpPr>
          <p:sp>
            <p:nvSpPr>
              <p:cNvPr id="58397" name="Rectangle 46"/>
              <p:cNvSpPr>
                <a:spLocks noChangeArrowheads="1"/>
              </p:cNvSpPr>
              <p:nvPr/>
            </p:nvSpPr>
            <p:spPr bwMode="auto">
              <a:xfrm>
                <a:off x="4437" y="2400"/>
                <a:ext cx="353" cy="137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i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8398" name="Text Box 47"/>
              <p:cNvSpPr txBox="1">
                <a:spLocks noChangeArrowheads="1"/>
              </p:cNvSpPr>
              <p:nvPr/>
            </p:nvSpPr>
            <p:spPr bwMode="auto">
              <a:xfrm>
                <a:off x="4415" y="2367"/>
                <a:ext cx="38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FFFFFF"/>
                    </a:solidFill>
                    <a:latin typeface="Comic Sans MS" pitchFamily="66" charset="0"/>
                  </a:rPr>
                  <a:t>data</a:t>
                </a:r>
              </a:p>
            </p:txBody>
          </p:sp>
        </p:grpSp>
        <p:grpSp>
          <p:nvGrpSpPr>
            <p:cNvPr id="58394" name="Group 49"/>
            <p:cNvGrpSpPr>
              <a:grpSpLocks/>
            </p:cNvGrpSpPr>
            <p:nvPr/>
          </p:nvGrpSpPr>
          <p:grpSpPr bwMode="auto">
            <a:xfrm>
              <a:off x="5378450" y="2446349"/>
              <a:ext cx="608013" cy="336551"/>
              <a:chOff x="4415" y="2367"/>
              <a:chExt cx="383" cy="212"/>
            </a:xfrm>
          </p:grpSpPr>
          <p:sp>
            <p:nvSpPr>
              <p:cNvPr id="58395" name="Rectangle 50"/>
              <p:cNvSpPr>
                <a:spLocks noChangeArrowheads="1"/>
              </p:cNvSpPr>
              <p:nvPr/>
            </p:nvSpPr>
            <p:spPr bwMode="auto">
              <a:xfrm>
                <a:off x="4437" y="2400"/>
                <a:ext cx="353" cy="137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 i="1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58396" name="Text Box 51"/>
              <p:cNvSpPr txBox="1">
                <a:spLocks noChangeArrowheads="1"/>
              </p:cNvSpPr>
              <p:nvPr/>
            </p:nvSpPr>
            <p:spPr bwMode="auto">
              <a:xfrm>
                <a:off x="4415" y="2367"/>
                <a:ext cx="38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600">
                    <a:solidFill>
                      <a:srgbClr val="FFFFFF"/>
                    </a:solidFill>
                    <a:latin typeface="Comic Sans MS" pitchFamily="66" charset="0"/>
                  </a:rPr>
                  <a:t>data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Taking Turns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5176837" cy="489585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Token passing</a:t>
            </a:r>
            <a:r>
              <a:rPr lang="en-US" dirty="0" smtClean="0"/>
              <a:t>:</a:t>
            </a:r>
          </a:p>
          <a:p>
            <a:pPr>
              <a:defRPr/>
            </a:pPr>
            <a:r>
              <a:rPr lang="en-US" dirty="0" smtClean="0"/>
              <a:t>Control token passed from one node to next sequentially</a:t>
            </a:r>
          </a:p>
          <a:p>
            <a:pPr>
              <a:defRPr/>
            </a:pPr>
            <a:r>
              <a:rPr lang="en-US" dirty="0" smtClean="0"/>
              <a:t>Token to message</a:t>
            </a:r>
          </a:p>
          <a:p>
            <a:pPr lvl="3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Concerns</a:t>
            </a:r>
            <a:r>
              <a:rPr lang="en-US" dirty="0" smtClean="0"/>
              <a:t>:</a:t>
            </a:r>
          </a:p>
          <a:p>
            <a:pPr>
              <a:defRPr/>
            </a:pPr>
            <a:r>
              <a:rPr lang="en-US" dirty="0" smtClean="0"/>
              <a:t>Token overhead </a:t>
            </a:r>
          </a:p>
          <a:p>
            <a:pPr>
              <a:defRPr/>
            </a:pPr>
            <a:r>
              <a:rPr lang="en-US" dirty="0" smtClean="0"/>
              <a:t>Latency</a:t>
            </a:r>
          </a:p>
          <a:p>
            <a:pPr>
              <a:defRPr/>
            </a:pPr>
            <a:r>
              <a:rPr lang="en-US" dirty="0" smtClean="0"/>
              <a:t>Single point of failure (token)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IBM Token Ring, FDDI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940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3A48FE-A54E-4844-90EB-6A50B4F0D101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grpSp>
        <p:nvGrpSpPr>
          <p:cNvPr id="59405" name="组合 14"/>
          <p:cNvGrpSpPr>
            <a:grpSpLocks/>
          </p:cNvGrpSpPr>
          <p:nvPr/>
        </p:nvGrpSpPr>
        <p:grpSpPr bwMode="auto">
          <a:xfrm>
            <a:off x="5214938" y="1500188"/>
            <a:ext cx="3732212" cy="4603750"/>
            <a:chOff x="4341813" y="1725613"/>
            <a:chExt cx="3732212" cy="4603750"/>
          </a:xfrm>
        </p:grpSpPr>
        <p:graphicFrame>
          <p:nvGraphicFramePr>
            <p:cNvPr id="59398" name="Object 7"/>
            <p:cNvGraphicFramePr>
              <a:graphicFrameLocks noChangeAspect="1"/>
            </p:cNvGraphicFramePr>
            <p:nvPr/>
          </p:nvGraphicFramePr>
          <p:xfrm>
            <a:off x="6057900" y="2106613"/>
            <a:ext cx="522288" cy="434975"/>
          </p:xfrm>
          <a:graphic>
            <a:graphicData uri="http://schemas.openxmlformats.org/presentationml/2006/ole">
              <p:oleObj spid="_x0000_s59398" name="Clip" r:id="rId3" imgW="1305000" imgH="1085760" progId="">
                <p:embed/>
              </p:oleObj>
            </a:graphicData>
          </a:graphic>
        </p:graphicFrame>
        <p:sp>
          <p:nvSpPr>
            <p:cNvPr id="59406" name="Oval 8"/>
            <p:cNvSpPr>
              <a:spLocks noChangeArrowheads="1"/>
            </p:cNvSpPr>
            <p:nvPr/>
          </p:nvSpPr>
          <p:spPr bwMode="auto">
            <a:xfrm>
              <a:off x="5360988" y="2617788"/>
              <a:ext cx="2046287" cy="2778125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 i="1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graphicFrame>
          <p:nvGraphicFramePr>
            <p:cNvPr id="59399" name="Object 9"/>
            <p:cNvGraphicFramePr>
              <a:graphicFrameLocks noChangeAspect="1"/>
            </p:cNvGraphicFramePr>
            <p:nvPr/>
          </p:nvGraphicFramePr>
          <p:xfrm>
            <a:off x="6175375" y="5527675"/>
            <a:ext cx="522288" cy="434975"/>
          </p:xfrm>
          <a:graphic>
            <a:graphicData uri="http://schemas.openxmlformats.org/presentationml/2006/ole">
              <p:oleObj spid="_x0000_s59399" name="Clip" r:id="rId4" imgW="1305000" imgH="1085760" progId="">
                <p:embed/>
              </p:oleObj>
            </a:graphicData>
          </a:graphic>
        </p:graphicFrame>
        <p:graphicFrame>
          <p:nvGraphicFramePr>
            <p:cNvPr id="59400" name="Object 10"/>
            <p:cNvGraphicFramePr>
              <a:graphicFrameLocks noChangeAspect="1"/>
            </p:cNvGraphicFramePr>
            <p:nvPr/>
          </p:nvGraphicFramePr>
          <p:xfrm>
            <a:off x="4714875" y="3724275"/>
            <a:ext cx="522288" cy="434975"/>
          </p:xfrm>
          <a:graphic>
            <a:graphicData uri="http://schemas.openxmlformats.org/presentationml/2006/ole">
              <p:oleObj spid="_x0000_s59400" name="Clip" r:id="rId5" imgW="1305000" imgH="1085760" progId="">
                <p:embed/>
              </p:oleObj>
            </a:graphicData>
          </a:graphic>
        </p:graphicFrame>
        <p:graphicFrame>
          <p:nvGraphicFramePr>
            <p:cNvPr id="59401" name="Object 11"/>
            <p:cNvGraphicFramePr>
              <a:graphicFrameLocks noChangeAspect="1"/>
            </p:cNvGraphicFramePr>
            <p:nvPr/>
          </p:nvGraphicFramePr>
          <p:xfrm>
            <a:off x="7551738" y="3681413"/>
            <a:ext cx="522287" cy="434975"/>
          </p:xfrm>
          <a:graphic>
            <a:graphicData uri="http://schemas.openxmlformats.org/presentationml/2006/ole">
              <p:oleObj spid="_x0000_s59401" name="Clip" r:id="rId6" imgW="1305000" imgH="1085760" progId="">
                <p:embed/>
              </p:oleObj>
            </a:graphicData>
          </a:graphic>
        </p:graphicFrame>
        <p:sp>
          <p:nvSpPr>
            <p:cNvPr id="59407" name="Rectangle 12"/>
            <p:cNvSpPr>
              <a:spLocks noChangeArrowheads="1"/>
            </p:cNvSpPr>
            <p:nvPr/>
          </p:nvSpPr>
          <p:spPr bwMode="auto">
            <a:xfrm>
              <a:off x="6205538" y="1725613"/>
              <a:ext cx="274637" cy="32067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solidFill>
                    <a:srgbClr val="FFFFFF"/>
                  </a:solidFill>
                  <a:latin typeface="Comic Sans MS" pitchFamily="66" charset="0"/>
                </a:rPr>
                <a:t>T</a:t>
              </a:r>
            </a:p>
          </p:txBody>
        </p:sp>
        <p:sp>
          <p:nvSpPr>
            <p:cNvPr id="59408" name="Rectangle 15"/>
            <p:cNvSpPr>
              <a:spLocks noChangeArrowheads="1"/>
            </p:cNvSpPr>
            <p:nvPr/>
          </p:nvSpPr>
          <p:spPr bwMode="auto">
            <a:xfrm>
              <a:off x="5949950" y="6008688"/>
              <a:ext cx="811213" cy="320675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solidFill>
                    <a:srgbClr val="FFFFFF"/>
                  </a:solidFill>
                  <a:latin typeface="Comic Sans MS" pitchFamily="66" charset="0"/>
                </a:rPr>
                <a:t>data</a:t>
              </a:r>
            </a:p>
          </p:txBody>
        </p:sp>
        <p:sp>
          <p:nvSpPr>
            <p:cNvPr id="59409" name="Text Box 16"/>
            <p:cNvSpPr txBox="1">
              <a:spLocks noChangeArrowheads="1"/>
            </p:cNvSpPr>
            <p:nvPr/>
          </p:nvSpPr>
          <p:spPr bwMode="auto">
            <a:xfrm>
              <a:off x="4341813" y="3084513"/>
              <a:ext cx="10556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(nothing</a:t>
              </a:r>
            </a:p>
            <a:p>
              <a:pPr eaLnBrk="0" hangingPunct="0"/>
              <a:r>
                <a:rPr lang="en-US" altLang="zh-CN">
                  <a:solidFill>
                    <a:srgbClr val="000000"/>
                  </a:solidFill>
                  <a:latin typeface="Comic Sans MS" pitchFamily="66" charset="0"/>
                </a:rPr>
                <a:t>to send)</a:t>
              </a:r>
            </a:p>
          </p:txBody>
        </p:sp>
        <p:sp>
          <p:nvSpPr>
            <p:cNvPr id="59410" name="Rectangle 17"/>
            <p:cNvSpPr>
              <a:spLocks noChangeArrowheads="1"/>
            </p:cNvSpPr>
            <p:nvPr/>
          </p:nvSpPr>
          <p:spPr bwMode="auto">
            <a:xfrm>
              <a:off x="4838700" y="3743325"/>
              <a:ext cx="274638" cy="320675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altLang="zh-CN">
                  <a:solidFill>
                    <a:srgbClr val="FFFFFF"/>
                  </a:solidFill>
                  <a:latin typeface="Comic Sans MS" pitchFamily="66" charset="0"/>
                </a:rPr>
                <a:t>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Random Access Protocols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When node has packet to send</a:t>
            </a:r>
          </a:p>
          <a:p>
            <a:pPr lvl="1">
              <a:defRPr/>
            </a:pPr>
            <a:r>
              <a:rPr lang="en-US" dirty="0" smtClean="0"/>
              <a:t>Transmit at </a:t>
            </a:r>
            <a:r>
              <a:rPr lang="en-US" dirty="0" smtClean="0">
                <a:solidFill>
                  <a:srgbClr val="FF0000"/>
                </a:solidFill>
              </a:rPr>
              <a:t>full channel data rate </a:t>
            </a:r>
            <a:r>
              <a:rPr lang="en-US" dirty="0" smtClean="0"/>
              <a:t>R</a:t>
            </a:r>
          </a:p>
          <a:p>
            <a:pPr lvl="1">
              <a:defRPr/>
            </a:pPr>
            <a:r>
              <a:rPr lang="en-US" dirty="0" smtClean="0"/>
              <a:t>No priori coordination among nodes</a:t>
            </a:r>
          </a:p>
          <a:p>
            <a:pPr>
              <a:defRPr/>
            </a:pPr>
            <a:r>
              <a:rPr lang="en-US" dirty="0" smtClean="0"/>
              <a:t>Two or more transmitting nodes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collision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Random access MAC protocol</a:t>
            </a:r>
            <a:r>
              <a:rPr lang="en-US" dirty="0" smtClean="0"/>
              <a:t> specifies: </a:t>
            </a:r>
          </a:p>
          <a:p>
            <a:pPr lvl="1">
              <a:defRPr/>
            </a:pPr>
            <a:r>
              <a:rPr lang="en-US" dirty="0" smtClean="0"/>
              <a:t>How to detect collisions</a:t>
            </a:r>
          </a:p>
          <a:p>
            <a:pPr lvl="1">
              <a:defRPr/>
            </a:pPr>
            <a:r>
              <a:rPr lang="en-US" dirty="0" smtClean="0"/>
              <a:t>How to recover from collisions (e.g. via delayed retransmissions)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Examples of random access MAC protocols:</a:t>
            </a:r>
          </a:p>
          <a:p>
            <a:pPr lvl="1">
              <a:defRPr/>
            </a:pPr>
            <a:r>
              <a:rPr lang="en-US" dirty="0" smtClean="0"/>
              <a:t>ALOHA, Slotted ALOHA</a:t>
            </a:r>
          </a:p>
          <a:p>
            <a:pPr lvl="1">
              <a:defRPr/>
            </a:pPr>
            <a:r>
              <a:rPr lang="en-US" dirty="0" smtClean="0"/>
              <a:t>CSMA, CSMA/CD, CSMA/CA</a:t>
            </a:r>
            <a:endParaRPr lang="en-US" dirty="0"/>
          </a:p>
        </p:txBody>
      </p:sp>
      <p:sp>
        <p:nvSpPr>
          <p:cNvPr id="1576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F82B06-E0B9-43AD-AAED-E0ABA65B054E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8CC841-43EE-461B-8D58-F379D8E0654D}" type="slidenum">
              <a:rPr lang="en-US" altLang="zh-CN" smtClean="0">
                <a:solidFill>
                  <a:schemeClr val="tx1"/>
                </a:solidFill>
              </a:rPr>
              <a:pPr/>
              <a:t>45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ALOHA (1)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dirty="0" smtClean="0"/>
              <a:t>Additive Link On-line </a:t>
            </a:r>
            <a:r>
              <a:rPr lang="en-US" altLang="zh-CN" dirty="0" err="1" smtClean="0"/>
              <a:t>HAwaii</a:t>
            </a:r>
            <a:r>
              <a:rPr lang="en-US" altLang="zh-CN" dirty="0" smtClean="0"/>
              <a:t> system</a:t>
            </a:r>
          </a:p>
          <a:p>
            <a:pPr lvl="1" eaLnBrk="1" hangingPunct="1">
              <a:defRPr/>
            </a:pPr>
            <a:r>
              <a:rPr lang="en-US" altLang="zh-CN" dirty="0" smtClean="0"/>
              <a:t>Developed for </a:t>
            </a:r>
            <a:r>
              <a:rPr lang="en-US" altLang="zh-CN" dirty="0" smtClean="0">
                <a:solidFill>
                  <a:srgbClr val="0000FF"/>
                </a:solidFill>
              </a:rPr>
              <a:t>Packet Radio networks </a:t>
            </a:r>
            <a:r>
              <a:rPr lang="en-US" altLang="zh-CN" dirty="0" smtClean="0"/>
              <a:t>by Hawaii University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Sender</a:t>
            </a:r>
          </a:p>
          <a:p>
            <a:pPr lvl="1" eaLnBrk="1" hangingPunct="1">
              <a:defRPr/>
            </a:pPr>
            <a:r>
              <a:rPr lang="en-US" altLang="zh-CN" dirty="0" smtClean="0"/>
              <a:t>When station has frame, it sends</a:t>
            </a:r>
          </a:p>
          <a:p>
            <a:pPr lvl="1" eaLnBrk="1" hangingPunct="1">
              <a:defRPr/>
            </a:pPr>
            <a:r>
              <a:rPr lang="en-US" altLang="zh-CN" dirty="0" smtClean="0"/>
              <a:t>Station listens (for max round trip time) plus small increment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If </a:t>
            </a:r>
            <a:r>
              <a:rPr lang="en-US" altLang="zh-CN" dirty="0" smtClean="0">
                <a:solidFill>
                  <a:schemeClr val="hlink"/>
                </a:solidFill>
                <a:latin typeface="Comic Sans MS" pitchFamily="66" charset="0"/>
              </a:rPr>
              <a:t>ACK</a:t>
            </a:r>
            <a:r>
              <a:rPr lang="en-US" altLang="zh-CN" dirty="0" smtClean="0"/>
              <a:t>, fine.  If not, retransmit</a:t>
            </a:r>
          </a:p>
          <a:p>
            <a:pPr lvl="1" eaLnBrk="1" hangingPunct="1">
              <a:defRPr/>
            </a:pPr>
            <a:r>
              <a:rPr lang="en-US" altLang="zh-CN" dirty="0" smtClean="0"/>
              <a:t>If no </a:t>
            </a:r>
            <a:r>
              <a:rPr lang="en-US" altLang="zh-CN" dirty="0" smtClean="0">
                <a:latin typeface="Comic Sans MS" pitchFamily="66" charset="0"/>
              </a:rPr>
              <a:t>ACK</a:t>
            </a:r>
            <a:r>
              <a:rPr lang="en-US" altLang="zh-CN" dirty="0" smtClean="0"/>
              <a:t> after repeated transmissions, give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BD81503-8429-4042-BBE4-3F791CD1399F}" type="slidenum">
              <a:rPr lang="en-US" altLang="zh-CN" smtClean="0">
                <a:solidFill>
                  <a:schemeClr val="tx1"/>
                </a:solidFill>
              </a:rPr>
              <a:pPr/>
              <a:t>46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ALOHA (2)</a:t>
            </a:r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Receiver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Use frame check sequence (as in </a:t>
            </a:r>
            <a:r>
              <a:rPr lang="en-US" altLang="zh-CN" dirty="0" smtClean="0">
                <a:latin typeface="Comic Sans MS" pitchFamily="66" charset="0"/>
              </a:rPr>
              <a:t>HDLC</a:t>
            </a:r>
            <a:r>
              <a:rPr lang="en-US" altLang="zh-CN" dirty="0" smtClean="0"/>
              <a:t>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If frame OK and address matches receiver, send </a:t>
            </a:r>
            <a:r>
              <a:rPr lang="en-US" altLang="zh-CN" dirty="0" smtClean="0">
                <a:latin typeface="Comic Sans MS" pitchFamily="66" charset="0"/>
              </a:rPr>
              <a:t>ACK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Frame may be damaged by noise or </a:t>
            </a:r>
            <a:r>
              <a:rPr lang="en-US" altLang="zh-CN" dirty="0" smtClean="0">
                <a:solidFill>
                  <a:schemeClr val="hlink"/>
                </a:solidFill>
              </a:rPr>
              <a:t>collision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Another station transmitting at the same time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Any overlap of frames causes collision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Max utilization </a:t>
            </a:r>
            <a:r>
              <a:rPr lang="en-US" altLang="zh-CN" dirty="0" smtClean="0">
                <a:latin typeface="Comic Sans MS" pitchFamily="66" charset="0"/>
              </a:rPr>
              <a:t>18%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8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8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8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08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4C56BB-362E-444C-A3D7-882E9322F7AA}" type="slidenum">
              <a:rPr lang="en-US" altLang="zh-CN" smtClean="0">
                <a:solidFill>
                  <a:schemeClr val="tx1"/>
                </a:solidFill>
              </a:rPr>
              <a:pPr/>
              <a:t>47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Illustration of ALOHA</a:t>
            </a:r>
          </a:p>
        </p:txBody>
      </p:sp>
      <p:sp>
        <p:nvSpPr>
          <p:cNvPr id="161795" name="Line 5"/>
          <p:cNvSpPr>
            <a:spLocks noChangeShapeType="1"/>
          </p:cNvSpPr>
          <p:nvPr/>
        </p:nvSpPr>
        <p:spPr bwMode="auto">
          <a:xfrm>
            <a:off x="1758950" y="21732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796" name="Line 6"/>
          <p:cNvSpPr>
            <a:spLocks noChangeShapeType="1"/>
          </p:cNvSpPr>
          <p:nvPr/>
        </p:nvSpPr>
        <p:spPr bwMode="auto">
          <a:xfrm>
            <a:off x="1758950" y="41544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797" name="Line 7"/>
          <p:cNvSpPr>
            <a:spLocks noChangeShapeType="1"/>
          </p:cNvSpPr>
          <p:nvPr/>
        </p:nvSpPr>
        <p:spPr bwMode="auto">
          <a:xfrm>
            <a:off x="1758950" y="30876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798" name="Line 8"/>
          <p:cNvSpPr>
            <a:spLocks noChangeShapeType="1"/>
          </p:cNvSpPr>
          <p:nvPr/>
        </p:nvSpPr>
        <p:spPr bwMode="auto">
          <a:xfrm>
            <a:off x="1758950" y="49926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799" name="Line 9"/>
          <p:cNvSpPr>
            <a:spLocks noChangeShapeType="1"/>
          </p:cNvSpPr>
          <p:nvPr/>
        </p:nvSpPr>
        <p:spPr bwMode="auto">
          <a:xfrm>
            <a:off x="1682750" y="5830888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00" name="Text Box 10"/>
          <p:cNvSpPr txBox="1">
            <a:spLocks noChangeArrowheads="1"/>
          </p:cNvSpPr>
          <p:nvPr/>
        </p:nvSpPr>
        <p:spPr bwMode="auto">
          <a:xfrm>
            <a:off x="615950" y="1944688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1</a:t>
            </a:r>
          </a:p>
        </p:txBody>
      </p:sp>
      <p:sp>
        <p:nvSpPr>
          <p:cNvPr id="161801" name="Text Box 11"/>
          <p:cNvSpPr txBox="1">
            <a:spLocks noChangeArrowheads="1"/>
          </p:cNvSpPr>
          <p:nvPr/>
        </p:nvSpPr>
        <p:spPr bwMode="auto">
          <a:xfrm>
            <a:off x="615950" y="2935288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2</a:t>
            </a:r>
          </a:p>
        </p:txBody>
      </p:sp>
      <p:sp>
        <p:nvSpPr>
          <p:cNvPr id="161802" name="Text Box 12"/>
          <p:cNvSpPr txBox="1">
            <a:spLocks noChangeArrowheads="1"/>
          </p:cNvSpPr>
          <p:nvPr/>
        </p:nvSpPr>
        <p:spPr bwMode="auto">
          <a:xfrm>
            <a:off x="539750" y="40020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N-1</a:t>
            </a:r>
          </a:p>
        </p:txBody>
      </p:sp>
      <p:sp>
        <p:nvSpPr>
          <p:cNvPr id="161803" name="Text Box 13"/>
          <p:cNvSpPr txBox="1">
            <a:spLocks noChangeArrowheads="1"/>
          </p:cNvSpPr>
          <p:nvPr/>
        </p:nvSpPr>
        <p:spPr bwMode="auto">
          <a:xfrm>
            <a:off x="615950" y="4764088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N</a:t>
            </a:r>
          </a:p>
        </p:txBody>
      </p:sp>
      <p:sp>
        <p:nvSpPr>
          <p:cNvPr id="161804" name="Text Box 14"/>
          <p:cNvSpPr txBox="1">
            <a:spLocks noChangeArrowheads="1"/>
          </p:cNvSpPr>
          <p:nvPr/>
        </p:nvSpPr>
        <p:spPr bwMode="auto">
          <a:xfrm>
            <a:off x="539750" y="5373688"/>
            <a:ext cx="106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Frames arrive</a:t>
            </a:r>
          </a:p>
        </p:txBody>
      </p:sp>
      <p:sp>
        <p:nvSpPr>
          <p:cNvPr id="161805" name="Text Box 15"/>
          <p:cNvSpPr txBox="1">
            <a:spLocks noChangeArrowheads="1"/>
          </p:cNvSpPr>
          <p:nvPr/>
        </p:nvSpPr>
        <p:spPr bwMode="auto">
          <a:xfrm>
            <a:off x="1987550" y="17922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1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06" name="Text Box 16"/>
          <p:cNvSpPr txBox="1">
            <a:spLocks noChangeArrowheads="1"/>
          </p:cNvSpPr>
          <p:nvPr/>
        </p:nvSpPr>
        <p:spPr bwMode="auto">
          <a:xfrm>
            <a:off x="2673350" y="27066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2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07" name="Rectangle 17"/>
          <p:cNvSpPr>
            <a:spLocks noChangeArrowheads="1"/>
          </p:cNvSpPr>
          <p:nvPr/>
        </p:nvSpPr>
        <p:spPr bwMode="auto">
          <a:xfrm>
            <a:off x="3130550" y="2706688"/>
            <a:ext cx="762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08" name="Text Box 18"/>
          <p:cNvSpPr txBox="1">
            <a:spLocks noChangeArrowheads="1"/>
          </p:cNvSpPr>
          <p:nvPr/>
        </p:nvSpPr>
        <p:spPr bwMode="auto">
          <a:xfrm>
            <a:off x="3130550" y="37734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3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09" name="Rectangle 19"/>
          <p:cNvSpPr>
            <a:spLocks noChangeArrowheads="1"/>
          </p:cNvSpPr>
          <p:nvPr/>
        </p:nvSpPr>
        <p:spPr bwMode="auto">
          <a:xfrm>
            <a:off x="3130550" y="3773488"/>
            <a:ext cx="762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10" name="Text Box 20"/>
          <p:cNvSpPr txBox="1">
            <a:spLocks noChangeArrowheads="1"/>
          </p:cNvSpPr>
          <p:nvPr/>
        </p:nvSpPr>
        <p:spPr bwMode="auto">
          <a:xfrm>
            <a:off x="3968750" y="46116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4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11" name="Text Box 21"/>
          <p:cNvSpPr txBox="1">
            <a:spLocks noChangeArrowheads="1"/>
          </p:cNvSpPr>
          <p:nvPr/>
        </p:nvSpPr>
        <p:spPr bwMode="auto">
          <a:xfrm>
            <a:off x="1835150" y="14874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Transmit OK</a:t>
            </a:r>
          </a:p>
        </p:txBody>
      </p:sp>
      <p:sp>
        <p:nvSpPr>
          <p:cNvPr id="161812" name="Text Box 22"/>
          <p:cNvSpPr txBox="1">
            <a:spLocks noChangeArrowheads="1"/>
          </p:cNvSpPr>
          <p:nvPr/>
        </p:nvSpPr>
        <p:spPr bwMode="auto">
          <a:xfrm>
            <a:off x="3816350" y="43068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Transmit OK</a:t>
            </a:r>
          </a:p>
        </p:txBody>
      </p:sp>
      <p:sp>
        <p:nvSpPr>
          <p:cNvPr id="161813" name="Text Box 25"/>
          <p:cNvSpPr txBox="1">
            <a:spLocks noChangeArrowheads="1"/>
          </p:cNvSpPr>
          <p:nvPr/>
        </p:nvSpPr>
        <p:spPr bwMode="auto">
          <a:xfrm>
            <a:off x="5264150" y="27066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5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14" name="Rectangle 26"/>
          <p:cNvSpPr>
            <a:spLocks noChangeArrowheads="1"/>
          </p:cNvSpPr>
          <p:nvPr/>
        </p:nvSpPr>
        <p:spPr bwMode="auto">
          <a:xfrm>
            <a:off x="5645150" y="2706688"/>
            <a:ext cx="152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15" name="Text Box 27"/>
          <p:cNvSpPr txBox="1">
            <a:spLocks noChangeArrowheads="1"/>
          </p:cNvSpPr>
          <p:nvPr/>
        </p:nvSpPr>
        <p:spPr bwMode="auto">
          <a:xfrm>
            <a:off x="5645150" y="17922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6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16" name="Text Box 28"/>
          <p:cNvSpPr txBox="1">
            <a:spLocks noChangeArrowheads="1"/>
          </p:cNvSpPr>
          <p:nvPr/>
        </p:nvSpPr>
        <p:spPr bwMode="auto">
          <a:xfrm>
            <a:off x="6788150" y="3773488"/>
            <a:ext cx="533400" cy="376237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7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1817" name="Rectangle 29"/>
          <p:cNvSpPr>
            <a:spLocks noChangeArrowheads="1"/>
          </p:cNvSpPr>
          <p:nvPr/>
        </p:nvSpPr>
        <p:spPr bwMode="auto">
          <a:xfrm>
            <a:off x="5645150" y="1792288"/>
            <a:ext cx="152400" cy="381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18" name="Text Box 31"/>
          <p:cNvSpPr txBox="1">
            <a:spLocks noChangeArrowheads="1"/>
          </p:cNvSpPr>
          <p:nvPr/>
        </p:nvSpPr>
        <p:spPr bwMode="auto">
          <a:xfrm>
            <a:off x="6635750" y="34686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Transmit OK</a:t>
            </a:r>
          </a:p>
        </p:txBody>
      </p:sp>
      <p:sp>
        <p:nvSpPr>
          <p:cNvPr id="161819" name="Text Box 32"/>
          <p:cNvSpPr txBox="1">
            <a:spLocks noChangeArrowheads="1"/>
          </p:cNvSpPr>
          <p:nvPr/>
        </p:nvSpPr>
        <p:spPr bwMode="auto">
          <a:xfrm>
            <a:off x="8312150" y="20208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20" name="Text Box 33"/>
          <p:cNvSpPr txBox="1">
            <a:spLocks noChangeArrowheads="1"/>
          </p:cNvSpPr>
          <p:nvPr/>
        </p:nvSpPr>
        <p:spPr bwMode="auto">
          <a:xfrm>
            <a:off x="8312150" y="29352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21" name="Text Box 34"/>
          <p:cNvSpPr txBox="1">
            <a:spLocks noChangeArrowheads="1"/>
          </p:cNvSpPr>
          <p:nvPr/>
        </p:nvSpPr>
        <p:spPr bwMode="auto">
          <a:xfrm>
            <a:off x="8312150" y="40020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22" name="Text Box 35"/>
          <p:cNvSpPr txBox="1">
            <a:spLocks noChangeArrowheads="1"/>
          </p:cNvSpPr>
          <p:nvPr/>
        </p:nvSpPr>
        <p:spPr bwMode="auto">
          <a:xfrm>
            <a:off x="8312150" y="48402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23" name="Text Box 36"/>
          <p:cNvSpPr txBox="1">
            <a:spLocks noChangeArrowheads="1"/>
          </p:cNvSpPr>
          <p:nvPr/>
        </p:nvSpPr>
        <p:spPr bwMode="auto">
          <a:xfrm>
            <a:off x="8235950" y="56784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24" name="Text Box 37"/>
          <p:cNvSpPr txBox="1">
            <a:spLocks noChangeArrowheads="1"/>
          </p:cNvSpPr>
          <p:nvPr/>
        </p:nvSpPr>
        <p:spPr bwMode="auto">
          <a:xfrm>
            <a:off x="2978150" y="2325688"/>
            <a:ext cx="220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</a:t>
            </a:r>
          </a:p>
        </p:txBody>
      </p:sp>
      <p:sp>
        <p:nvSpPr>
          <p:cNvPr id="161825" name="Text Box 38"/>
          <p:cNvSpPr txBox="1">
            <a:spLocks noChangeArrowheads="1"/>
          </p:cNvSpPr>
          <p:nvPr/>
        </p:nvSpPr>
        <p:spPr bwMode="auto">
          <a:xfrm>
            <a:off x="3435350" y="3406775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</a:t>
            </a:r>
          </a:p>
        </p:txBody>
      </p:sp>
      <p:sp>
        <p:nvSpPr>
          <p:cNvPr id="161826" name="Text Box 39"/>
          <p:cNvSpPr txBox="1">
            <a:spLocks noChangeArrowheads="1"/>
          </p:cNvSpPr>
          <p:nvPr/>
        </p:nvSpPr>
        <p:spPr bwMode="auto">
          <a:xfrm>
            <a:off x="6026150" y="1487488"/>
            <a:ext cx="220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</a:t>
            </a:r>
          </a:p>
        </p:txBody>
      </p:sp>
      <p:sp>
        <p:nvSpPr>
          <p:cNvPr id="161827" name="Line 40"/>
          <p:cNvSpPr>
            <a:spLocks noChangeShapeType="1"/>
          </p:cNvSpPr>
          <p:nvPr/>
        </p:nvSpPr>
        <p:spPr bwMode="auto">
          <a:xfrm>
            <a:off x="1987550" y="2173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28" name="Line 41"/>
          <p:cNvSpPr>
            <a:spLocks noChangeShapeType="1"/>
          </p:cNvSpPr>
          <p:nvPr/>
        </p:nvSpPr>
        <p:spPr bwMode="auto">
          <a:xfrm>
            <a:off x="2520950" y="217328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29" name="Line 42"/>
          <p:cNvSpPr>
            <a:spLocks noChangeShapeType="1"/>
          </p:cNvSpPr>
          <p:nvPr/>
        </p:nvSpPr>
        <p:spPr bwMode="auto">
          <a:xfrm>
            <a:off x="1987550" y="22494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0" name="Text Box 43"/>
          <p:cNvSpPr txBox="1">
            <a:spLocks noChangeArrowheads="1"/>
          </p:cNvSpPr>
          <p:nvPr/>
        </p:nvSpPr>
        <p:spPr bwMode="auto">
          <a:xfrm>
            <a:off x="2063750" y="2173288"/>
            <a:ext cx="457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</a:t>
            </a:r>
            <a:r>
              <a:rPr kumimoji="1" lang="en-US" altLang="zh-CN" baseline="-25000">
                <a:latin typeface="Times New Roman" pitchFamily="18" charset="0"/>
              </a:rPr>
              <a:t>0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1831" name="Line 48"/>
          <p:cNvSpPr>
            <a:spLocks noChangeShapeType="1"/>
          </p:cNvSpPr>
          <p:nvPr/>
        </p:nvSpPr>
        <p:spPr bwMode="auto">
          <a:xfrm>
            <a:off x="19875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2" name="Line 49"/>
          <p:cNvSpPr>
            <a:spLocks noChangeShapeType="1"/>
          </p:cNvSpPr>
          <p:nvPr/>
        </p:nvSpPr>
        <p:spPr bwMode="auto">
          <a:xfrm>
            <a:off x="2592388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3" name="Text Box 50"/>
          <p:cNvSpPr txBox="1">
            <a:spLocks noChangeArrowheads="1"/>
          </p:cNvSpPr>
          <p:nvPr/>
        </p:nvSpPr>
        <p:spPr bwMode="auto">
          <a:xfrm>
            <a:off x="1835150" y="5145088"/>
            <a:ext cx="609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zh-CN">
                <a:latin typeface="Times New Roman" pitchFamily="18" charset="0"/>
              </a:rPr>
              <a:t>1         2      3              4                    5    6                   7 </a:t>
            </a:r>
          </a:p>
        </p:txBody>
      </p:sp>
      <p:sp>
        <p:nvSpPr>
          <p:cNvPr id="161834" name="Line 55"/>
          <p:cNvSpPr>
            <a:spLocks noChangeShapeType="1"/>
          </p:cNvSpPr>
          <p:nvPr/>
        </p:nvSpPr>
        <p:spPr bwMode="auto">
          <a:xfrm>
            <a:off x="30543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5" name="Line 56"/>
          <p:cNvSpPr>
            <a:spLocks noChangeShapeType="1"/>
          </p:cNvSpPr>
          <p:nvPr/>
        </p:nvSpPr>
        <p:spPr bwMode="auto">
          <a:xfrm>
            <a:off x="39687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pSp>
        <p:nvGrpSpPr>
          <p:cNvPr id="161836" name="Group 75"/>
          <p:cNvGrpSpPr>
            <a:grpSpLocks/>
          </p:cNvGrpSpPr>
          <p:nvPr/>
        </p:nvGrpSpPr>
        <p:grpSpPr bwMode="auto">
          <a:xfrm>
            <a:off x="1985963" y="5830888"/>
            <a:ext cx="533400" cy="366712"/>
            <a:chOff x="1251" y="3673"/>
            <a:chExt cx="336" cy="231"/>
          </a:xfrm>
        </p:grpSpPr>
        <p:sp>
          <p:nvSpPr>
            <p:cNvPr id="161869" name="Line 57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70" name="Line 58"/>
            <p:cNvSpPr>
              <a:spLocks noChangeShapeType="1"/>
            </p:cNvSpPr>
            <p:nvPr/>
          </p:nvSpPr>
          <p:spPr bwMode="auto">
            <a:xfrm>
              <a:off x="1587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71" name="Line 59"/>
            <p:cNvSpPr>
              <a:spLocks noChangeShapeType="1"/>
            </p:cNvSpPr>
            <p:nvPr/>
          </p:nvSpPr>
          <p:spPr bwMode="auto">
            <a:xfrm>
              <a:off x="1251" y="372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72" name="Text Box 60"/>
            <p:cNvSpPr txBox="1">
              <a:spLocks noChangeArrowheads="1"/>
            </p:cNvSpPr>
            <p:nvPr/>
          </p:nvSpPr>
          <p:spPr bwMode="auto">
            <a:xfrm>
              <a:off x="1299" y="3673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kumimoji="1" lang="en-US" altLang="zh-CN">
                  <a:latin typeface="Times New Roman" pitchFamily="18" charset="0"/>
                </a:rPr>
                <a:t>T</a:t>
              </a:r>
              <a:r>
                <a:rPr kumimoji="1" lang="en-US" altLang="zh-CN" baseline="-25000">
                  <a:latin typeface="Times New Roman" pitchFamily="18" charset="0"/>
                </a:rPr>
                <a:t>0</a:t>
              </a:r>
              <a:endParaRPr kumimoji="1" lang="en-US" altLang="zh-CN">
                <a:latin typeface="Times New Roman" pitchFamily="18" charset="0"/>
              </a:endParaRPr>
            </a:p>
          </p:txBody>
        </p:sp>
        <p:sp>
          <p:nvSpPr>
            <p:cNvPr id="161873" name="Line 62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61837" name="Line 65"/>
          <p:cNvSpPr>
            <a:spLocks noChangeShapeType="1"/>
          </p:cNvSpPr>
          <p:nvPr/>
        </p:nvSpPr>
        <p:spPr bwMode="auto">
          <a:xfrm>
            <a:off x="52641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8" name="Line 66"/>
          <p:cNvSpPr>
            <a:spLocks noChangeShapeType="1"/>
          </p:cNvSpPr>
          <p:nvPr/>
        </p:nvSpPr>
        <p:spPr bwMode="auto">
          <a:xfrm>
            <a:off x="55689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39" name="Line 67"/>
          <p:cNvSpPr>
            <a:spLocks noChangeShapeType="1"/>
          </p:cNvSpPr>
          <p:nvPr/>
        </p:nvSpPr>
        <p:spPr bwMode="auto">
          <a:xfrm>
            <a:off x="6788150" y="552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1840" name="Text Box 69"/>
          <p:cNvSpPr txBox="1">
            <a:spLocks noChangeArrowheads="1"/>
          </p:cNvSpPr>
          <p:nvPr/>
        </p:nvSpPr>
        <p:spPr bwMode="auto">
          <a:xfrm>
            <a:off x="5721350" y="2325688"/>
            <a:ext cx="2590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 again</a:t>
            </a:r>
          </a:p>
        </p:txBody>
      </p:sp>
      <p:sp>
        <p:nvSpPr>
          <p:cNvPr id="161841" name="AutoShape 71"/>
          <p:cNvSpPr>
            <a:spLocks noChangeArrowheads="1"/>
          </p:cNvSpPr>
          <p:nvPr/>
        </p:nvSpPr>
        <p:spPr bwMode="auto">
          <a:xfrm>
            <a:off x="3311525" y="2781300"/>
            <a:ext cx="1800225" cy="250825"/>
          </a:xfrm>
          <a:prstGeom prst="rightArrow">
            <a:avLst>
              <a:gd name="adj1" fmla="val 49370"/>
              <a:gd name="adj2" fmla="val 683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42" name="AutoShape 72"/>
          <p:cNvSpPr>
            <a:spLocks noChangeArrowheads="1"/>
          </p:cNvSpPr>
          <p:nvPr/>
        </p:nvSpPr>
        <p:spPr bwMode="auto">
          <a:xfrm>
            <a:off x="5940425" y="2781300"/>
            <a:ext cx="1800225" cy="250825"/>
          </a:xfrm>
          <a:prstGeom prst="rightArrow">
            <a:avLst>
              <a:gd name="adj1" fmla="val 49370"/>
              <a:gd name="adj2" fmla="val 683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43" name="AutoShape 73"/>
          <p:cNvSpPr>
            <a:spLocks noChangeArrowheads="1"/>
          </p:cNvSpPr>
          <p:nvPr/>
        </p:nvSpPr>
        <p:spPr bwMode="auto">
          <a:xfrm>
            <a:off x="6264275" y="1881188"/>
            <a:ext cx="1800225" cy="250825"/>
          </a:xfrm>
          <a:prstGeom prst="rightArrow">
            <a:avLst>
              <a:gd name="adj1" fmla="val 49370"/>
              <a:gd name="adj2" fmla="val 683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1844" name="AutoShape 74"/>
          <p:cNvSpPr>
            <a:spLocks noChangeArrowheads="1"/>
          </p:cNvSpPr>
          <p:nvPr/>
        </p:nvSpPr>
        <p:spPr bwMode="auto">
          <a:xfrm>
            <a:off x="3851275" y="3824288"/>
            <a:ext cx="2844800" cy="250825"/>
          </a:xfrm>
          <a:prstGeom prst="rightArrow">
            <a:avLst>
              <a:gd name="adj1" fmla="val 49370"/>
              <a:gd name="adj2" fmla="val 759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grpSp>
        <p:nvGrpSpPr>
          <p:cNvPr id="161845" name="Group 76"/>
          <p:cNvGrpSpPr>
            <a:grpSpLocks/>
          </p:cNvGrpSpPr>
          <p:nvPr/>
        </p:nvGrpSpPr>
        <p:grpSpPr bwMode="auto">
          <a:xfrm>
            <a:off x="2598738" y="5842000"/>
            <a:ext cx="533400" cy="366713"/>
            <a:chOff x="1251" y="3673"/>
            <a:chExt cx="336" cy="231"/>
          </a:xfrm>
        </p:grpSpPr>
        <p:sp>
          <p:nvSpPr>
            <p:cNvPr id="161864" name="Line 77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5" name="Line 78"/>
            <p:cNvSpPr>
              <a:spLocks noChangeShapeType="1"/>
            </p:cNvSpPr>
            <p:nvPr/>
          </p:nvSpPr>
          <p:spPr bwMode="auto">
            <a:xfrm>
              <a:off x="1587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6" name="Line 79"/>
            <p:cNvSpPr>
              <a:spLocks noChangeShapeType="1"/>
            </p:cNvSpPr>
            <p:nvPr/>
          </p:nvSpPr>
          <p:spPr bwMode="auto">
            <a:xfrm>
              <a:off x="1251" y="372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7" name="Text Box 80"/>
            <p:cNvSpPr txBox="1">
              <a:spLocks noChangeArrowheads="1"/>
            </p:cNvSpPr>
            <p:nvPr/>
          </p:nvSpPr>
          <p:spPr bwMode="auto">
            <a:xfrm>
              <a:off x="1299" y="3673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kumimoji="1" lang="en-US" altLang="zh-CN">
                  <a:latin typeface="Times New Roman" pitchFamily="18" charset="0"/>
                </a:rPr>
                <a:t>T</a:t>
              </a:r>
              <a:r>
                <a:rPr kumimoji="1" lang="en-US" altLang="zh-CN" baseline="-25000">
                  <a:latin typeface="Times New Roman" pitchFamily="18" charset="0"/>
                </a:rPr>
                <a:t>0</a:t>
              </a:r>
              <a:endParaRPr kumimoji="1" lang="en-US" altLang="zh-CN">
                <a:latin typeface="Times New Roman" pitchFamily="18" charset="0"/>
              </a:endParaRPr>
            </a:p>
          </p:txBody>
        </p:sp>
        <p:sp>
          <p:nvSpPr>
            <p:cNvPr id="161868" name="Line 81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161846" name="Group 82"/>
          <p:cNvGrpSpPr>
            <a:grpSpLocks/>
          </p:cNvGrpSpPr>
          <p:nvPr/>
        </p:nvGrpSpPr>
        <p:grpSpPr bwMode="auto">
          <a:xfrm>
            <a:off x="5262563" y="5842000"/>
            <a:ext cx="533400" cy="366713"/>
            <a:chOff x="1251" y="3673"/>
            <a:chExt cx="336" cy="231"/>
          </a:xfrm>
        </p:grpSpPr>
        <p:sp>
          <p:nvSpPr>
            <p:cNvPr id="161859" name="Line 83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0" name="Line 84"/>
            <p:cNvSpPr>
              <a:spLocks noChangeShapeType="1"/>
            </p:cNvSpPr>
            <p:nvPr/>
          </p:nvSpPr>
          <p:spPr bwMode="auto">
            <a:xfrm>
              <a:off x="1587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1" name="Line 85"/>
            <p:cNvSpPr>
              <a:spLocks noChangeShapeType="1"/>
            </p:cNvSpPr>
            <p:nvPr/>
          </p:nvSpPr>
          <p:spPr bwMode="auto">
            <a:xfrm>
              <a:off x="1251" y="372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62" name="Text Box 86"/>
            <p:cNvSpPr txBox="1">
              <a:spLocks noChangeArrowheads="1"/>
            </p:cNvSpPr>
            <p:nvPr/>
          </p:nvSpPr>
          <p:spPr bwMode="auto">
            <a:xfrm>
              <a:off x="1299" y="3673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kumimoji="1" lang="en-US" altLang="zh-CN">
                  <a:latin typeface="Times New Roman" pitchFamily="18" charset="0"/>
                </a:rPr>
                <a:t>T</a:t>
              </a:r>
              <a:r>
                <a:rPr kumimoji="1" lang="en-US" altLang="zh-CN" baseline="-25000">
                  <a:latin typeface="Times New Roman" pitchFamily="18" charset="0"/>
                </a:rPr>
                <a:t>0</a:t>
              </a:r>
              <a:endParaRPr kumimoji="1" lang="en-US" altLang="zh-CN">
                <a:latin typeface="Times New Roman" pitchFamily="18" charset="0"/>
              </a:endParaRPr>
            </a:p>
          </p:txBody>
        </p:sp>
        <p:sp>
          <p:nvSpPr>
            <p:cNvPr id="161863" name="Line 87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161847" name="Group 88"/>
          <p:cNvGrpSpPr>
            <a:grpSpLocks/>
          </p:cNvGrpSpPr>
          <p:nvPr/>
        </p:nvGrpSpPr>
        <p:grpSpPr bwMode="auto">
          <a:xfrm>
            <a:off x="3967163" y="5842000"/>
            <a:ext cx="533400" cy="366713"/>
            <a:chOff x="1251" y="3673"/>
            <a:chExt cx="336" cy="231"/>
          </a:xfrm>
        </p:grpSpPr>
        <p:sp>
          <p:nvSpPr>
            <p:cNvPr id="161854" name="Line 89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5" name="Line 90"/>
            <p:cNvSpPr>
              <a:spLocks noChangeShapeType="1"/>
            </p:cNvSpPr>
            <p:nvPr/>
          </p:nvSpPr>
          <p:spPr bwMode="auto">
            <a:xfrm>
              <a:off x="1587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6" name="Line 91"/>
            <p:cNvSpPr>
              <a:spLocks noChangeShapeType="1"/>
            </p:cNvSpPr>
            <p:nvPr/>
          </p:nvSpPr>
          <p:spPr bwMode="auto">
            <a:xfrm>
              <a:off x="1251" y="372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7" name="Text Box 92"/>
            <p:cNvSpPr txBox="1">
              <a:spLocks noChangeArrowheads="1"/>
            </p:cNvSpPr>
            <p:nvPr/>
          </p:nvSpPr>
          <p:spPr bwMode="auto">
            <a:xfrm>
              <a:off x="1299" y="3673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kumimoji="1" lang="en-US" altLang="zh-CN">
                  <a:latin typeface="Times New Roman" pitchFamily="18" charset="0"/>
                </a:rPr>
                <a:t>T</a:t>
              </a:r>
              <a:r>
                <a:rPr kumimoji="1" lang="en-US" altLang="zh-CN" baseline="-25000">
                  <a:latin typeface="Times New Roman" pitchFamily="18" charset="0"/>
                </a:rPr>
                <a:t>0</a:t>
              </a:r>
              <a:endParaRPr kumimoji="1" lang="en-US" altLang="zh-CN">
                <a:latin typeface="Times New Roman" pitchFamily="18" charset="0"/>
              </a:endParaRPr>
            </a:p>
          </p:txBody>
        </p:sp>
        <p:sp>
          <p:nvSpPr>
            <p:cNvPr id="161858" name="Line 93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161848" name="Group 94"/>
          <p:cNvGrpSpPr>
            <a:grpSpLocks/>
          </p:cNvGrpSpPr>
          <p:nvPr/>
        </p:nvGrpSpPr>
        <p:grpSpPr bwMode="auto">
          <a:xfrm>
            <a:off x="6804025" y="5842000"/>
            <a:ext cx="533400" cy="366713"/>
            <a:chOff x="1251" y="3673"/>
            <a:chExt cx="336" cy="231"/>
          </a:xfrm>
        </p:grpSpPr>
        <p:sp>
          <p:nvSpPr>
            <p:cNvPr id="161849" name="Line 95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0" name="Line 96"/>
            <p:cNvSpPr>
              <a:spLocks noChangeShapeType="1"/>
            </p:cNvSpPr>
            <p:nvPr/>
          </p:nvSpPr>
          <p:spPr bwMode="auto">
            <a:xfrm>
              <a:off x="1587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1" name="Line 97"/>
            <p:cNvSpPr>
              <a:spLocks noChangeShapeType="1"/>
            </p:cNvSpPr>
            <p:nvPr/>
          </p:nvSpPr>
          <p:spPr bwMode="auto">
            <a:xfrm>
              <a:off x="1251" y="372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61852" name="Text Box 98"/>
            <p:cNvSpPr txBox="1">
              <a:spLocks noChangeArrowheads="1"/>
            </p:cNvSpPr>
            <p:nvPr/>
          </p:nvSpPr>
          <p:spPr bwMode="auto">
            <a:xfrm>
              <a:off x="1299" y="3673"/>
              <a:ext cx="2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kumimoji="1" lang="en-US" altLang="zh-CN">
                  <a:latin typeface="Times New Roman" pitchFamily="18" charset="0"/>
                </a:rPr>
                <a:t>T</a:t>
              </a:r>
              <a:r>
                <a:rPr kumimoji="1" lang="en-US" altLang="zh-CN" baseline="-25000">
                  <a:latin typeface="Times New Roman" pitchFamily="18" charset="0"/>
                </a:rPr>
                <a:t>0</a:t>
              </a:r>
              <a:endParaRPr kumimoji="1" lang="en-US" altLang="zh-CN">
                <a:latin typeface="Times New Roman" pitchFamily="18" charset="0"/>
              </a:endParaRPr>
            </a:p>
          </p:txBody>
        </p:sp>
        <p:sp>
          <p:nvSpPr>
            <p:cNvPr id="161853" name="Line 99"/>
            <p:cNvSpPr>
              <a:spLocks noChangeShapeType="1"/>
            </p:cNvSpPr>
            <p:nvPr/>
          </p:nvSpPr>
          <p:spPr bwMode="auto">
            <a:xfrm>
              <a:off x="1251" y="367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E9E893-F403-4B72-9EF5-E91E2B17D2F3}" type="slidenum">
              <a:rPr lang="en-US" altLang="zh-CN" smtClean="0">
                <a:solidFill>
                  <a:schemeClr val="tx1"/>
                </a:solidFill>
              </a:rPr>
              <a:pPr/>
              <a:t>48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Slotted ALOHA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All frames have same size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Time in uniform slots equal to </a:t>
            </a:r>
            <a:r>
              <a:rPr lang="en-US" altLang="zh-CN" dirty="0" smtClean="0">
                <a:solidFill>
                  <a:srgbClr val="0000FF"/>
                </a:solidFill>
              </a:rPr>
              <a:t>frame transmission time</a:t>
            </a:r>
            <a:r>
              <a:rPr lang="en-US" altLang="zh-CN" dirty="0" smtClean="0">
                <a:solidFill>
                  <a:schemeClr val="folHlink"/>
                </a:solidFill>
              </a:rPr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latin typeface="Comic Sans MS" pitchFamily="66" charset="0"/>
              </a:rPr>
              <a:t>T</a:t>
            </a:r>
            <a:r>
              <a:rPr lang="en-US" altLang="zh-CN" baseline="-25000" dirty="0" smtClean="0">
                <a:latin typeface="Comic Sans MS" pitchFamily="66" charset="0"/>
              </a:rPr>
              <a:t>0</a:t>
            </a:r>
            <a:r>
              <a:rPr lang="en-US" altLang="zh-CN" dirty="0" smtClean="0"/>
              <a:t>)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Need </a:t>
            </a:r>
            <a:r>
              <a:rPr lang="en-US" altLang="zh-CN" dirty="0" smtClean="0">
                <a:solidFill>
                  <a:schemeClr val="hlink"/>
                </a:solidFill>
              </a:rPr>
              <a:t>central clock</a:t>
            </a:r>
            <a:r>
              <a:rPr lang="en-US" altLang="zh-CN" dirty="0" smtClean="0"/>
              <a:t> (or other sync mechanism)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Transmission begins at slot boundary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Frames either miss or overlap totally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Max utilization </a:t>
            </a:r>
            <a:r>
              <a:rPr lang="en-US" altLang="zh-CN" dirty="0" smtClean="0">
                <a:latin typeface="Comic Sans MS" pitchFamily="66" charset="0"/>
              </a:rPr>
              <a:t>37%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Illustration of Slotted-ALOHA</a:t>
            </a:r>
          </a:p>
        </p:txBody>
      </p:sp>
      <p:sp>
        <p:nvSpPr>
          <p:cNvPr id="164866" name="内容占位符 49"/>
          <p:cNvSpPr>
            <a:spLocks noGrp="1"/>
          </p:cNvSpPr>
          <p:nvPr>
            <p:ph idx="1"/>
          </p:nvPr>
        </p:nvSpPr>
        <p:spPr>
          <a:xfrm>
            <a:off x="395288" y="4500563"/>
            <a:ext cx="8569325" cy="928687"/>
          </a:xfrm>
        </p:spPr>
        <p:txBody>
          <a:bodyPr/>
          <a:lstStyle/>
          <a:p>
            <a:r>
              <a:rPr lang="en-US" altLang="zh-CN" sz="2400" smtClean="0"/>
              <a:t>Node retransmits frame in each subsequent slot with prob. </a:t>
            </a:r>
            <a:r>
              <a:rPr lang="en-US" altLang="zh-CN" sz="2400" i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smtClean="0"/>
              <a:t> until success</a:t>
            </a:r>
          </a:p>
        </p:txBody>
      </p:sp>
      <p:sp>
        <p:nvSpPr>
          <p:cNvPr id="16486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80A1CB-7553-4A1B-8A9F-0C9349C76924}" type="slidenum">
              <a:rPr lang="en-US" altLang="zh-CN" smtClean="0">
                <a:solidFill>
                  <a:schemeClr val="tx1"/>
                </a:solidFill>
              </a:rPr>
              <a:pPr/>
              <a:t>49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4868" name="Line 4"/>
          <p:cNvSpPr>
            <a:spLocks noChangeShapeType="1"/>
          </p:cNvSpPr>
          <p:nvPr/>
        </p:nvSpPr>
        <p:spPr bwMode="auto">
          <a:xfrm>
            <a:off x="1785938" y="2257425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69" name="Line 5"/>
          <p:cNvSpPr>
            <a:spLocks noChangeShapeType="1"/>
          </p:cNvSpPr>
          <p:nvPr/>
        </p:nvSpPr>
        <p:spPr bwMode="auto">
          <a:xfrm>
            <a:off x="1785938" y="3552825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642938" y="2028825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1</a:t>
            </a:r>
          </a:p>
        </p:txBody>
      </p:sp>
      <p:sp>
        <p:nvSpPr>
          <p:cNvPr id="164871" name="Text Box 7"/>
          <p:cNvSpPr txBox="1">
            <a:spLocks noChangeArrowheads="1"/>
          </p:cNvSpPr>
          <p:nvPr/>
        </p:nvSpPr>
        <p:spPr bwMode="auto">
          <a:xfrm>
            <a:off x="642938" y="3338513"/>
            <a:ext cx="106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Station 2</a:t>
            </a:r>
          </a:p>
        </p:txBody>
      </p:sp>
      <p:sp>
        <p:nvSpPr>
          <p:cNvPr id="164872" name="Text Box 8"/>
          <p:cNvSpPr txBox="1">
            <a:spLocks noChangeArrowheads="1"/>
          </p:cNvSpPr>
          <p:nvPr/>
        </p:nvSpPr>
        <p:spPr bwMode="auto">
          <a:xfrm>
            <a:off x="2547938" y="1876425"/>
            <a:ext cx="533400" cy="37623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1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73" name="Text Box 9"/>
          <p:cNvSpPr txBox="1">
            <a:spLocks noChangeArrowheads="1"/>
          </p:cNvSpPr>
          <p:nvPr/>
        </p:nvSpPr>
        <p:spPr bwMode="auto">
          <a:xfrm>
            <a:off x="3081338" y="3171825"/>
            <a:ext cx="533400" cy="37623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2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74" name="Text Box 10"/>
          <p:cNvSpPr txBox="1">
            <a:spLocks noChangeArrowheads="1"/>
          </p:cNvSpPr>
          <p:nvPr/>
        </p:nvSpPr>
        <p:spPr bwMode="auto">
          <a:xfrm>
            <a:off x="1862138" y="1571625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Transmit OK</a:t>
            </a:r>
          </a:p>
        </p:txBody>
      </p:sp>
      <p:sp>
        <p:nvSpPr>
          <p:cNvPr id="164875" name="Text Box 11"/>
          <p:cNvSpPr txBox="1">
            <a:spLocks noChangeArrowheads="1"/>
          </p:cNvSpPr>
          <p:nvPr/>
        </p:nvSpPr>
        <p:spPr bwMode="auto">
          <a:xfrm>
            <a:off x="4681538" y="3171825"/>
            <a:ext cx="5334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4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76" name="Text Box 12"/>
          <p:cNvSpPr txBox="1">
            <a:spLocks noChangeArrowheads="1"/>
          </p:cNvSpPr>
          <p:nvPr/>
        </p:nvSpPr>
        <p:spPr bwMode="auto">
          <a:xfrm>
            <a:off x="4681538" y="1876425"/>
            <a:ext cx="533400" cy="3762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3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77" name="AutoShape 13"/>
          <p:cNvSpPr>
            <a:spLocks noChangeArrowheads="1"/>
          </p:cNvSpPr>
          <p:nvPr/>
        </p:nvSpPr>
        <p:spPr bwMode="auto">
          <a:xfrm>
            <a:off x="5260975" y="1928813"/>
            <a:ext cx="990600" cy="252412"/>
          </a:xfrm>
          <a:prstGeom prst="rightArrow">
            <a:avLst>
              <a:gd name="adj1" fmla="val 44657"/>
              <a:gd name="adj2" fmla="val 540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4878" name="Text Box 14"/>
          <p:cNvSpPr txBox="1">
            <a:spLocks noChangeArrowheads="1"/>
          </p:cNvSpPr>
          <p:nvPr/>
        </p:nvSpPr>
        <p:spPr bwMode="auto">
          <a:xfrm>
            <a:off x="8339138" y="21050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4879" name="Text Box 15"/>
          <p:cNvSpPr txBox="1">
            <a:spLocks noChangeArrowheads="1"/>
          </p:cNvSpPr>
          <p:nvPr/>
        </p:nvSpPr>
        <p:spPr bwMode="auto">
          <a:xfrm>
            <a:off x="8339138" y="347027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 i="1">
                <a:latin typeface="Times New Roman" pitchFamily="18" charset="0"/>
              </a:rPr>
              <a:t>t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4880" name="Text Box 16"/>
          <p:cNvSpPr txBox="1">
            <a:spLocks noChangeArrowheads="1"/>
          </p:cNvSpPr>
          <p:nvPr/>
        </p:nvSpPr>
        <p:spPr bwMode="auto">
          <a:xfrm>
            <a:off x="4986338" y="1585913"/>
            <a:ext cx="2209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</a:t>
            </a:r>
          </a:p>
        </p:txBody>
      </p:sp>
      <p:sp>
        <p:nvSpPr>
          <p:cNvPr id="164881" name="Line 17"/>
          <p:cNvSpPr>
            <a:spLocks noChangeShapeType="1"/>
          </p:cNvSpPr>
          <p:nvPr/>
        </p:nvSpPr>
        <p:spPr bwMode="auto">
          <a:xfrm>
            <a:off x="2547938" y="22574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82" name="Line 18"/>
          <p:cNvSpPr>
            <a:spLocks noChangeShapeType="1"/>
          </p:cNvSpPr>
          <p:nvPr/>
        </p:nvSpPr>
        <p:spPr bwMode="auto">
          <a:xfrm>
            <a:off x="25479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83" name="Line 19"/>
          <p:cNvSpPr>
            <a:spLocks noChangeShapeType="1"/>
          </p:cNvSpPr>
          <p:nvPr/>
        </p:nvSpPr>
        <p:spPr bwMode="auto">
          <a:xfrm>
            <a:off x="2547938" y="23336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84" name="Text Box 20"/>
          <p:cNvSpPr txBox="1">
            <a:spLocks noChangeArrowheads="1"/>
          </p:cNvSpPr>
          <p:nvPr/>
        </p:nvSpPr>
        <p:spPr bwMode="auto">
          <a:xfrm>
            <a:off x="2624138" y="22574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</a:t>
            </a:r>
            <a:r>
              <a:rPr kumimoji="1" lang="en-US" altLang="zh-CN" baseline="-25000">
                <a:latin typeface="Times New Roman" pitchFamily="18" charset="0"/>
              </a:rPr>
              <a:t>0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4885" name="AutoShape 21"/>
          <p:cNvSpPr>
            <a:spLocks noChangeArrowheads="1"/>
          </p:cNvSpPr>
          <p:nvPr/>
        </p:nvSpPr>
        <p:spPr bwMode="auto">
          <a:xfrm>
            <a:off x="5291138" y="3224213"/>
            <a:ext cx="1447800" cy="252412"/>
          </a:xfrm>
          <a:prstGeom prst="rightArrow">
            <a:avLst>
              <a:gd name="adj1" fmla="val 49685"/>
              <a:gd name="adj2" fmla="val 748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164886" name="Text Box 22"/>
          <p:cNvSpPr txBox="1">
            <a:spLocks noChangeArrowheads="1"/>
          </p:cNvSpPr>
          <p:nvPr/>
        </p:nvSpPr>
        <p:spPr bwMode="auto">
          <a:xfrm>
            <a:off x="4833938" y="2867025"/>
            <a:ext cx="2590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Collide, retransmit</a:t>
            </a:r>
          </a:p>
        </p:txBody>
      </p:sp>
      <p:sp>
        <p:nvSpPr>
          <p:cNvPr id="164887" name="Line 23"/>
          <p:cNvSpPr>
            <a:spLocks noChangeShapeType="1"/>
          </p:cNvSpPr>
          <p:nvPr/>
        </p:nvSpPr>
        <p:spPr bwMode="auto">
          <a:xfrm>
            <a:off x="30813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88" name="Line 24"/>
          <p:cNvSpPr>
            <a:spLocks noChangeShapeType="1"/>
          </p:cNvSpPr>
          <p:nvPr/>
        </p:nvSpPr>
        <p:spPr bwMode="auto">
          <a:xfrm>
            <a:off x="36147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89" name="Line 25"/>
          <p:cNvSpPr>
            <a:spLocks noChangeShapeType="1"/>
          </p:cNvSpPr>
          <p:nvPr/>
        </p:nvSpPr>
        <p:spPr bwMode="auto">
          <a:xfrm>
            <a:off x="41481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0" name="Line 26"/>
          <p:cNvSpPr>
            <a:spLocks noChangeShapeType="1"/>
          </p:cNvSpPr>
          <p:nvPr/>
        </p:nvSpPr>
        <p:spPr bwMode="auto">
          <a:xfrm>
            <a:off x="46815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1" name="Line 27"/>
          <p:cNvSpPr>
            <a:spLocks noChangeShapeType="1"/>
          </p:cNvSpPr>
          <p:nvPr/>
        </p:nvSpPr>
        <p:spPr bwMode="auto">
          <a:xfrm>
            <a:off x="52149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2" name="Text Box 28"/>
          <p:cNvSpPr txBox="1">
            <a:spLocks noChangeArrowheads="1"/>
          </p:cNvSpPr>
          <p:nvPr/>
        </p:nvSpPr>
        <p:spPr bwMode="auto">
          <a:xfrm>
            <a:off x="6815138" y="3171825"/>
            <a:ext cx="533400" cy="37623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4</a:t>
            </a:r>
            <a:r>
              <a:rPr kumimoji="1" lang="en-US" altLang="zh-CN">
                <a:latin typeface="Tahoma" pitchFamily="34" charset="0"/>
              </a:rPr>
              <a:t>’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93" name="Line 29"/>
          <p:cNvSpPr>
            <a:spLocks noChangeShapeType="1"/>
          </p:cNvSpPr>
          <p:nvPr/>
        </p:nvSpPr>
        <p:spPr bwMode="auto">
          <a:xfrm>
            <a:off x="57483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4" name="Line 30"/>
          <p:cNvSpPr>
            <a:spLocks noChangeShapeType="1"/>
          </p:cNvSpPr>
          <p:nvPr/>
        </p:nvSpPr>
        <p:spPr bwMode="auto">
          <a:xfrm>
            <a:off x="62817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5" name="Line 31"/>
          <p:cNvSpPr>
            <a:spLocks noChangeShapeType="1"/>
          </p:cNvSpPr>
          <p:nvPr/>
        </p:nvSpPr>
        <p:spPr bwMode="auto">
          <a:xfrm>
            <a:off x="68151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6" name="Text Box 32"/>
          <p:cNvSpPr txBox="1">
            <a:spLocks noChangeArrowheads="1"/>
          </p:cNvSpPr>
          <p:nvPr/>
        </p:nvSpPr>
        <p:spPr bwMode="auto">
          <a:xfrm>
            <a:off x="6281738" y="1876425"/>
            <a:ext cx="533400" cy="376238"/>
          </a:xfrm>
          <a:prstGeom prst="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>
                <a:latin typeface="Times New Roman" pitchFamily="18" charset="0"/>
              </a:rPr>
              <a:t>3</a:t>
            </a:r>
            <a:r>
              <a:rPr kumimoji="1" lang="en-US" altLang="zh-CN">
                <a:latin typeface="Tahoma" pitchFamily="34" charset="0"/>
              </a:rPr>
              <a:t>’</a:t>
            </a:r>
            <a:endParaRPr kumimoji="1" lang="en-US" altLang="zh-CN" sz="2400">
              <a:latin typeface="Times New Roman" pitchFamily="18" charset="0"/>
            </a:endParaRPr>
          </a:p>
        </p:txBody>
      </p:sp>
      <p:sp>
        <p:nvSpPr>
          <p:cNvPr id="164897" name="Line 33"/>
          <p:cNvSpPr>
            <a:spLocks noChangeShapeType="1"/>
          </p:cNvSpPr>
          <p:nvPr/>
        </p:nvSpPr>
        <p:spPr bwMode="auto">
          <a:xfrm>
            <a:off x="3081338" y="22574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8" name="Line 34"/>
          <p:cNvSpPr>
            <a:spLocks noChangeShapeType="1"/>
          </p:cNvSpPr>
          <p:nvPr/>
        </p:nvSpPr>
        <p:spPr bwMode="auto">
          <a:xfrm>
            <a:off x="3081338" y="35528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899" name="Line 35"/>
          <p:cNvSpPr>
            <a:spLocks noChangeShapeType="1"/>
          </p:cNvSpPr>
          <p:nvPr/>
        </p:nvSpPr>
        <p:spPr bwMode="auto">
          <a:xfrm>
            <a:off x="3081338" y="36290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0" name="Text Box 36"/>
          <p:cNvSpPr txBox="1">
            <a:spLocks noChangeArrowheads="1"/>
          </p:cNvSpPr>
          <p:nvPr/>
        </p:nvSpPr>
        <p:spPr bwMode="auto">
          <a:xfrm>
            <a:off x="3157538" y="3552825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</a:t>
            </a:r>
            <a:r>
              <a:rPr kumimoji="1" lang="en-US" altLang="zh-CN" baseline="-25000">
                <a:latin typeface="Times New Roman" pitchFamily="18" charset="0"/>
              </a:rPr>
              <a:t>0</a:t>
            </a:r>
            <a:endParaRPr kumimoji="1" lang="en-US" altLang="zh-CN">
              <a:latin typeface="Times New Roman" pitchFamily="18" charset="0"/>
            </a:endParaRPr>
          </a:p>
        </p:txBody>
      </p:sp>
      <p:sp>
        <p:nvSpPr>
          <p:cNvPr id="164901" name="Line 37"/>
          <p:cNvSpPr>
            <a:spLocks noChangeShapeType="1"/>
          </p:cNvSpPr>
          <p:nvPr/>
        </p:nvSpPr>
        <p:spPr bwMode="auto">
          <a:xfrm>
            <a:off x="3614738" y="35528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2" name="Line 39"/>
          <p:cNvSpPr>
            <a:spLocks noChangeShapeType="1"/>
          </p:cNvSpPr>
          <p:nvPr/>
        </p:nvSpPr>
        <p:spPr bwMode="auto">
          <a:xfrm>
            <a:off x="2636838" y="3629025"/>
            <a:ext cx="444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3" name="Text Box 40"/>
          <p:cNvSpPr txBox="1">
            <a:spLocks noChangeArrowheads="1"/>
          </p:cNvSpPr>
          <p:nvPr/>
        </p:nvSpPr>
        <p:spPr bwMode="auto">
          <a:xfrm>
            <a:off x="2700338" y="3552825"/>
            <a:ext cx="3810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T</a:t>
            </a:r>
          </a:p>
        </p:txBody>
      </p:sp>
      <p:sp>
        <p:nvSpPr>
          <p:cNvPr id="164904" name="Line 41"/>
          <p:cNvSpPr>
            <a:spLocks noChangeShapeType="1"/>
          </p:cNvSpPr>
          <p:nvPr/>
        </p:nvSpPr>
        <p:spPr bwMode="auto">
          <a:xfrm>
            <a:off x="3081338" y="3552825"/>
            <a:ext cx="1587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5" name="Line 42"/>
          <p:cNvSpPr>
            <a:spLocks noChangeShapeType="1"/>
          </p:cNvSpPr>
          <p:nvPr/>
        </p:nvSpPr>
        <p:spPr bwMode="auto">
          <a:xfrm flipV="1">
            <a:off x="2632075" y="35528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6" name="Line 43"/>
          <p:cNvSpPr>
            <a:spLocks noChangeShapeType="1"/>
          </p:cNvSpPr>
          <p:nvPr/>
        </p:nvSpPr>
        <p:spPr bwMode="auto">
          <a:xfrm flipV="1">
            <a:off x="2243138" y="22574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7" name="Line 44"/>
          <p:cNvSpPr>
            <a:spLocks noChangeShapeType="1"/>
          </p:cNvSpPr>
          <p:nvPr/>
        </p:nvSpPr>
        <p:spPr bwMode="auto">
          <a:xfrm flipV="1">
            <a:off x="4224338" y="22574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8" name="Line 45"/>
          <p:cNvSpPr>
            <a:spLocks noChangeShapeType="1"/>
          </p:cNvSpPr>
          <p:nvPr/>
        </p:nvSpPr>
        <p:spPr bwMode="auto">
          <a:xfrm flipV="1">
            <a:off x="4452938" y="35528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09" name="Line 46"/>
          <p:cNvSpPr>
            <a:spLocks noChangeShapeType="1"/>
          </p:cNvSpPr>
          <p:nvPr/>
        </p:nvSpPr>
        <p:spPr bwMode="auto">
          <a:xfrm>
            <a:off x="73485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10" name="Line 47"/>
          <p:cNvSpPr>
            <a:spLocks noChangeShapeType="1"/>
          </p:cNvSpPr>
          <p:nvPr/>
        </p:nvSpPr>
        <p:spPr bwMode="auto">
          <a:xfrm>
            <a:off x="78819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11" name="Line 48"/>
          <p:cNvSpPr>
            <a:spLocks noChangeShapeType="1"/>
          </p:cNvSpPr>
          <p:nvPr/>
        </p:nvSpPr>
        <p:spPr bwMode="auto">
          <a:xfrm>
            <a:off x="2014538" y="22574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64912" name="Text Box 49"/>
          <p:cNvSpPr txBox="1">
            <a:spLocks noChangeArrowheads="1"/>
          </p:cNvSpPr>
          <p:nvPr/>
        </p:nvSpPr>
        <p:spPr bwMode="auto">
          <a:xfrm>
            <a:off x="1897063" y="3929063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kumimoji="1" lang="en-US" altLang="zh-CN">
                <a:latin typeface="Times New Roman" pitchFamily="18" charset="0"/>
              </a:rPr>
              <a:t>Frame arrives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Link Layer Services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Reliable delivery over the link</a:t>
            </a:r>
          </a:p>
          <a:p>
            <a:pPr lvl="1">
              <a:defRPr/>
            </a:pPr>
            <a:r>
              <a:rPr lang="en-US" dirty="0" smtClean="0"/>
              <a:t>Seldom used on low bit-error link (e.g. fiber)</a:t>
            </a:r>
          </a:p>
          <a:p>
            <a:pPr lvl="1">
              <a:defRPr/>
            </a:pPr>
            <a:r>
              <a:rPr lang="en-US" dirty="0" smtClean="0"/>
              <a:t>Wireless links: high error rates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Flow control</a:t>
            </a:r>
          </a:p>
          <a:p>
            <a:pPr lvl="1">
              <a:defRPr/>
            </a:pPr>
            <a:r>
              <a:rPr lang="en-US" dirty="0" smtClean="0"/>
              <a:t>Pacing between adjacent sending and receiving nodes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Error detection</a:t>
            </a:r>
          </a:p>
          <a:p>
            <a:pPr lvl="1">
              <a:defRPr/>
            </a:pPr>
            <a:r>
              <a:rPr lang="en-US" dirty="0" smtClean="0"/>
              <a:t>Handling errors caused by signal attenuation or noise</a:t>
            </a:r>
          </a:p>
          <a:p>
            <a:pPr lvl="1">
              <a:defRPr/>
            </a:pPr>
            <a:r>
              <a:rPr lang="en-US" dirty="0" smtClean="0"/>
              <a:t>Receiver detects presence of errors:</a:t>
            </a:r>
          </a:p>
          <a:p>
            <a:pPr lvl="1">
              <a:defRPr/>
            </a:pPr>
            <a:r>
              <a:rPr lang="en-US" dirty="0" smtClean="0"/>
              <a:t>Signals sender for retransmission or drops frame</a:t>
            </a:r>
            <a:endParaRPr lang="en-US" dirty="0"/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D39205-2675-4496-A582-1DE7BE0F2D95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CSMA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 smtClean="0"/>
              <a:t>Suppose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>
                <a:solidFill>
                  <a:srgbClr val="0000FF"/>
                </a:solidFill>
              </a:rPr>
              <a:t>Propagation time </a:t>
            </a:r>
            <a:r>
              <a:rPr lang="en-US" altLang="zh-CN" sz="2400" dirty="0" smtClean="0"/>
              <a:t>is much less than </a:t>
            </a:r>
            <a:r>
              <a:rPr lang="en-US" altLang="zh-CN" sz="2400" dirty="0" smtClean="0">
                <a:solidFill>
                  <a:schemeClr val="hlink"/>
                </a:solidFill>
              </a:rPr>
              <a:t>transmission time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All stations know that a transmission has started almost immediately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 smtClean="0"/>
              <a:t>Method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Sender listen for clear medium (carrier sense)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If medium idle, transmit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altLang="zh-CN" sz="16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Wait reasonable time (round trip plus </a:t>
            </a:r>
            <a:r>
              <a:rPr lang="en-US" altLang="zh-CN" sz="2400" dirty="0" smtClean="0">
                <a:latin typeface="Comic Sans MS" pitchFamily="66" charset="0"/>
              </a:rPr>
              <a:t>ACK</a:t>
            </a:r>
            <a:r>
              <a:rPr lang="en-US" altLang="zh-CN" sz="2400" dirty="0" smtClean="0"/>
              <a:t> contention)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No </a:t>
            </a:r>
            <a:r>
              <a:rPr lang="en-US" altLang="zh-CN" sz="2400" dirty="0" smtClean="0">
                <a:solidFill>
                  <a:srgbClr val="0000FF"/>
                </a:solidFill>
                <a:latin typeface="Comic Sans MS" pitchFamily="66" charset="0"/>
              </a:rPr>
              <a:t>ACK</a:t>
            </a:r>
            <a:r>
              <a:rPr lang="en-US" altLang="zh-CN" sz="2400" dirty="0" smtClean="0">
                <a:solidFill>
                  <a:schemeClr val="folHlink"/>
                </a:solidFill>
              </a:rPr>
              <a:t> </a:t>
            </a:r>
            <a:r>
              <a:rPr lang="en-US" altLang="zh-CN" sz="2400" dirty="0" smtClean="0"/>
              <a:t>then retransmit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 smtClean="0">
                <a:solidFill>
                  <a:srgbClr val="FF0000"/>
                </a:solidFill>
              </a:rPr>
              <a:t>Longer frame and shorter propagation </a:t>
            </a:r>
            <a:r>
              <a:rPr lang="en-US" altLang="zh-CN" sz="2800" dirty="0" smtClean="0"/>
              <a:t>gives better utilization</a:t>
            </a:r>
          </a:p>
        </p:txBody>
      </p:sp>
      <p:sp>
        <p:nvSpPr>
          <p:cNvPr id="16589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8E1BE4-2BE0-409B-85E1-838CDED4442A}" type="slidenum">
              <a:rPr lang="en-US" altLang="zh-CN" smtClean="0">
                <a:solidFill>
                  <a:schemeClr val="tx1"/>
                </a:solidFill>
              </a:rPr>
              <a:pPr/>
              <a:t>50</a:t>
            </a:fld>
            <a:endParaRPr lang="en-US" altLang="zh-CN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3B48FA-99CD-4C5C-B054-817C3C17DAF0}" type="slidenum">
              <a:rPr lang="en-US" altLang="zh-CN" smtClean="0">
                <a:solidFill>
                  <a:schemeClr val="tx1"/>
                </a:solidFill>
              </a:rPr>
              <a:pPr/>
              <a:t>51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Nonpersistent CSMA</a:t>
            </a:r>
            <a:endParaRPr lang="en-US" altLang="zh-CN" smtClean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 eaLnBrk="1" hangingPunct="1">
              <a:defRPr/>
            </a:pPr>
            <a:r>
              <a:rPr lang="en-US" altLang="zh-CN" sz="2800" dirty="0" smtClean="0"/>
              <a:t>Station wishing to transmit</a:t>
            </a:r>
            <a:r>
              <a:rPr lang="en-US" altLang="zh-CN" sz="2800" dirty="0" smtClean="0">
                <a:solidFill>
                  <a:schemeClr val="folHlink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listens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1.</a:t>
            </a:r>
            <a:r>
              <a:rPr lang="en-US" altLang="zh-CN" sz="2400" dirty="0" smtClean="0"/>
              <a:t> If medium is idle, transmit; otherwise, </a:t>
            </a:r>
            <a:r>
              <a:rPr lang="en-GB" sz="2400" dirty="0" smtClean="0"/>
              <a:t>go to 2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2.</a:t>
            </a:r>
            <a:r>
              <a:rPr lang="en-US" altLang="zh-CN" sz="2400" dirty="0" smtClean="0"/>
              <a:t> If busy, wait amount of random time (delay) and repeat 1</a:t>
            </a:r>
          </a:p>
          <a:p>
            <a:pPr marL="1695450" lvl="3" indent="-381000" eaLnBrk="1" hangingPunct="1">
              <a:buFontTx/>
              <a:buNone/>
              <a:defRPr/>
            </a:pPr>
            <a:endParaRPr lang="en-US" altLang="zh-CN" sz="1400" dirty="0" smtClean="0"/>
          </a:p>
          <a:p>
            <a:pPr marL="457200" indent="-457200" eaLnBrk="1" hangingPunct="1">
              <a:defRPr/>
            </a:pPr>
            <a:r>
              <a:rPr lang="en-GB" sz="2800" dirty="0" smtClean="0">
                <a:solidFill>
                  <a:srgbClr val="0000FF"/>
                </a:solidFill>
              </a:rPr>
              <a:t>Random</a:t>
            </a:r>
            <a:r>
              <a:rPr lang="en-US" altLang="zh-CN" sz="2800" dirty="0" smtClean="0">
                <a:solidFill>
                  <a:srgbClr val="0000FF"/>
                </a:solidFill>
              </a:rPr>
              <a:t> delays </a:t>
            </a:r>
            <a:r>
              <a:rPr lang="en-US" altLang="zh-CN" sz="2800" dirty="0" smtClean="0"/>
              <a:t>reduces probability of collisions</a:t>
            </a:r>
            <a:endParaRPr lang="en-GB" sz="2800" dirty="0" smtClean="0"/>
          </a:p>
          <a:p>
            <a:pPr marL="838200" lvl="1" indent="-381000" eaLnBrk="1" hangingPunct="1">
              <a:defRPr/>
            </a:pPr>
            <a:r>
              <a:rPr lang="en-US" altLang="zh-CN" sz="2400" dirty="0" smtClean="0"/>
              <a:t>Two stations waiting will take different time to begin transmission</a:t>
            </a:r>
          </a:p>
          <a:p>
            <a:pPr marL="1695450" lvl="3" indent="-381000" eaLnBrk="1" hangingPunct="1">
              <a:defRPr/>
            </a:pPr>
            <a:endParaRPr lang="en-GB" sz="1400" dirty="0" smtClean="0"/>
          </a:p>
          <a:p>
            <a:pPr marL="457200" indent="-457200" eaLnBrk="1" hangingPunct="1">
              <a:defRPr/>
            </a:pPr>
            <a:r>
              <a:rPr lang="en-GB" sz="2800" dirty="0" smtClean="0"/>
              <a:t>Capacity</a:t>
            </a:r>
            <a:r>
              <a:rPr lang="en-US" altLang="zh-CN" sz="2800" dirty="0" smtClean="0"/>
              <a:t> is wasted, since </a:t>
            </a:r>
            <a:r>
              <a:rPr lang="en-US" altLang="zh-CN" sz="2800" dirty="0" smtClean="0">
                <a:solidFill>
                  <a:schemeClr val="hlink"/>
                </a:solidFill>
              </a:rPr>
              <a:t>medium will remain idle following end of transmission</a:t>
            </a:r>
            <a:endParaRPr lang="en-GB" sz="2800" dirty="0" smtClean="0">
              <a:solidFill>
                <a:schemeClr val="hlink"/>
              </a:solidFill>
            </a:endParaRPr>
          </a:p>
          <a:p>
            <a:pPr marL="838200" lvl="1" indent="-381000" eaLnBrk="1" hangingPunct="1">
              <a:defRPr/>
            </a:pPr>
            <a:r>
              <a:rPr lang="en-GB" sz="2400" dirty="0" smtClean="0"/>
              <a:t>Even</a:t>
            </a:r>
            <a:r>
              <a:rPr lang="en-US" altLang="zh-CN" sz="2400" dirty="0" smtClean="0"/>
              <a:t> if one or more stations waiting</a:t>
            </a:r>
          </a:p>
          <a:p>
            <a:pPr marL="1695450" lvl="3" indent="-381000" eaLnBrk="1" hangingPunct="1">
              <a:defRPr/>
            </a:pPr>
            <a:endParaRPr lang="en-GB" sz="1400" dirty="0" smtClean="0"/>
          </a:p>
          <a:p>
            <a:pPr marL="457200" indent="-457200" eaLnBrk="1" hangingPunct="1">
              <a:defRPr/>
            </a:pPr>
            <a:r>
              <a:rPr lang="en-GB" sz="2800" dirty="0" err="1" smtClean="0"/>
              <a:t>Nonpersistent</a:t>
            </a:r>
            <a:r>
              <a:rPr lang="en-US" altLang="zh-CN" sz="2800" dirty="0" smtClean="0"/>
              <a:t> stations are deferential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4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4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4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4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4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F20278-D7FC-4DCC-A99F-B9C28BB88553}" type="slidenum">
              <a:rPr lang="en-US" altLang="zh-CN" smtClean="0">
                <a:solidFill>
                  <a:schemeClr val="tx1"/>
                </a:solidFill>
              </a:rPr>
              <a:pPr/>
              <a:t>52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1-persistent CSMA</a:t>
            </a:r>
            <a:endParaRPr lang="en-US" altLang="zh-CN" smtClean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 eaLnBrk="1" hangingPunct="1">
              <a:defRPr/>
            </a:pPr>
            <a:r>
              <a:rPr lang="en-US" altLang="zh-CN" sz="2800" dirty="0" smtClean="0"/>
              <a:t>To </a:t>
            </a:r>
            <a:r>
              <a:rPr lang="en-US" altLang="zh-CN" sz="2800" dirty="0" smtClean="0">
                <a:solidFill>
                  <a:srgbClr val="0000FF"/>
                </a:solidFill>
              </a:rPr>
              <a:t>avoid idle channel time</a:t>
            </a:r>
            <a:r>
              <a:rPr lang="en-US" altLang="zh-CN" sz="2800" dirty="0" smtClean="0"/>
              <a:t>, 1-persistent protocol used</a:t>
            </a:r>
          </a:p>
          <a:p>
            <a:pPr marL="1714500" lvl="3" indent="-457200" eaLnBrk="1" hangingPunct="1">
              <a:defRPr/>
            </a:pPr>
            <a:endParaRPr lang="en-GB" sz="1600" dirty="0" smtClean="0"/>
          </a:p>
          <a:p>
            <a:pPr marL="457200" indent="-457200" eaLnBrk="1" hangingPunct="1">
              <a:defRPr/>
            </a:pPr>
            <a:r>
              <a:rPr lang="en-GB" sz="2800" dirty="0" smtClean="0"/>
              <a:t>Station </a:t>
            </a:r>
            <a:r>
              <a:rPr lang="en-US" altLang="zh-CN" sz="2800" dirty="0" smtClean="0"/>
              <a:t>wishing to transmit </a:t>
            </a:r>
            <a:r>
              <a:rPr lang="en-US" altLang="zh-CN" sz="2800" dirty="0" smtClean="0">
                <a:solidFill>
                  <a:srgbClr val="0000FF"/>
                </a:solidFill>
              </a:rPr>
              <a:t>listens</a:t>
            </a:r>
            <a:r>
              <a:rPr lang="en-US" altLang="zh-CN" sz="2800" dirty="0" smtClean="0"/>
              <a:t> 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1.</a:t>
            </a:r>
            <a:r>
              <a:rPr lang="en-US" altLang="zh-CN" sz="2400" dirty="0" smtClean="0"/>
              <a:t> If medium idle, transmit; otherwise, go to step 2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2.</a:t>
            </a:r>
            <a:r>
              <a:rPr lang="en-US" altLang="zh-CN" sz="2400" dirty="0" smtClean="0"/>
              <a:t> If medium busy, listen until idle; then </a:t>
            </a:r>
            <a:r>
              <a:rPr lang="en-US" altLang="zh-CN" sz="2400" dirty="0" smtClean="0">
                <a:solidFill>
                  <a:schemeClr val="hlink"/>
                </a:solidFill>
              </a:rPr>
              <a:t>transmit immediately</a:t>
            </a:r>
          </a:p>
          <a:p>
            <a:pPr marL="1695450" lvl="3" indent="-381000" eaLnBrk="1" hangingPunct="1">
              <a:buFontTx/>
              <a:buNone/>
              <a:defRPr/>
            </a:pPr>
            <a:endParaRPr lang="en-US" altLang="zh-CN" sz="1600" dirty="0" smtClean="0">
              <a:solidFill>
                <a:schemeClr val="hlink"/>
              </a:solidFill>
            </a:endParaRPr>
          </a:p>
          <a:p>
            <a:pPr marL="457200" indent="-457200" eaLnBrk="1" hangingPunct="1">
              <a:defRPr/>
            </a:pPr>
            <a:r>
              <a:rPr lang="en-US" altLang="zh-CN" sz="2800" dirty="0" smtClean="0"/>
              <a:t>1-persistent stations selfish</a:t>
            </a:r>
            <a:endParaRPr lang="en-GB" sz="2800" dirty="0" smtClean="0"/>
          </a:p>
          <a:p>
            <a:pPr marL="857250" lvl="1" indent="-457200" eaLnBrk="1" hangingPunct="1">
              <a:defRPr/>
            </a:pPr>
            <a:r>
              <a:rPr lang="en-US" altLang="zh-CN" sz="2400" dirty="0" smtClean="0"/>
              <a:t>If two or more stations waiting</a:t>
            </a:r>
            <a:r>
              <a:rPr lang="en-GB" sz="2400" dirty="0" smtClean="0"/>
              <a:t>, </a:t>
            </a:r>
            <a:r>
              <a:rPr lang="en-US" altLang="zh-CN" sz="2400" dirty="0" smtClean="0">
                <a:solidFill>
                  <a:srgbClr val="FF0000"/>
                </a:solidFill>
              </a:rPr>
              <a:t>collision guaranteed</a:t>
            </a:r>
            <a:endParaRPr lang="en-GB" sz="2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5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775C10-0D49-4267-BB8D-3583F3632676}" type="slidenum">
              <a:rPr lang="en-US" altLang="zh-CN" smtClean="0">
                <a:solidFill>
                  <a:schemeClr val="tx1"/>
                </a:solidFill>
              </a:rPr>
              <a:pPr/>
              <a:t>53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p-Persistent CSMA</a:t>
            </a:r>
            <a:endParaRPr lang="en-US" altLang="zh-CN" smtClean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 eaLnBrk="1" hangingPunct="1">
              <a:defRPr/>
            </a:pPr>
            <a:r>
              <a:rPr lang="en-GB" altLang="zh-CN" sz="2800" dirty="0" smtClean="0"/>
              <a:t>Try making </a:t>
            </a:r>
            <a:r>
              <a:rPr lang="en-GB" altLang="zh-CN" sz="2800" dirty="0" smtClean="0">
                <a:solidFill>
                  <a:srgbClr val="0000FF"/>
                </a:solidFill>
              </a:rPr>
              <a:t>c</a:t>
            </a:r>
            <a:r>
              <a:rPr lang="en-GB" sz="2800" dirty="0" smtClean="0">
                <a:solidFill>
                  <a:srgbClr val="0000FF"/>
                </a:solidFill>
              </a:rPr>
              <a:t>ompromise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marL="838200" lvl="1" indent="-381000" eaLnBrk="1" hangingPunct="1">
              <a:defRPr/>
            </a:pPr>
            <a:r>
              <a:rPr lang="en-US" altLang="zh-CN" sz="2400" dirty="0" smtClean="0"/>
              <a:t>Attempts to reduce collisions </a:t>
            </a:r>
            <a:r>
              <a:rPr lang="en-GB" altLang="zh-CN" sz="2400" dirty="0" smtClean="0"/>
              <a:t>l</a:t>
            </a:r>
            <a:r>
              <a:rPr lang="en-GB" sz="2400" dirty="0" smtClean="0"/>
              <a:t>ike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Nonpersistent</a:t>
            </a:r>
            <a:endParaRPr lang="en-GB" sz="2400" dirty="0" smtClean="0"/>
          </a:p>
          <a:p>
            <a:pPr marL="838200" lvl="1" indent="-381000" eaLnBrk="1" hangingPunct="1">
              <a:defRPr/>
            </a:pPr>
            <a:r>
              <a:rPr lang="en-GB" sz="2400" dirty="0" smtClean="0"/>
              <a:t>And </a:t>
            </a:r>
            <a:r>
              <a:rPr lang="en-US" altLang="zh-CN" sz="2400" dirty="0" smtClean="0"/>
              <a:t>reduce idle time </a:t>
            </a:r>
            <a:r>
              <a:rPr lang="en-GB" altLang="zh-CN" sz="2400" dirty="0" smtClean="0"/>
              <a:t>l</a:t>
            </a:r>
            <a:r>
              <a:rPr lang="en-GB" sz="2400" dirty="0" smtClean="0"/>
              <a:t>ike</a:t>
            </a:r>
            <a:r>
              <a:rPr lang="en-GB" altLang="zh-CN" sz="2400" dirty="0" smtClean="0"/>
              <a:t> </a:t>
            </a:r>
            <a:r>
              <a:rPr lang="en-US" altLang="zh-CN" sz="2400" dirty="0" smtClean="0"/>
              <a:t>1-persistent</a:t>
            </a:r>
          </a:p>
          <a:p>
            <a:pPr marL="1695450" lvl="3" indent="-381000" eaLnBrk="1" hangingPunct="1">
              <a:defRPr/>
            </a:pPr>
            <a:endParaRPr lang="en-GB" sz="1600" dirty="0" smtClean="0"/>
          </a:p>
          <a:p>
            <a:pPr marL="457200" indent="-457200" eaLnBrk="1" hangingPunct="1">
              <a:defRPr/>
            </a:pPr>
            <a:r>
              <a:rPr lang="en-GB" sz="2800" dirty="0" smtClean="0">
                <a:solidFill>
                  <a:srgbClr val="0000FF"/>
                </a:solidFill>
              </a:rPr>
              <a:t>Rules</a:t>
            </a:r>
            <a:endParaRPr lang="en-US" altLang="zh-CN" sz="2800" dirty="0" smtClean="0">
              <a:solidFill>
                <a:srgbClr val="0000FF"/>
              </a:solidFill>
            </a:endParaRPr>
          </a:p>
          <a:p>
            <a:pPr marL="838200" lvl="1" indent="-381000" eaLnBrk="1" hangingPunct="1">
              <a:buFontTx/>
              <a:buNone/>
              <a:defRPr/>
            </a:pPr>
            <a:r>
              <a:rPr lang="en-GB" altLang="zh-CN" sz="2400" dirty="0" smtClean="0">
                <a:solidFill>
                  <a:schemeClr val="hlink"/>
                </a:solidFill>
              </a:rPr>
              <a:t>1.</a:t>
            </a:r>
            <a:r>
              <a:rPr lang="en-GB" altLang="zh-CN" sz="2400" dirty="0" smtClean="0"/>
              <a:t> </a:t>
            </a:r>
            <a:r>
              <a:rPr lang="en-GB" sz="2400" dirty="0" smtClean="0"/>
              <a:t>If</a:t>
            </a:r>
            <a:r>
              <a:rPr lang="en-US" altLang="zh-CN" sz="2400" dirty="0" smtClean="0"/>
              <a:t> medium idle, transmit with probability </a:t>
            </a:r>
            <a:r>
              <a:rPr lang="en-US" altLang="zh-CN" sz="2400" dirty="0" smtClean="0">
                <a:latin typeface="Comic Sans MS" pitchFamily="66" charset="0"/>
              </a:rPr>
              <a:t>p</a:t>
            </a:r>
            <a:r>
              <a:rPr lang="en-US" altLang="zh-CN" sz="2400" dirty="0" smtClean="0"/>
              <a:t>, and delay one </a:t>
            </a:r>
            <a:r>
              <a:rPr lang="en-US" altLang="zh-CN" sz="2400" dirty="0" smtClean="0">
                <a:solidFill>
                  <a:schemeClr val="hlink"/>
                </a:solidFill>
              </a:rPr>
              <a:t>time unit</a:t>
            </a:r>
            <a:r>
              <a:rPr lang="en-US" altLang="zh-CN" sz="2400" dirty="0" smtClean="0"/>
              <a:t> with probability (</a:t>
            </a:r>
            <a:r>
              <a:rPr lang="en-US" altLang="zh-CN" sz="2400" dirty="0" smtClean="0">
                <a:latin typeface="Comic Sans MS" pitchFamily="66" charset="0"/>
              </a:rPr>
              <a:t>1–p</a:t>
            </a:r>
            <a:r>
              <a:rPr lang="en-US" altLang="zh-CN" sz="2400" dirty="0" smtClean="0"/>
              <a:t>)</a:t>
            </a:r>
            <a:endParaRPr lang="en-GB" sz="2400" dirty="0" smtClean="0"/>
          </a:p>
          <a:p>
            <a:pPr marL="1257300" lvl="2" indent="-342900" eaLnBrk="1" hangingPunct="1">
              <a:defRPr/>
            </a:pPr>
            <a:r>
              <a:rPr lang="en-US" altLang="zh-CN" sz="2000" dirty="0" smtClean="0"/>
              <a:t>Typically,</a:t>
            </a:r>
            <a:r>
              <a:rPr lang="en-GB" sz="2000" dirty="0" smtClean="0"/>
              <a:t> </a:t>
            </a:r>
            <a:r>
              <a:rPr lang="en-GB" altLang="zh-CN" sz="2000" dirty="0" smtClean="0">
                <a:latin typeface="Comic Sans MS" pitchFamily="66" charset="0"/>
              </a:rPr>
              <a:t>t</a:t>
            </a:r>
            <a:r>
              <a:rPr lang="en-GB" sz="2000" dirty="0" smtClean="0">
                <a:latin typeface="Comic Sans MS" pitchFamily="66" charset="0"/>
              </a:rPr>
              <a:t>ime</a:t>
            </a:r>
            <a:r>
              <a:rPr lang="en-US" altLang="zh-CN" sz="2000" dirty="0" smtClean="0">
                <a:latin typeface="Comic Sans MS" pitchFamily="66" charset="0"/>
              </a:rPr>
              <a:t> unit</a:t>
            </a:r>
            <a:r>
              <a:rPr lang="en-US" altLang="zh-CN" sz="2000" dirty="0" smtClean="0"/>
              <a:t> = maximum propagation delay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2.</a:t>
            </a:r>
            <a:r>
              <a:rPr lang="en-US" altLang="zh-CN" sz="2400" dirty="0" smtClean="0"/>
              <a:t> If medium busy, listen until idle and repeat step 1</a:t>
            </a:r>
          </a:p>
          <a:p>
            <a:pPr marL="838200" lvl="1" indent="-381000" eaLnBrk="1" hangingPunct="1"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3.</a:t>
            </a:r>
            <a:r>
              <a:rPr lang="en-US" altLang="zh-CN" sz="2400" dirty="0" smtClean="0"/>
              <a:t> If transmission is delayed one </a:t>
            </a:r>
            <a:r>
              <a:rPr lang="en-US" altLang="zh-CN" sz="2400" dirty="0" smtClean="0">
                <a:latin typeface="Comic Sans MS" pitchFamily="66" charset="0"/>
              </a:rPr>
              <a:t>time unit</a:t>
            </a:r>
            <a:r>
              <a:rPr lang="en-US" altLang="zh-CN" sz="2400" dirty="0" smtClean="0"/>
              <a:t>, repeat step 1</a:t>
            </a:r>
          </a:p>
          <a:p>
            <a:pPr marL="1695450" lvl="3" indent="-381000" eaLnBrk="1" hangingPunct="1">
              <a:buFontTx/>
              <a:buNone/>
              <a:defRPr/>
            </a:pPr>
            <a:endParaRPr lang="en-US" altLang="zh-CN" sz="1600" dirty="0" smtClean="0"/>
          </a:p>
          <a:p>
            <a:pPr marL="457200" indent="-457200" eaLnBrk="1" hangingPunct="1">
              <a:defRPr/>
            </a:pPr>
            <a:r>
              <a:rPr lang="en-GB" sz="2800" dirty="0" smtClean="0"/>
              <a:t>What</a:t>
            </a:r>
            <a:r>
              <a:rPr lang="en-US" altLang="zh-CN" sz="2800" dirty="0" smtClean="0"/>
              <a:t> is an effective value of </a:t>
            </a:r>
            <a:r>
              <a:rPr lang="en-US" altLang="zh-CN" sz="2800" dirty="0" smtClean="0">
                <a:latin typeface="Comic Sans MS" pitchFamily="66" charset="0"/>
              </a:rPr>
              <a:t>p</a:t>
            </a:r>
            <a:r>
              <a:rPr lang="en-GB" sz="2800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6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6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6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6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6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19B50A-F502-4983-A5F2-146C52A5BAED}" type="slidenum">
              <a:rPr lang="en-US" altLang="zh-CN" smtClean="0">
                <a:solidFill>
                  <a:schemeClr val="tx1"/>
                </a:solidFill>
              </a:rPr>
              <a:pPr/>
              <a:t>54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Value of p</a:t>
            </a:r>
            <a:endParaRPr lang="en-US" altLang="zh-CN" smtClean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457200" indent="-457200" eaLnBrk="1" hangingPunct="1">
              <a:lnSpc>
                <a:spcPct val="110000"/>
              </a:lnSpc>
              <a:defRPr/>
            </a:pPr>
            <a:r>
              <a:rPr lang="en-GB" altLang="zh-CN" dirty="0" smtClean="0"/>
              <a:t>Objective: </a:t>
            </a:r>
            <a:r>
              <a:rPr lang="en-GB" dirty="0" smtClean="0">
                <a:solidFill>
                  <a:srgbClr val="0000FF"/>
                </a:solidFill>
              </a:rPr>
              <a:t>avoid</a:t>
            </a:r>
            <a:r>
              <a:rPr lang="en-US" altLang="zh-CN" dirty="0" smtClean="0">
                <a:solidFill>
                  <a:srgbClr val="0000FF"/>
                </a:solidFill>
              </a:rPr>
              <a:t> instability </a:t>
            </a:r>
            <a:r>
              <a:rPr lang="en-US" altLang="zh-CN" dirty="0" smtClean="0"/>
              <a:t>under heavy load</a:t>
            </a:r>
            <a:endParaRPr lang="en-GB" dirty="0" smtClean="0"/>
          </a:p>
          <a:p>
            <a:pPr marL="457200" indent="-457200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Suppose: </a:t>
            </a:r>
            <a:r>
              <a:rPr lang="en-US" altLang="zh-CN" dirty="0" smtClean="0">
                <a:latin typeface="Comic Sans MS" pitchFamily="66" charset="0"/>
              </a:rPr>
              <a:t>N</a:t>
            </a:r>
            <a:r>
              <a:rPr lang="en-US" altLang="zh-CN" dirty="0" smtClean="0"/>
              <a:t> stations </a:t>
            </a:r>
            <a:r>
              <a:rPr lang="en-GB" dirty="0" smtClean="0"/>
              <a:t>waiting</a:t>
            </a:r>
            <a:r>
              <a:rPr lang="en-US" altLang="zh-CN" dirty="0" smtClean="0"/>
              <a:t> to send</a:t>
            </a:r>
            <a:endParaRPr lang="en-GB" dirty="0" smtClean="0"/>
          </a:p>
          <a:p>
            <a:pPr marL="838200" lvl="1" indent="-381000" eaLnBrk="1" hangingPunct="1">
              <a:lnSpc>
                <a:spcPct val="110000"/>
              </a:lnSpc>
              <a:defRPr/>
            </a:pPr>
            <a:r>
              <a:rPr lang="en-GB" dirty="0" smtClean="0"/>
              <a:t>The best value of </a:t>
            </a:r>
            <a:r>
              <a:rPr lang="en-GB" altLang="zh-CN" dirty="0" smtClean="0">
                <a:latin typeface="Comic Sans MS" pitchFamily="66" charset="0"/>
                <a:cs typeface="+mn-cs"/>
              </a:rPr>
              <a:t>p</a:t>
            </a:r>
            <a:r>
              <a:rPr lang="en-GB" dirty="0" smtClean="0"/>
              <a:t> in theory is </a:t>
            </a:r>
            <a:r>
              <a:rPr lang="en-GB" altLang="zh-CN" dirty="0" smtClean="0">
                <a:latin typeface="Comic Sans MS" pitchFamily="66" charset="0"/>
                <a:cs typeface="+mn-cs"/>
              </a:rPr>
              <a:t>1/N</a:t>
            </a:r>
          </a:p>
          <a:p>
            <a:pPr marL="1695450" lvl="3" indent="-381000" eaLnBrk="1" hangingPunct="1">
              <a:lnSpc>
                <a:spcPct val="110000"/>
              </a:lnSpc>
              <a:defRPr/>
            </a:pPr>
            <a:endParaRPr lang="en-GB" altLang="zh-CN" dirty="0" smtClean="0">
              <a:latin typeface="Comic Sans MS" pitchFamily="66" charset="0"/>
              <a:cs typeface="+mn-cs"/>
            </a:endParaRPr>
          </a:p>
          <a:p>
            <a:pPr marL="457200" indent="-457200" eaLnBrk="1" hangingPunct="1">
              <a:lnSpc>
                <a:spcPct val="110000"/>
              </a:lnSpc>
              <a:defRPr/>
            </a:pPr>
            <a:r>
              <a:rPr lang="en-GB" dirty="0" smtClean="0"/>
              <a:t>If</a:t>
            </a:r>
            <a:r>
              <a:rPr lang="en-US" altLang="zh-CN" dirty="0" smtClean="0"/>
              <a:t> heavy load expected</a:t>
            </a:r>
            <a:r>
              <a:rPr lang="en-GB" dirty="0" smtClean="0"/>
              <a:t>,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Comic Sans MS" pitchFamily="66" charset="0"/>
              </a:rPr>
              <a:t>p</a:t>
            </a:r>
            <a:r>
              <a:rPr lang="en-US" altLang="zh-CN" dirty="0" smtClean="0"/>
              <a:t> small</a:t>
            </a:r>
            <a:endParaRPr lang="en-GB" dirty="0" smtClean="0"/>
          </a:p>
          <a:p>
            <a:pPr marL="457200" indent="-457200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However, as </a:t>
            </a:r>
            <a:r>
              <a:rPr lang="en-US" altLang="zh-CN" dirty="0" smtClean="0">
                <a:latin typeface="Comic Sans MS" pitchFamily="66" charset="0"/>
              </a:rPr>
              <a:t>p</a:t>
            </a:r>
            <a:r>
              <a:rPr lang="en-US" altLang="zh-CN" dirty="0" smtClean="0"/>
              <a:t> made smaller, stations wait longer</a:t>
            </a:r>
          </a:p>
          <a:p>
            <a:pPr marL="1714500" lvl="3" indent="-457200" eaLnBrk="1" hangingPunct="1">
              <a:lnSpc>
                <a:spcPct val="110000"/>
              </a:lnSpc>
              <a:defRPr/>
            </a:pPr>
            <a:endParaRPr lang="en-GB" dirty="0" smtClean="0"/>
          </a:p>
          <a:p>
            <a:pPr marL="457200" indent="-457200"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In general, </a:t>
            </a:r>
            <a:r>
              <a:rPr lang="en-GB" dirty="0" smtClean="0"/>
              <a:t>this </a:t>
            </a:r>
            <a:r>
              <a:rPr lang="en-GB" dirty="0" smtClean="0">
                <a:solidFill>
                  <a:schemeClr val="hlink"/>
                </a:solidFill>
              </a:rPr>
              <a:t>gives</a:t>
            </a:r>
            <a:r>
              <a:rPr lang="en-US" altLang="zh-CN" dirty="0" smtClean="0">
                <a:solidFill>
                  <a:schemeClr val="hlink"/>
                </a:solidFill>
              </a:rPr>
              <a:t> very long delays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7A5578-FFEE-48E1-9A60-5B49AA6B323E}" type="slidenum">
              <a:rPr lang="en-US" altLang="zh-CN" smtClean="0">
                <a:solidFill>
                  <a:schemeClr val="tx1"/>
                </a:solidFill>
              </a:rPr>
              <a:pPr/>
              <a:t>55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Different Types of CSMA</a:t>
            </a:r>
            <a:endParaRPr lang="en-US" altLang="zh-CN" smtClean="0"/>
          </a:p>
        </p:txBody>
      </p:sp>
      <p:graphicFrame>
        <p:nvGraphicFramePr>
          <p:cNvPr id="56322" name="Object 5"/>
          <p:cNvGraphicFramePr>
            <a:graphicFrameLocks noChangeAspect="1"/>
          </p:cNvGraphicFramePr>
          <p:nvPr/>
        </p:nvGraphicFramePr>
        <p:xfrm>
          <a:off x="214313" y="1500188"/>
          <a:ext cx="8634412" cy="3443287"/>
        </p:xfrm>
        <a:graphic>
          <a:graphicData uri="http://schemas.openxmlformats.org/presentationml/2006/ole">
            <p:oleObj spid="_x0000_s56322" name="Visio" r:id="rId4" imgW="6711255" imgH="267575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75A43C-381D-481D-9614-8B55497EA8B8}" type="slidenum">
              <a:rPr lang="en-US" altLang="zh-CN" smtClean="0">
                <a:solidFill>
                  <a:schemeClr val="tx1"/>
                </a:solidFill>
              </a:rPr>
              <a:pPr/>
              <a:t>56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CSMA/CD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33400" indent="-533400" eaLnBrk="1" hangingPunct="1">
              <a:lnSpc>
                <a:spcPct val="120000"/>
              </a:lnSpc>
              <a:defRPr/>
            </a:pPr>
            <a:r>
              <a:rPr lang="en-US" altLang="zh-CN" sz="2800" dirty="0" smtClean="0"/>
              <a:t>With CSMA, </a:t>
            </a:r>
            <a:r>
              <a:rPr lang="en-US" altLang="zh-CN" sz="2800" dirty="0" smtClean="0">
                <a:solidFill>
                  <a:schemeClr val="hlink"/>
                </a:solidFill>
              </a:rPr>
              <a:t>collision</a:t>
            </a:r>
            <a:r>
              <a:rPr lang="en-US" altLang="zh-CN" sz="2800" dirty="0" smtClean="0"/>
              <a:t> occupies medium for </a:t>
            </a:r>
            <a:r>
              <a:rPr lang="en-US" altLang="zh-CN" sz="2800" dirty="0" smtClean="0">
                <a:solidFill>
                  <a:schemeClr val="hlink"/>
                </a:solidFill>
              </a:rPr>
              <a:t>duration of transmission</a:t>
            </a:r>
          </a:p>
          <a:p>
            <a:pPr marL="933450" lvl="1" indent="-533400" eaLnBrk="1" hangingPunct="1">
              <a:lnSpc>
                <a:spcPct val="120000"/>
              </a:lnSpc>
              <a:defRPr/>
            </a:pPr>
            <a:r>
              <a:rPr lang="en-US" sz="2400" dirty="0" smtClean="0"/>
              <a:t>Colliding transmissions aborted once detected</a:t>
            </a:r>
          </a:p>
          <a:p>
            <a:pPr marL="1790700" lvl="3" indent="-533400" eaLnBrk="1" hangingPunct="1">
              <a:lnSpc>
                <a:spcPct val="120000"/>
              </a:lnSpc>
              <a:defRPr/>
            </a:pPr>
            <a:endParaRPr lang="en-US" altLang="zh-CN" sz="1600" dirty="0" smtClean="0">
              <a:solidFill>
                <a:schemeClr val="hlink"/>
              </a:solidFill>
            </a:endParaRPr>
          </a:p>
          <a:p>
            <a:pPr marL="533400" indent="-533400" eaLnBrk="1" hangingPunct="1">
              <a:lnSpc>
                <a:spcPct val="120000"/>
              </a:lnSpc>
              <a:defRPr/>
            </a:pPr>
            <a:r>
              <a:rPr lang="en-US" altLang="zh-CN" sz="2800" dirty="0" smtClean="0"/>
              <a:t>Stations </a:t>
            </a:r>
            <a:r>
              <a:rPr lang="en-US" altLang="zh-CN" sz="2800" dirty="0" smtClean="0">
                <a:solidFill>
                  <a:srgbClr val="0000FF"/>
                </a:solidFill>
              </a:rPr>
              <a:t>listen whilst transmitting</a:t>
            </a:r>
          </a:p>
          <a:p>
            <a:pPr marL="914400" lvl="1" indent="-45720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1.</a:t>
            </a:r>
            <a:r>
              <a:rPr lang="en-US" altLang="zh-CN" sz="2400" dirty="0" smtClean="0"/>
              <a:t> If medium idle, transmit</a:t>
            </a:r>
            <a:r>
              <a:rPr lang="en-GB" altLang="zh-CN" sz="2400" dirty="0" smtClean="0"/>
              <a:t>;</a:t>
            </a:r>
            <a:r>
              <a:rPr lang="en-GB" sz="2400" dirty="0" smtClean="0"/>
              <a:t> otherwise, step 2</a:t>
            </a:r>
            <a:endParaRPr lang="en-US" altLang="zh-CN" sz="2400" dirty="0" smtClean="0"/>
          </a:p>
          <a:p>
            <a:pPr marL="914400" lvl="1" indent="-4572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2.</a:t>
            </a:r>
            <a:r>
              <a:rPr lang="en-US" altLang="zh-CN" sz="2400" dirty="0" smtClean="0"/>
              <a:t> If busy, listen for idle, then transmit immediately</a:t>
            </a:r>
          </a:p>
          <a:p>
            <a:pPr marL="2228850" lvl="4" indent="-457200" eaLnBrk="1" hangingPunct="1">
              <a:lnSpc>
                <a:spcPct val="120000"/>
              </a:lnSpc>
              <a:buFontTx/>
              <a:buNone/>
              <a:defRPr/>
            </a:pPr>
            <a:endParaRPr lang="en-US" altLang="zh-CN" sz="1600" dirty="0" smtClean="0"/>
          </a:p>
          <a:p>
            <a:pPr marL="914400" lvl="1" indent="-4572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3.</a:t>
            </a:r>
            <a:r>
              <a:rPr lang="en-US" altLang="zh-CN" sz="2400" dirty="0" smtClean="0"/>
              <a:t> If collision detected, jam then cease transmission</a:t>
            </a:r>
          </a:p>
          <a:p>
            <a:pPr marL="914400" lvl="1" indent="-457200"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dirty="0" smtClean="0">
                <a:solidFill>
                  <a:schemeClr val="hlink"/>
                </a:solidFill>
              </a:rPr>
              <a:t>4.</a:t>
            </a:r>
            <a:r>
              <a:rPr lang="en-US" altLang="zh-CN" sz="2400" dirty="0" smtClean="0"/>
              <a:t> After jam, wait random time then start </a:t>
            </a:r>
            <a:r>
              <a:rPr lang="en-GB" sz="2400" dirty="0" smtClean="0"/>
              <a:t>from step 1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C62150-664E-422E-9422-103E7BC19C52}" type="slidenum">
              <a:rPr lang="en-US" altLang="zh-CN" smtClean="0">
                <a:solidFill>
                  <a:schemeClr val="tx1"/>
                </a:solidFill>
              </a:rPr>
              <a:pPr/>
              <a:t>57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57225"/>
            <a:ext cx="2482850" cy="1196975"/>
          </a:xfrm>
        </p:spPr>
        <p:txBody>
          <a:bodyPr/>
          <a:lstStyle/>
          <a:p>
            <a:pPr eaLnBrk="1" hangingPunct="1"/>
            <a:r>
              <a:rPr lang="en-US" altLang="zh-CN" smtClean="0"/>
              <a:t>CSMA/CD Operation</a:t>
            </a:r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731"/>
          <a:stretch>
            <a:fillRect/>
          </a:stretch>
        </p:blipFill>
        <p:spPr bwMode="auto">
          <a:xfrm>
            <a:off x="3081338" y="107950"/>
            <a:ext cx="5343525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8" name="AutoShape 4"/>
          <p:cNvSpPr>
            <a:spLocks/>
          </p:cNvSpPr>
          <p:nvPr/>
        </p:nvSpPr>
        <p:spPr bwMode="auto">
          <a:xfrm>
            <a:off x="7207250" y="4130675"/>
            <a:ext cx="1728788" cy="454025"/>
          </a:xfrm>
          <a:prstGeom prst="callout1">
            <a:avLst>
              <a:gd name="adj1" fmla="val 25176"/>
              <a:gd name="adj2" fmla="val -4407"/>
              <a:gd name="adj3" fmla="val 115037"/>
              <a:gd name="adj4" fmla="val -1910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/>
          <a:lstStyle/>
          <a:p>
            <a:r>
              <a:rPr lang="en-US" altLang="zh-CN" sz="1400">
                <a:latin typeface="Tahoma" pitchFamily="34" charset="0"/>
              </a:rPr>
              <a:t>C end transmission here</a:t>
            </a:r>
          </a:p>
        </p:txBody>
      </p:sp>
      <p:sp>
        <p:nvSpPr>
          <p:cNvPr id="175109" name="AutoShape 5"/>
          <p:cNvSpPr>
            <a:spLocks/>
          </p:cNvSpPr>
          <p:nvPr/>
        </p:nvSpPr>
        <p:spPr bwMode="auto">
          <a:xfrm>
            <a:off x="4749800" y="5114925"/>
            <a:ext cx="1728788" cy="454025"/>
          </a:xfrm>
          <a:prstGeom prst="callout1">
            <a:avLst>
              <a:gd name="adj1" fmla="val 25176"/>
              <a:gd name="adj2" fmla="val -4407"/>
              <a:gd name="adj3" fmla="val 115384"/>
              <a:gd name="adj4" fmla="val -1845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/>
          <a:lstStyle/>
          <a:p>
            <a:r>
              <a:rPr lang="en-US" altLang="zh-CN" sz="1400">
                <a:latin typeface="Tahoma" pitchFamily="34" charset="0"/>
              </a:rPr>
              <a:t>A end transmission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89979F-6C65-44C3-811C-BBD756D77148}" type="slidenum">
              <a:rPr lang="en-US" altLang="zh-CN" smtClean="0">
                <a:solidFill>
                  <a:schemeClr val="tx1"/>
                </a:solidFill>
              </a:rPr>
              <a:pPr/>
              <a:t>58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The Persistence Algorithm</a:t>
            </a:r>
            <a:endParaRPr lang="en-US" altLang="zh-CN" smtClean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/>
              <a:t>IEEE 802.3 </a:t>
            </a:r>
            <a:r>
              <a:rPr lang="en-GB" dirty="0" smtClean="0"/>
              <a:t>uses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1-persistent</a:t>
            </a:r>
            <a:endParaRPr lang="en-GB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dirty="0" smtClean="0"/>
              <a:t>Both </a:t>
            </a:r>
            <a:r>
              <a:rPr lang="en-US" altLang="zh-CN" dirty="0" smtClean="0"/>
              <a:t>non-persistent and p-persistent have performance problems</a:t>
            </a:r>
            <a:endParaRPr lang="en-GB" dirty="0" smtClean="0"/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GB" altLang="zh-CN" dirty="0" smtClean="0">
                <a:solidFill>
                  <a:srgbClr val="0000FF"/>
                </a:solidFill>
              </a:rPr>
              <a:t>Collision handling </a:t>
            </a:r>
            <a:r>
              <a:rPr lang="en-GB" altLang="zh-CN" dirty="0" smtClean="0"/>
              <a:t>for 1-persistent</a:t>
            </a:r>
            <a:endParaRPr lang="en-GB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altLang="zh-CN" dirty="0" smtClean="0"/>
              <a:t>W</a:t>
            </a:r>
            <a:r>
              <a:rPr lang="en-US" altLang="zh-CN" dirty="0" err="1" smtClean="0"/>
              <a:t>asted</a:t>
            </a:r>
            <a:r>
              <a:rPr lang="en-US" altLang="zh-CN" dirty="0" smtClean="0"/>
              <a:t> time due to collisions is short (if frames long relative to propagation delay</a:t>
            </a:r>
            <a:endParaRPr lang="en-GB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GB" dirty="0" smtClean="0"/>
              <a:t>With</a:t>
            </a:r>
            <a:r>
              <a:rPr lang="en-US" altLang="zh-CN" dirty="0" smtClean="0"/>
              <a:t> random backoff,</a:t>
            </a:r>
            <a:r>
              <a:rPr lang="en-GB" dirty="0" smtClean="0"/>
              <a:t> </a:t>
            </a:r>
            <a:r>
              <a:rPr lang="en-US" altLang="zh-CN" dirty="0" smtClean="0"/>
              <a:t>unlikely to collide on next tries</a:t>
            </a:r>
            <a:endParaRPr lang="en-GB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Binary exponential backoff </a:t>
            </a:r>
            <a:r>
              <a:rPr lang="en-US" altLang="zh-CN" dirty="0" smtClean="0"/>
              <a:t>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6F88AC-FFCB-4E68-ABA4-C6CC93EF2B0B}" type="slidenum">
              <a:rPr lang="en-US" altLang="zh-CN" smtClean="0">
                <a:solidFill>
                  <a:schemeClr val="tx1"/>
                </a:solidFill>
              </a:rPr>
              <a:pPr/>
              <a:t>59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Binary Exponential Backoff</a:t>
            </a:r>
            <a:endParaRPr lang="en-US" altLang="zh-CN" smtClean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2800" dirty="0" smtClean="0"/>
              <a:t>Attempt</a:t>
            </a:r>
            <a:r>
              <a:rPr lang="en-US" altLang="zh-CN" sz="2800" dirty="0" smtClean="0"/>
              <a:t> to </a:t>
            </a:r>
            <a:r>
              <a:rPr lang="en-US" altLang="zh-CN" sz="2800" dirty="0" smtClean="0">
                <a:solidFill>
                  <a:srgbClr val="0000FF"/>
                </a:solidFill>
              </a:rPr>
              <a:t>transmit repeatedly </a:t>
            </a:r>
            <a:r>
              <a:rPr lang="en-GB" sz="2800" dirty="0" smtClean="0"/>
              <a:t>if </a:t>
            </a:r>
            <a:r>
              <a:rPr lang="en-US" altLang="zh-CN" sz="2800" dirty="0" smtClean="0"/>
              <a:t>repeated collisions</a:t>
            </a:r>
            <a:endParaRPr lang="en-GB" sz="28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 dirty="0" smtClean="0"/>
              <a:t>First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latin typeface="Comic Sans MS" pitchFamily="66" charset="0"/>
              </a:rPr>
              <a:t>10</a:t>
            </a:r>
            <a:r>
              <a:rPr lang="en-US" altLang="zh-CN" sz="2400" dirty="0" smtClean="0"/>
              <a:t> attempts, mean value of random delay </a:t>
            </a:r>
            <a:r>
              <a:rPr lang="en-US" altLang="zh-CN" sz="2400" dirty="0" smtClean="0">
                <a:solidFill>
                  <a:schemeClr val="hlink"/>
                </a:solidFill>
              </a:rPr>
              <a:t>doubled</a:t>
            </a:r>
            <a:endParaRPr lang="en-GB" sz="2400" dirty="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 dirty="0" smtClean="0"/>
              <a:t>Value</a:t>
            </a:r>
            <a:r>
              <a:rPr lang="en-US" altLang="zh-CN" sz="2400" dirty="0" smtClean="0"/>
              <a:t> then remains same for </a:t>
            </a:r>
            <a:r>
              <a:rPr lang="en-US" altLang="zh-CN" sz="2400" dirty="0" smtClean="0">
                <a:latin typeface="Comic Sans MS" pitchFamily="66" charset="0"/>
              </a:rPr>
              <a:t>6</a:t>
            </a:r>
            <a:r>
              <a:rPr lang="en-US" altLang="zh-CN" sz="2400" dirty="0" smtClean="0"/>
              <a:t> </a:t>
            </a:r>
            <a:r>
              <a:rPr lang="en-GB" sz="2400" dirty="0" smtClean="0"/>
              <a:t>further </a:t>
            </a:r>
            <a:r>
              <a:rPr lang="en-US" altLang="zh-CN" sz="2400" dirty="0" smtClean="0"/>
              <a:t>attempts</a:t>
            </a:r>
            <a:endParaRPr lang="en-GB" sz="24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400" dirty="0" smtClean="0"/>
              <a:t>After </a:t>
            </a:r>
            <a:r>
              <a:rPr lang="en-US" altLang="zh-CN" sz="2400" dirty="0" smtClean="0">
                <a:latin typeface="Comic Sans MS" pitchFamily="66" charset="0"/>
              </a:rPr>
              <a:t>16</a:t>
            </a:r>
            <a:r>
              <a:rPr lang="en-US" altLang="zh-CN" sz="2400" dirty="0" smtClean="0"/>
              <a:t> unsuccessful attempts, station gives up and reports error</a:t>
            </a:r>
          </a:p>
          <a:p>
            <a:pPr lvl="3" eaLnBrk="1" hangingPunct="1">
              <a:lnSpc>
                <a:spcPct val="90000"/>
              </a:lnSpc>
              <a:defRPr/>
            </a:pPr>
            <a:endParaRPr lang="en-GB" sz="14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800" dirty="0" smtClean="0"/>
              <a:t>1-persistent algorithm with binary exponential backoff </a:t>
            </a:r>
            <a:r>
              <a:rPr lang="en-US" altLang="zh-CN" sz="2800" dirty="0" smtClean="0">
                <a:solidFill>
                  <a:schemeClr val="hlink"/>
                </a:solidFill>
              </a:rPr>
              <a:t>efficient over wide range of loads</a:t>
            </a:r>
            <a:endParaRPr lang="en-GB" sz="2800" dirty="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 dirty="0" smtClean="0"/>
              <a:t>Low </a:t>
            </a:r>
            <a:r>
              <a:rPr lang="en-US" altLang="zh-CN" sz="2400" dirty="0" smtClean="0"/>
              <a:t>loads, 1-persistence guarantees efficiency</a:t>
            </a:r>
            <a:endParaRPr lang="en-GB" sz="2400" dirty="0" smtClean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 dirty="0" smtClean="0"/>
              <a:t>High </a:t>
            </a:r>
            <a:r>
              <a:rPr lang="en-US" altLang="zh-CN" sz="2400" dirty="0" smtClean="0"/>
              <a:t>loads, at least as stable as other techniques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GB" sz="1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2800" dirty="0" err="1" smtClean="0"/>
              <a:t>Backoff</a:t>
            </a:r>
            <a:r>
              <a:rPr lang="en-US" altLang="zh-CN" sz="2800" dirty="0" smtClean="0"/>
              <a:t> algorithm </a:t>
            </a:r>
            <a:r>
              <a:rPr lang="en-GB" sz="2800" dirty="0" smtClean="0"/>
              <a:t>gives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solidFill>
                  <a:schemeClr val="hlink"/>
                </a:solidFill>
              </a:rPr>
              <a:t>last-in, first-out effect</a:t>
            </a:r>
            <a:endParaRPr lang="en-GB" sz="2800" dirty="0" smtClean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400" dirty="0" smtClean="0"/>
              <a:t>Stations</a:t>
            </a:r>
            <a:r>
              <a:rPr lang="en-US" altLang="zh-CN" sz="2400" dirty="0" smtClean="0"/>
              <a:t> with few collisions transmit </a:t>
            </a:r>
            <a:r>
              <a:rPr lang="en-GB" sz="2400" dirty="0" smtClean="0"/>
              <a:t>first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2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2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00px-Malware_statics_2011-03-16-en_sv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1358900"/>
            <a:ext cx="428466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Implement the Link Layer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313" y="1412875"/>
            <a:ext cx="4929187" cy="48958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In host and router (switch)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Link layer implemented in “</a:t>
            </a:r>
            <a:r>
              <a:rPr lang="en-US" dirty="0" smtClean="0">
                <a:solidFill>
                  <a:srgbClr val="FF0000"/>
                </a:solidFill>
              </a:rPr>
              <a:t>adaptor</a:t>
            </a:r>
            <a:r>
              <a:rPr lang="en-US" dirty="0" smtClean="0"/>
              <a:t>”</a:t>
            </a:r>
          </a:p>
          <a:p>
            <a:pPr lvl="1">
              <a:defRPr/>
            </a:pPr>
            <a:r>
              <a:rPr lang="en-US" dirty="0" smtClean="0"/>
              <a:t>i.e. network interface card (NIC)</a:t>
            </a:r>
          </a:p>
          <a:p>
            <a:pPr lvl="1">
              <a:defRPr/>
            </a:pPr>
            <a:r>
              <a:rPr lang="en-US" dirty="0" smtClean="0"/>
              <a:t>Ethernet card, 802.11 card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Implements </a:t>
            </a:r>
            <a:r>
              <a:rPr lang="en-US" dirty="0" smtClean="0">
                <a:solidFill>
                  <a:srgbClr val="0000FF"/>
                </a:solidFill>
              </a:rPr>
              <a:t>link, physical layer</a:t>
            </a:r>
          </a:p>
          <a:p>
            <a:pPr>
              <a:defRPr/>
            </a:pPr>
            <a:r>
              <a:rPr lang="en-US" dirty="0" smtClean="0"/>
              <a:t>Attaches into host’s system buses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Combination of hardware, software, firmware</a:t>
            </a:r>
            <a:endParaRPr lang="en-US" dirty="0"/>
          </a:p>
        </p:txBody>
      </p:sp>
      <p:sp>
        <p:nvSpPr>
          <p:cNvPr id="10445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C41613-0930-4CD4-942E-881CF0CAA616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309807-902D-400C-9F9D-9C7A8B8E5C01}" type="slidenum">
              <a:rPr lang="en-US" altLang="zh-CN" smtClean="0">
                <a:solidFill>
                  <a:schemeClr val="tx1"/>
                </a:solidFill>
              </a:rPr>
              <a:pPr/>
              <a:t>60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Collision Detection</a:t>
            </a:r>
          </a:p>
        </p:txBody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2800" dirty="0" smtClean="0"/>
              <a:t>On baseband bus, </a:t>
            </a:r>
            <a:r>
              <a:rPr lang="en-US" altLang="zh-CN" sz="2800" dirty="0" smtClean="0">
                <a:solidFill>
                  <a:schemeClr val="hlink"/>
                </a:solidFill>
              </a:rPr>
              <a:t>collision</a:t>
            </a:r>
            <a:r>
              <a:rPr lang="en-US" altLang="zh-CN" sz="2800" dirty="0" smtClean="0"/>
              <a:t> produces </a:t>
            </a:r>
            <a:r>
              <a:rPr lang="en-US" altLang="zh-CN" sz="2800" dirty="0" smtClean="0">
                <a:solidFill>
                  <a:srgbClr val="0000FF"/>
                </a:solidFill>
              </a:rPr>
              <a:t>much higher signal voltage</a:t>
            </a:r>
            <a:r>
              <a:rPr lang="en-US" altLang="zh-CN" sz="2800" dirty="0" smtClean="0"/>
              <a:t> than signal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Collision detected if cable signal greater than single station signal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/>
              <a:t>Signal </a:t>
            </a:r>
            <a:r>
              <a:rPr lang="en-US" altLang="zh-CN" sz="2800" dirty="0" smtClean="0">
                <a:solidFill>
                  <a:schemeClr val="hlink"/>
                </a:solidFill>
              </a:rPr>
              <a:t>attenuated over distance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Jam needed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Limit distance to </a:t>
            </a:r>
            <a:r>
              <a:rPr lang="en-US" altLang="zh-CN" sz="2400" dirty="0" smtClean="0">
                <a:latin typeface="Comic Sans MS" pitchFamily="66" charset="0"/>
              </a:rPr>
              <a:t>500m</a:t>
            </a:r>
            <a:r>
              <a:rPr lang="en-US" altLang="zh-CN" sz="2400" dirty="0" smtClean="0"/>
              <a:t> (10Base5) or </a:t>
            </a:r>
            <a:r>
              <a:rPr lang="en-US" altLang="zh-CN" sz="2400" dirty="0" smtClean="0">
                <a:latin typeface="Comic Sans MS" pitchFamily="66" charset="0"/>
              </a:rPr>
              <a:t>200m</a:t>
            </a:r>
            <a:r>
              <a:rPr lang="en-US" altLang="zh-CN" sz="2400" dirty="0" smtClean="0"/>
              <a:t> (10Base2)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/>
              <a:t>For twisted pair (star-topology) </a:t>
            </a:r>
            <a:r>
              <a:rPr lang="en-US" altLang="zh-CN" sz="2800" dirty="0" smtClean="0">
                <a:solidFill>
                  <a:srgbClr val="0000FF"/>
                </a:solidFill>
              </a:rPr>
              <a:t>activity on more than one port</a:t>
            </a:r>
            <a:r>
              <a:rPr lang="en-US" altLang="zh-CN" sz="2800" dirty="0" smtClean="0"/>
              <a:t> is </a:t>
            </a:r>
            <a:r>
              <a:rPr lang="en-US" altLang="zh-CN" sz="2800" dirty="0" smtClean="0">
                <a:solidFill>
                  <a:schemeClr val="hlink"/>
                </a:solidFill>
              </a:rPr>
              <a:t>collision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Special collision presence signal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3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304574-2E6C-4CD2-BA4C-CF8353C48FA6}" type="slidenum">
              <a:rPr lang="en-US" altLang="zh-CN" smtClean="0">
                <a:solidFill>
                  <a:schemeClr val="tx1"/>
                </a:solidFill>
              </a:rPr>
              <a:pPr/>
              <a:t>61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IEEE 802.3 Transmission Algorithm</a:t>
            </a:r>
          </a:p>
        </p:txBody>
      </p:sp>
      <p:graphicFrame>
        <p:nvGraphicFramePr>
          <p:cNvPr id="57346" name="Object 4"/>
          <p:cNvGraphicFramePr>
            <a:graphicFrameLocks noChangeAspect="1"/>
          </p:cNvGraphicFramePr>
          <p:nvPr/>
        </p:nvGraphicFramePr>
        <p:xfrm>
          <a:off x="1223963" y="1376363"/>
          <a:ext cx="6691312" cy="4778375"/>
        </p:xfrm>
        <a:graphic>
          <a:graphicData uri="http://schemas.openxmlformats.org/presentationml/2006/ole">
            <p:oleObj spid="_x0000_s57346" name="Visio" r:id="rId3" imgW="5794786" imgH="4138778" progId="">
              <p:embed/>
            </p:oleObj>
          </a:graphicData>
        </a:graphic>
      </p:graphicFrame>
      <p:sp>
        <p:nvSpPr>
          <p:cNvPr id="610309" name="AutoShape 5"/>
          <p:cNvSpPr>
            <a:spLocks noChangeArrowheads="1"/>
          </p:cNvSpPr>
          <p:nvPr/>
        </p:nvSpPr>
        <p:spPr bwMode="auto">
          <a:xfrm>
            <a:off x="2447925" y="1773238"/>
            <a:ext cx="1368425" cy="395287"/>
          </a:xfrm>
          <a:prstGeom prst="wedgeRoundRectCallout">
            <a:avLst>
              <a:gd name="adj1" fmla="val -64847"/>
              <a:gd name="adj2" fmla="val 70079"/>
              <a:gd name="adj3" fmla="val 16667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lIns="18000" rIns="18000"/>
          <a:lstStyle/>
          <a:p>
            <a:pPr algn="ctr"/>
            <a:r>
              <a:rPr lang="en-US" altLang="zh-CN">
                <a:latin typeface="Tahoma" pitchFamily="34" charset="0"/>
              </a:rPr>
              <a:t>Retry count</a:t>
            </a:r>
          </a:p>
        </p:txBody>
      </p:sp>
      <p:sp>
        <p:nvSpPr>
          <p:cNvPr id="610310" name="AutoShape 6"/>
          <p:cNvSpPr>
            <a:spLocks noChangeArrowheads="1"/>
          </p:cNvSpPr>
          <p:nvPr/>
        </p:nvSpPr>
        <p:spPr bwMode="auto">
          <a:xfrm>
            <a:off x="4786313" y="1376363"/>
            <a:ext cx="3000375" cy="611187"/>
          </a:xfrm>
          <a:prstGeom prst="wedgeRoundRectCallout">
            <a:avLst>
              <a:gd name="adj1" fmla="val -48884"/>
              <a:gd name="adj2" fmla="val 98542"/>
              <a:gd name="adj3" fmla="val 16667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lIns="18000" tIns="10800" rIns="18000" bIns="10800"/>
          <a:lstStyle/>
          <a:p>
            <a:pPr algn="ctr"/>
            <a:r>
              <a:rPr lang="en-US" altLang="zh-CN">
                <a:latin typeface="Tahoma" pitchFamily="34" charset="0"/>
              </a:rPr>
              <a:t>time unit (512 bit time) for retransmission</a:t>
            </a:r>
          </a:p>
        </p:txBody>
      </p:sp>
      <p:sp>
        <p:nvSpPr>
          <p:cNvPr id="610311" name="AutoShape 7"/>
          <p:cNvSpPr>
            <a:spLocks noChangeArrowheads="1"/>
          </p:cNvSpPr>
          <p:nvPr/>
        </p:nvSpPr>
        <p:spPr bwMode="auto">
          <a:xfrm>
            <a:off x="2592388" y="3284538"/>
            <a:ext cx="1692275" cy="612775"/>
          </a:xfrm>
          <a:prstGeom prst="wedgeRoundRectCallout">
            <a:avLst>
              <a:gd name="adj1" fmla="val -68384"/>
              <a:gd name="adj2" fmla="val 27463"/>
              <a:gd name="adj3" fmla="val 16667"/>
            </a:avLst>
          </a:prstGeom>
          <a:solidFill>
            <a:schemeClr val="bg1">
              <a:alpha val="30196"/>
            </a:scheme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lIns="18000" tIns="10800" rIns="18000" bIns="10800"/>
          <a:lstStyle/>
          <a:p>
            <a:pPr algn="ctr"/>
            <a:r>
              <a:rPr lang="en-US" altLang="zh-CN">
                <a:latin typeface="Tahoma" pitchFamily="34" charset="0"/>
              </a:rPr>
              <a:t>Inter frame gap for receiver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0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9" grpId="0" animBg="1"/>
      <p:bldP spid="610310" grpId="0" animBg="1"/>
      <p:bldP spid="6103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Ethernet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412875"/>
            <a:ext cx="8569325" cy="1873250"/>
          </a:xfrm>
        </p:spPr>
        <p:txBody>
          <a:bodyPr>
            <a:normAutofit fontScale="92500" lnSpcReduction="10000"/>
          </a:bodyPr>
          <a:lstStyle/>
          <a:p>
            <a:pPr>
              <a:buFont typeface="ZapfDingbats" pitchFamily="82" charset="2"/>
              <a:buNone/>
              <a:defRPr/>
            </a:pPr>
            <a:r>
              <a:rPr lang="en-US" sz="2800" dirty="0" smtClean="0"/>
              <a:t>“</a:t>
            </a:r>
            <a:r>
              <a:rPr lang="en-US" sz="2800" dirty="0" smtClean="0">
                <a:solidFill>
                  <a:srgbClr val="0000FF"/>
                </a:solidFill>
              </a:rPr>
              <a:t>Dominant</a:t>
            </a:r>
            <a:r>
              <a:rPr lang="en-US" sz="2800" dirty="0" smtClean="0"/>
              <a:t>” wired LAN technology: </a:t>
            </a:r>
          </a:p>
          <a:p>
            <a:pPr>
              <a:defRPr/>
            </a:pPr>
            <a:r>
              <a:rPr lang="en-US" sz="2800" dirty="0" smtClean="0"/>
              <a:t>First widely used LAN technology</a:t>
            </a:r>
          </a:p>
          <a:p>
            <a:pPr>
              <a:defRPr/>
            </a:pPr>
            <a:r>
              <a:rPr lang="en-US" sz="2800" dirty="0" smtClean="0"/>
              <a:t>Simpler, </a:t>
            </a:r>
            <a:r>
              <a:rPr lang="en-US" sz="2800" dirty="0" smtClean="0">
                <a:solidFill>
                  <a:srgbClr val="FF0000"/>
                </a:solidFill>
              </a:rPr>
              <a:t>cheaper</a:t>
            </a:r>
            <a:r>
              <a:rPr lang="en-US" sz="2800" dirty="0" smtClean="0"/>
              <a:t> than token LANs and ATM</a:t>
            </a:r>
          </a:p>
          <a:p>
            <a:pPr>
              <a:defRPr/>
            </a:pPr>
            <a:r>
              <a:rPr lang="en-US" sz="2800" dirty="0" smtClean="0"/>
              <a:t>Keep up with speed race: 10 Mbps ~ 10 </a:t>
            </a:r>
            <a:r>
              <a:rPr lang="en-US" sz="2800" dirty="0" err="1" smtClean="0"/>
              <a:t>Gbps</a:t>
            </a:r>
            <a:r>
              <a:rPr lang="en-US" sz="2800" dirty="0" smtClean="0"/>
              <a:t> </a:t>
            </a:r>
          </a:p>
          <a:p>
            <a:pPr>
              <a:defRPr/>
            </a:pPr>
            <a:endParaRPr lang="en-US" sz="2800" dirty="0"/>
          </a:p>
        </p:txBody>
      </p:sp>
      <p:sp>
        <p:nvSpPr>
          <p:cNvPr id="1832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BAE1C6-B7DC-40E4-807A-7BF8ADF137D0}" type="slidenum">
              <a:rPr lang="en-US" altLang="zh-CN" smtClean="0"/>
              <a:pPr/>
              <a:t>62</a:t>
            </a:fld>
            <a:endParaRPr lang="en-US" altLang="zh-CN" smtClean="0"/>
          </a:p>
        </p:txBody>
      </p:sp>
      <p:pic>
        <p:nvPicPr>
          <p:cNvPr id="7" name="Picture 4" descr="551 metcalfe-e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150" y="3357563"/>
            <a:ext cx="5192713" cy="27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953125" y="4175125"/>
            <a:ext cx="2619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Comic Sans MS" pitchFamily="66" charset="0"/>
              </a:rPr>
              <a:t>Metcalfe’s Ethernet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  <a:latin typeface="Comic Sans MS" pitchFamily="66" charset="0"/>
              </a:rPr>
              <a:t>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2028EE-0510-4916-BACE-008B98AFE823}" type="slidenum">
              <a:rPr lang="en-US" altLang="zh-CN" smtClean="0">
                <a:solidFill>
                  <a:schemeClr val="tx1"/>
                </a:solidFill>
              </a:rPr>
              <a:pPr/>
              <a:t>63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Frame Format</a:t>
            </a:r>
          </a:p>
        </p:txBody>
      </p:sp>
      <p:grpSp>
        <p:nvGrpSpPr>
          <p:cNvPr id="184323" name="组合 19"/>
          <p:cNvGrpSpPr>
            <a:grpSpLocks/>
          </p:cNvGrpSpPr>
          <p:nvPr/>
        </p:nvGrpSpPr>
        <p:grpSpPr bwMode="auto">
          <a:xfrm>
            <a:off x="214313" y="1449388"/>
            <a:ext cx="8497887" cy="1193800"/>
            <a:chOff x="250825" y="4238625"/>
            <a:chExt cx="8497888" cy="1193800"/>
          </a:xfrm>
        </p:grpSpPr>
        <p:sp>
          <p:nvSpPr>
            <p:cNvPr id="524292" name="Rectangle 4"/>
            <p:cNvSpPr>
              <a:spLocks noChangeArrowheads="1"/>
            </p:cNvSpPr>
            <p:nvPr/>
          </p:nvSpPr>
          <p:spPr bwMode="auto">
            <a:xfrm>
              <a:off x="250825" y="4611687"/>
              <a:ext cx="1657350" cy="50323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n-lt"/>
                  <a:ea typeface="+mn-ea"/>
                </a:rPr>
                <a:t>Preamble</a:t>
              </a:r>
            </a:p>
          </p:txBody>
        </p:sp>
        <p:sp>
          <p:nvSpPr>
            <p:cNvPr id="524293" name="Rectangle 5"/>
            <p:cNvSpPr>
              <a:spLocks noChangeArrowheads="1"/>
            </p:cNvSpPr>
            <p:nvPr/>
          </p:nvSpPr>
          <p:spPr bwMode="auto">
            <a:xfrm>
              <a:off x="1908175" y="4611687"/>
              <a:ext cx="1403350" cy="5032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n-lt"/>
                  <a:ea typeface="+mn-ea"/>
                </a:rPr>
                <a:t>DA</a:t>
              </a:r>
            </a:p>
          </p:txBody>
        </p:sp>
        <p:sp>
          <p:nvSpPr>
            <p:cNvPr id="524294" name="Rectangle 6"/>
            <p:cNvSpPr>
              <a:spLocks noChangeArrowheads="1"/>
            </p:cNvSpPr>
            <p:nvPr/>
          </p:nvSpPr>
          <p:spPr bwMode="auto">
            <a:xfrm>
              <a:off x="3311525" y="4611687"/>
              <a:ext cx="1403350" cy="5032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>
                  <a:latin typeface="+mn-lt"/>
                  <a:ea typeface="+mn-ea"/>
                </a:rPr>
                <a:t>SA</a:t>
              </a:r>
            </a:p>
          </p:txBody>
        </p:sp>
        <p:sp>
          <p:nvSpPr>
            <p:cNvPr id="524295" name="Rectangle 7"/>
            <p:cNvSpPr>
              <a:spLocks noChangeArrowheads="1"/>
            </p:cNvSpPr>
            <p:nvPr/>
          </p:nvSpPr>
          <p:spPr bwMode="auto">
            <a:xfrm>
              <a:off x="4716463" y="4611687"/>
              <a:ext cx="539750" cy="5032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+mn-lt"/>
                  <a:ea typeface="+mn-ea"/>
                </a:rPr>
                <a:t>Type</a:t>
              </a:r>
            </a:p>
          </p:txBody>
        </p:sp>
        <p:sp>
          <p:nvSpPr>
            <p:cNvPr id="524296" name="Rectangle 8"/>
            <p:cNvSpPr>
              <a:spLocks noChangeArrowheads="1"/>
            </p:cNvSpPr>
            <p:nvPr/>
          </p:nvSpPr>
          <p:spPr bwMode="auto">
            <a:xfrm>
              <a:off x="5256213" y="4611687"/>
              <a:ext cx="2555875" cy="5032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>
                  <a:latin typeface="+mn-lt"/>
                  <a:ea typeface="+mn-ea"/>
                </a:rPr>
                <a:t>Data</a:t>
              </a:r>
            </a:p>
          </p:txBody>
        </p:sp>
        <p:sp>
          <p:nvSpPr>
            <p:cNvPr id="524297" name="Rectangle 9"/>
            <p:cNvSpPr>
              <a:spLocks noChangeArrowheads="1"/>
            </p:cNvSpPr>
            <p:nvPr/>
          </p:nvSpPr>
          <p:spPr bwMode="auto">
            <a:xfrm>
              <a:off x="7812088" y="4611687"/>
              <a:ext cx="936625" cy="503238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>
                  <a:latin typeface="+mn-lt"/>
                  <a:ea typeface="+mn-ea"/>
                </a:rPr>
                <a:t>FCS</a:t>
              </a:r>
            </a:p>
          </p:txBody>
        </p:sp>
        <p:sp>
          <p:nvSpPr>
            <p:cNvPr id="184333" name="Text Box 10"/>
            <p:cNvSpPr txBox="1">
              <a:spLocks noChangeArrowheads="1"/>
            </p:cNvSpPr>
            <p:nvPr/>
          </p:nvSpPr>
          <p:spPr bwMode="auto">
            <a:xfrm>
              <a:off x="685800" y="5157788"/>
              <a:ext cx="79533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8 octets</a:t>
              </a:r>
            </a:p>
          </p:txBody>
        </p:sp>
        <p:sp>
          <p:nvSpPr>
            <p:cNvPr id="184334" name="Text Box 11"/>
            <p:cNvSpPr txBox="1">
              <a:spLocks noChangeArrowheads="1"/>
            </p:cNvSpPr>
            <p:nvPr/>
          </p:nvSpPr>
          <p:spPr bwMode="auto">
            <a:xfrm>
              <a:off x="2484438" y="5151438"/>
              <a:ext cx="2809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6</a:t>
              </a:r>
            </a:p>
          </p:txBody>
        </p:sp>
        <p:sp>
          <p:nvSpPr>
            <p:cNvPr id="184335" name="Text Box 12"/>
            <p:cNvSpPr txBox="1">
              <a:spLocks noChangeArrowheads="1"/>
            </p:cNvSpPr>
            <p:nvPr/>
          </p:nvSpPr>
          <p:spPr bwMode="auto">
            <a:xfrm>
              <a:off x="3887788" y="5151438"/>
              <a:ext cx="2809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6</a:t>
              </a:r>
            </a:p>
          </p:txBody>
        </p:sp>
        <p:sp>
          <p:nvSpPr>
            <p:cNvPr id="184336" name="Text Box 13"/>
            <p:cNvSpPr txBox="1">
              <a:spLocks noChangeArrowheads="1"/>
            </p:cNvSpPr>
            <p:nvPr/>
          </p:nvSpPr>
          <p:spPr bwMode="auto">
            <a:xfrm>
              <a:off x="4859338" y="5151438"/>
              <a:ext cx="2809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2</a:t>
              </a:r>
            </a:p>
          </p:txBody>
        </p:sp>
        <p:sp>
          <p:nvSpPr>
            <p:cNvPr id="184337" name="Text Box 14"/>
            <p:cNvSpPr txBox="1">
              <a:spLocks noChangeArrowheads="1"/>
            </p:cNvSpPr>
            <p:nvPr/>
          </p:nvSpPr>
          <p:spPr bwMode="auto">
            <a:xfrm>
              <a:off x="6156325" y="5151438"/>
              <a:ext cx="8905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46~1500</a:t>
              </a:r>
            </a:p>
          </p:txBody>
        </p:sp>
        <p:sp>
          <p:nvSpPr>
            <p:cNvPr id="184338" name="Text Box 15"/>
            <p:cNvSpPr txBox="1">
              <a:spLocks noChangeArrowheads="1"/>
            </p:cNvSpPr>
            <p:nvPr/>
          </p:nvSpPr>
          <p:spPr bwMode="auto">
            <a:xfrm>
              <a:off x="8135938" y="5151438"/>
              <a:ext cx="280987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Tahoma" pitchFamily="34" charset="0"/>
                </a:rPr>
                <a:t>4</a:t>
              </a:r>
            </a:p>
          </p:txBody>
        </p:sp>
        <p:sp>
          <p:nvSpPr>
            <p:cNvPr id="184339" name="Text Box 16"/>
            <p:cNvSpPr txBox="1">
              <a:spLocks noChangeArrowheads="1"/>
            </p:cNvSpPr>
            <p:nvPr/>
          </p:nvSpPr>
          <p:spPr bwMode="auto">
            <a:xfrm>
              <a:off x="287338" y="4238625"/>
              <a:ext cx="23637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Tahoma" pitchFamily="34" charset="0"/>
                </a:rPr>
                <a:t>Ethernet v2 MAC frames</a:t>
              </a:r>
            </a:p>
          </p:txBody>
        </p:sp>
      </p:grpSp>
      <p:grpSp>
        <p:nvGrpSpPr>
          <p:cNvPr id="184324" name="组合 18"/>
          <p:cNvGrpSpPr>
            <a:grpSpLocks/>
          </p:cNvGrpSpPr>
          <p:nvPr/>
        </p:nvGrpSpPr>
        <p:grpSpPr bwMode="auto">
          <a:xfrm>
            <a:off x="214313" y="3071813"/>
            <a:ext cx="8670925" cy="2325687"/>
            <a:chOff x="250825" y="1643050"/>
            <a:chExt cx="8599488" cy="2325700"/>
          </a:xfrm>
        </p:grpSpPr>
        <p:pic>
          <p:nvPicPr>
            <p:cNvPr id="184325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3317"/>
            <a:stretch>
              <a:fillRect/>
            </a:stretch>
          </p:blipFill>
          <p:spPr bwMode="auto">
            <a:xfrm>
              <a:off x="250825" y="1663700"/>
              <a:ext cx="8599488" cy="230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326" name="矩形 17"/>
            <p:cNvSpPr>
              <a:spLocks noChangeArrowheads="1"/>
            </p:cNvSpPr>
            <p:nvPr/>
          </p:nvSpPr>
          <p:spPr bwMode="auto">
            <a:xfrm>
              <a:off x="357158" y="1643050"/>
              <a:ext cx="26000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Tahoma" pitchFamily="34" charset="0"/>
                </a:rPr>
                <a:t>IEEE 802.3 MAC frames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Ethernet Frame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1285875"/>
            <a:ext cx="8569325" cy="51435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Preamble</a:t>
            </a:r>
          </a:p>
          <a:p>
            <a:pPr lvl="1">
              <a:defRPr/>
            </a:pPr>
            <a:r>
              <a:rPr lang="en-US" dirty="0" smtClean="0"/>
              <a:t>7 octets with pattern 10101010 followed by one octet with pattern 10101011</a:t>
            </a:r>
          </a:p>
          <a:p>
            <a:pPr lvl="1">
              <a:defRPr/>
            </a:pPr>
            <a:r>
              <a:rPr lang="en-US" dirty="0" smtClean="0"/>
              <a:t>Used to synchronize receiver, sender clock rates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Addresses</a:t>
            </a:r>
          </a:p>
          <a:p>
            <a:pPr lvl="1">
              <a:defRPr/>
            </a:pPr>
            <a:r>
              <a:rPr lang="en-US" dirty="0" smtClean="0"/>
              <a:t>6 octets MAC addresses</a:t>
            </a:r>
          </a:p>
          <a:p>
            <a:pPr lvl="1">
              <a:defRPr/>
            </a:pPr>
            <a:r>
              <a:rPr lang="en-US" dirty="0" smtClean="0"/>
              <a:t>e.g. </a:t>
            </a:r>
            <a:r>
              <a:rPr lang="da-DK" dirty="0" smtClean="0">
                <a:latin typeface="Times New Roman" pitchFamily="18" charset="0"/>
                <a:cs typeface="Times New Roman" pitchFamily="18" charset="0"/>
              </a:rPr>
              <a:t>08:00:2b:e4:b1:02</a:t>
            </a:r>
            <a:r>
              <a:rPr lang="da-DK" dirty="0" smtClean="0"/>
              <a:t> stands for</a:t>
            </a:r>
            <a:br>
              <a:rPr lang="da-DK" dirty="0" smtClean="0"/>
            </a:br>
            <a:r>
              <a:rPr lang="da-DK" dirty="0" smtClean="0">
                <a:latin typeface="Times New Roman" pitchFamily="18" charset="0"/>
                <a:cs typeface="Times New Roman" pitchFamily="18" charset="0"/>
              </a:rPr>
              <a:t>00001000  00000000  00101011  11100100  10110001  00000010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</a:rPr>
              <a:t>Type/Length</a:t>
            </a:r>
          </a:p>
          <a:p>
            <a:pPr lvl="1">
              <a:defRPr/>
            </a:pPr>
            <a:r>
              <a:rPr lang="en-US" dirty="0" smtClean="0"/>
              <a:t>Indicates higher layer protocol, IP, Novell IPX, AppleTalk</a:t>
            </a:r>
          </a:p>
          <a:p>
            <a:pPr lvl="1">
              <a:defRPr/>
            </a:pPr>
            <a:r>
              <a:rPr lang="en-US" dirty="0" smtClean="0"/>
              <a:t>Or length of LLC data (in IEEE 802.3)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FCS</a:t>
            </a:r>
          </a:p>
          <a:p>
            <a:pPr lvl="1">
              <a:defRPr/>
            </a:pPr>
            <a:r>
              <a:rPr lang="en-US" dirty="0" smtClean="0"/>
              <a:t>CRC checked at receiver</a:t>
            </a:r>
            <a:endParaRPr lang="en-US" dirty="0"/>
          </a:p>
        </p:txBody>
      </p:sp>
      <p:sp>
        <p:nvSpPr>
          <p:cNvPr id="18534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7BF640-999B-4462-A239-48D17B2A06B9}" type="slidenum">
              <a:rPr lang="en-US" altLang="zh-CN" smtClean="0"/>
              <a:pPr/>
              <a:t>64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IEEE 802.3</a:t>
            </a:r>
          </a:p>
        </p:txBody>
      </p:sp>
      <p:sp>
        <p:nvSpPr>
          <p:cNvPr id="1863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D0E6A0-4182-49F2-ABE6-C84CC0E94312}" type="slidenum">
              <a:rPr lang="en-US" altLang="zh-CN" smtClean="0"/>
              <a:pPr/>
              <a:t>65</a:t>
            </a:fld>
            <a:endParaRPr lang="en-US" altLang="zh-CN" smtClean="0"/>
          </a:p>
        </p:txBody>
      </p:sp>
      <p:pic>
        <p:nvPicPr>
          <p:cNvPr id="186371" name="图片 64" descr="500px-Malware_statics_2011-03-16-en_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138" y="1357313"/>
            <a:ext cx="77057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IEEE 802 – Logical Link Control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800" dirty="0" smtClean="0"/>
              <a:t>Ethernet: </a:t>
            </a:r>
            <a:r>
              <a:rPr lang="en-US" sz="2800" dirty="0" smtClean="0">
                <a:solidFill>
                  <a:srgbClr val="FF0000"/>
                </a:solidFill>
              </a:rPr>
              <a:t>Unreliable and connectionless</a:t>
            </a:r>
          </a:p>
          <a:p>
            <a:pPr>
              <a:defRPr/>
            </a:pPr>
            <a:r>
              <a:rPr lang="en-US" sz="2800" dirty="0" smtClean="0"/>
              <a:t>No handshaking between sending and receiving NICs</a:t>
            </a:r>
          </a:p>
          <a:p>
            <a:pPr>
              <a:defRPr/>
            </a:pPr>
            <a:r>
              <a:rPr lang="en-US" sz="2800" dirty="0" smtClean="0"/>
              <a:t>Receiver doesn’t send ACK or NAK to sender</a:t>
            </a:r>
          </a:p>
          <a:p>
            <a:pPr lvl="2">
              <a:defRPr/>
            </a:pPr>
            <a:endParaRPr lang="en-US" sz="20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Logical Link Control</a:t>
            </a:r>
          </a:p>
          <a:p>
            <a:pPr eaLnBrk="1" hangingPunct="1">
              <a:defRPr/>
            </a:pPr>
            <a:r>
              <a:rPr lang="en-US" altLang="zh-CN" sz="2800" dirty="0" smtClean="0"/>
              <a:t>Handle logical links between the stations</a:t>
            </a:r>
          </a:p>
          <a:p>
            <a:pPr eaLnBrk="1" hangingPunct="1">
              <a:defRPr/>
            </a:pPr>
            <a:r>
              <a:rPr lang="en-US" altLang="zh-CN" sz="2800" dirty="0" smtClean="0"/>
              <a:t>Flow and error control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Never used on Ethernet</a:t>
            </a:r>
            <a:r>
              <a:rPr lang="en-US" sz="2800" dirty="0" smtClean="0"/>
              <a:t>, but on </a:t>
            </a:r>
            <a:r>
              <a:rPr lang="en-US" sz="2800" dirty="0" err="1" smtClean="0"/>
              <a:t>WiFi</a:t>
            </a:r>
            <a:r>
              <a:rPr lang="en-US" sz="2800" dirty="0" smtClean="0"/>
              <a:t> and Token Ring</a:t>
            </a:r>
            <a:endParaRPr lang="en-US" sz="2800" dirty="0"/>
          </a:p>
        </p:txBody>
      </p:sp>
      <p:sp>
        <p:nvSpPr>
          <p:cNvPr id="43725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58E334-B4DA-4085-9F8E-37593008E871}" type="slidenum">
              <a:rPr lang="en-US" altLang="zh-CN" smtClean="0"/>
              <a:pPr/>
              <a:t>66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LLC Services</a:t>
            </a:r>
          </a:p>
        </p:txBody>
      </p:sp>
      <p:sp>
        <p:nvSpPr>
          <p:cNvPr id="1894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 smtClean="0"/>
              <a:t>Based on </a:t>
            </a:r>
            <a:r>
              <a:rPr lang="en-US" altLang="zh-CN" sz="2800" smtClean="0">
                <a:solidFill>
                  <a:srgbClr val="0000FF"/>
                </a:solidFill>
              </a:rPr>
              <a:t>HDLC</a:t>
            </a:r>
            <a:r>
              <a:rPr lang="en-US" altLang="zh-CN" sz="2800" smtClean="0"/>
              <a:t>, 3 defined:</a:t>
            </a:r>
          </a:p>
          <a:p>
            <a:pPr eaLnBrk="1" hangingPunct="1"/>
            <a:r>
              <a:rPr lang="en-US" altLang="zh-CN" sz="2800" smtClean="0"/>
              <a:t>Unacknowledged connectionless service</a:t>
            </a:r>
          </a:p>
          <a:p>
            <a:pPr lvl="1" eaLnBrk="1" hangingPunct="1"/>
            <a:r>
              <a:rPr lang="en-US" altLang="zh-CN" sz="2400" smtClean="0"/>
              <a:t>Nothing added</a:t>
            </a:r>
          </a:p>
          <a:p>
            <a:pPr lvl="2" eaLnBrk="1" hangingPunct="1"/>
            <a:endParaRPr lang="en-US" altLang="zh-CN" sz="2000" smtClean="0"/>
          </a:p>
          <a:p>
            <a:pPr eaLnBrk="1" hangingPunct="1"/>
            <a:r>
              <a:rPr lang="en-US" altLang="zh-CN" sz="2800" smtClean="0"/>
              <a:t>Acknowledged connectionless service</a:t>
            </a:r>
          </a:p>
          <a:p>
            <a:pPr lvl="1" eaLnBrk="1" hangingPunct="1"/>
            <a:r>
              <a:rPr lang="en-US" altLang="zh-CN" sz="2400" smtClean="0"/>
              <a:t>Add ACK and NAK, stop-and-wait</a:t>
            </a:r>
          </a:p>
          <a:p>
            <a:pPr lvl="2" eaLnBrk="1" hangingPunct="1"/>
            <a:endParaRPr lang="en-US" altLang="zh-CN" sz="2000" smtClean="0"/>
          </a:p>
          <a:p>
            <a:pPr eaLnBrk="1" hangingPunct="1"/>
            <a:r>
              <a:rPr lang="en-US" altLang="zh-CN" sz="2800" smtClean="0"/>
              <a:t>Connection mode service</a:t>
            </a:r>
          </a:p>
          <a:p>
            <a:pPr lvl="1"/>
            <a:r>
              <a:rPr lang="en-US" altLang="zh-CN" sz="2400" smtClean="0"/>
              <a:t>HDLC in </a:t>
            </a:r>
            <a:r>
              <a:rPr lang="en-US" altLang="zh-CN" sz="2400" smtClean="0">
                <a:solidFill>
                  <a:srgbClr val="0000FF"/>
                </a:solidFill>
              </a:rPr>
              <a:t>Asynchronous balanced mode</a:t>
            </a:r>
          </a:p>
        </p:txBody>
      </p:sp>
      <p:sp>
        <p:nvSpPr>
          <p:cNvPr id="18944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F805E9-51DC-4AEB-B298-1F8E6DACB775}" type="slidenum">
              <a:rPr lang="en-US" altLang="zh-CN" smtClean="0"/>
              <a:pPr/>
              <a:t>67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LLC PDU and MAC Frame</a:t>
            </a:r>
          </a:p>
        </p:txBody>
      </p:sp>
      <p:sp>
        <p:nvSpPr>
          <p:cNvPr id="1904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1F8D45-CF9D-4075-9EE1-6F9742F39D3F}" type="slidenum">
              <a:rPr lang="en-US" altLang="zh-CN" smtClean="0"/>
              <a:pPr/>
              <a:t>68</a:t>
            </a:fld>
            <a:endParaRPr lang="en-US" altLang="zh-CN" smtClean="0"/>
          </a:p>
        </p:txBody>
      </p:sp>
      <p:pic>
        <p:nvPicPr>
          <p:cNvPr id="1904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033"/>
          <a:stretch>
            <a:fillRect/>
          </a:stretch>
        </p:blipFill>
        <p:spPr>
          <a:xfrm>
            <a:off x="539750" y="1398588"/>
            <a:ext cx="7848600" cy="4406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802.3 Physical Layer</a:t>
            </a:r>
          </a:p>
        </p:txBody>
      </p:sp>
      <p:sp>
        <p:nvSpPr>
          <p:cNvPr id="8397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2A0B21-6039-4C34-B427-93589EA16231}" type="slidenum">
              <a:rPr lang="en-US" altLang="zh-CN" smtClean="0"/>
              <a:pPr/>
              <a:t>69</a:t>
            </a:fld>
            <a:endParaRPr lang="en-US" altLang="zh-CN" smtClean="0"/>
          </a:p>
        </p:txBody>
      </p:sp>
      <p:graphicFrame>
        <p:nvGraphicFramePr>
          <p:cNvPr id="5" name="Group 102"/>
          <p:cNvGraphicFramePr>
            <a:graphicFrameLocks noGrp="1"/>
          </p:cNvGraphicFramePr>
          <p:nvPr/>
        </p:nvGraphicFramePr>
        <p:xfrm>
          <a:off x="755650" y="1549400"/>
          <a:ext cx="7200900" cy="1809750"/>
        </p:xfrm>
        <a:graphic>
          <a:graphicData uri="http://schemas.openxmlformats.org/drawingml/2006/table">
            <a:tbl>
              <a:tblPr/>
              <a:tblGrid>
                <a:gridCol w="2125663"/>
                <a:gridCol w="1230312"/>
                <a:gridCol w="1230313"/>
                <a:gridCol w="1271587"/>
                <a:gridCol w="1343025"/>
              </a:tblGrid>
              <a:tr h="5461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18000" marR="18000" marT="46800" marB="46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10base</a:t>
                      </a:r>
                      <a:r>
                        <a:rPr kumimoji="0" lang="en-US" altLang="zh-CN" sz="15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10base</a:t>
                      </a:r>
                      <a:r>
                        <a:rPr kumimoji="0" lang="en-US" altLang="zh-CN" sz="15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10base</a:t>
                      </a:r>
                      <a:r>
                        <a:rPr kumimoji="0" lang="en-US" altLang="zh-CN" sz="15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10base</a:t>
                      </a:r>
                      <a:r>
                        <a:rPr kumimoji="0" lang="en-US" altLang="zh-CN" sz="15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330066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FX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Medium</a:t>
                      </a:r>
                    </a:p>
                  </a:txBody>
                  <a:tcPr marL="18000" marR="18000" marT="46800" marB="46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Thick coax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Thin coax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</a:t>
                      </a: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wisted pair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Optical </a:t>
                      </a:r>
                      <a:r>
                        <a:rPr kumimoji="0" lang="en-US" altLang="zh-CN" sz="15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</a:t>
                      </a: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iber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Max. Segment Length</a:t>
                      </a:r>
                    </a:p>
                  </a:txBody>
                  <a:tcPr marL="18000" marR="18000" marT="46800" marB="46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00 m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00 m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 m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 km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Topology</a:t>
                      </a:r>
                    </a:p>
                  </a:txBody>
                  <a:tcPr marL="18000" marR="18000" marT="46800" marB="468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Bus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Bus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Star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Point-to-point link</a:t>
                      </a:r>
                    </a:p>
                  </a:txBody>
                  <a:tcPr marL="18000" marR="18000" marT="46800" marB="46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118"/>
          <p:cNvGrpSpPr>
            <a:grpSpLocks/>
          </p:cNvGrpSpPr>
          <p:nvPr/>
        </p:nvGrpSpPr>
        <p:grpSpPr bwMode="auto">
          <a:xfrm>
            <a:off x="395288" y="3570288"/>
            <a:ext cx="4243387" cy="1849437"/>
            <a:chOff x="197" y="2134"/>
            <a:chExt cx="2673" cy="1165"/>
          </a:xfrm>
        </p:grpSpPr>
        <p:sp>
          <p:nvSpPr>
            <p:cNvPr id="84027" name="Freeform 119"/>
            <p:cNvSpPr>
              <a:spLocks/>
            </p:cNvSpPr>
            <p:nvPr/>
          </p:nvSpPr>
          <p:spPr bwMode="auto">
            <a:xfrm flipH="1">
              <a:off x="501" y="3023"/>
              <a:ext cx="218" cy="276"/>
            </a:xfrm>
            <a:custGeom>
              <a:avLst/>
              <a:gdLst>
                <a:gd name="T0" fmla="*/ 0 w 395"/>
                <a:gd name="T1" fmla="*/ 3 h 628"/>
                <a:gd name="T2" fmla="*/ 23 w 395"/>
                <a:gd name="T3" fmla="*/ 0 h 628"/>
                <a:gd name="T4" fmla="*/ 36 w 395"/>
                <a:gd name="T5" fmla="*/ 3 h 628"/>
                <a:gd name="T6" fmla="*/ 20 w 395"/>
                <a:gd name="T7" fmla="*/ 18 h 628"/>
                <a:gd name="T8" fmla="*/ 30 w 395"/>
                <a:gd name="T9" fmla="*/ 23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5"/>
                <a:gd name="T16" fmla="*/ 0 h 628"/>
                <a:gd name="T17" fmla="*/ 395 w 395"/>
                <a:gd name="T18" fmla="*/ 628 h 6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5" h="628">
                  <a:moveTo>
                    <a:pt x="0" y="67"/>
                  </a:moveTo>
                  <a:cubicBezTo>
                    <a:pt x="92" y="39"/>
                    <a:pt x="185" y="12"/>
                    <a:pt x="250" y="13"/>
                  </a:cubicBezTo>
                  <a:cubicBezTo>
                    <a:pt x="315" y="14"/>
                    <a:pt x="395" y="0"/>
                    <a:pt x="390" y="75"/>
                  </a:cubicBezTo>
                  <a:cubicBezTo>
                    <a:pt x="385" y="150"/>
                    <a:pt x="231" y="373"/>
                    <a:pt x="219" y="465"/>
                  </a:cubicBezTo>
                  <a:cubicBezTo>
                    <a:pt x="207" y="557"/>
                    <a:pt x="263" y="592"/>
                    <a:pt x="320" y="628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28" name="Freeform 120"/>
            <p:cNvSpPr>
              <a:spLocks/>
            </p:cNvSpPr>
            <p:nvPr/>
          </p:nvSpPr>
          <p:spPr bwMode="auto">
            <a:xfrm flipH="1">
              <a:off x="2323" y="2774"/>
              <a:ext cx="218" cy="276"/>
            </a:xfrm>
            <a:custGeom>
              <a:avLst/>
              <a:gdLst>
                <a:gd name="T0" fmla="*/ 0 w 395"/>
                <a:gd name="T1" fmla="*/ 3 h 628"/>
                <a:gd name="T2" fmla="*/ 23 w 395"/>
                <a:gd name="T3" fmla="*/ 0 h 628"/>
                <a:gd name="T4" fmla="*/ 36 w 395"/>
                <a:gd name="T5" fmla="*/ 3 h 628"/>
                <a:gd name="T6" fmla="*/ 20 w 395"/>
                <a:gd name="T7" fmla="*/ 18 h 628"/>
                <a:gd name="T8" fmla="*/ 30 w 395"/>
                <a:gd name="T9" fmla="*/ 23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5"/>
                <a:gd name="T16" fmla="*/ 0 h 628"/>
                <a:gd name="T17" fmla="*/ 395 w 395"/>
                <a:gd name="T18" fmla="*/ 628 h 6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5" h="628">
                  <a:moveTo>
                    <a:pt x="0" y="67"/>
                  </a:moveTo>
                  <a:cubicBezTo>
                    <a:pt x="92" y="39"/>
                    <a:pt x="185" y="12"/>
                    <a:pt x="250" y="13"/>
                  </a:cubicBezTo>
                  <a:cubicBezTo>
                    <a:pt x="315" y="14"/>
                    <a:pt x="395" y="0"/>
                    <a:pt x="390" y="75"/>
                  </a:cubicBezTo>
                  <a:cubicBezTo>
                    <a:pt x="385" y="150"/>
                    <a:pt x="231" y="373"/>
                    <a:pt x="219" y="465"/>
                  </a:cubicBezTo>
                  <a:cubicBezTo>
                    <a:pt x="207" y="557"/>
                    <a:pt x="263" y="592"/>
                    <a:pt x="320" y="628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29" name="Freeform 121"/>
            <p:cNvSpPr>
              <a:spLocks/>
            </p:cNvSpPr>
            <p:nvPr/>
          </p:nvSpPr>
          <p:spPr bwMode="auto">
            <a:xfrm>
              <a:off x="1031" y="2778"/>
              <a:ext cx="218" cy="276"/>
            </a:xfrm>
            <a:custGeom>
              <a:avLst/>
              <a:gdLst>
                <a:gd name="T0" fmla="*/ 0 w 395"/>
                <a:gd name="T1" fmla="*/ 3 h 628"/>
                <a:gd name="T2" fmla="*/ 23 w 395"/>
                <a:gd name="T3" fmla="*/ 0 h 628"/>
                <a:gd name="T4" fmla="*/ 36 w 395"/>
                <a:gd name="T5" fmla="*/ 3 h 628"/>
                <a:gd name="T6" fmla="*/ 20 w 395"/>
                <a:gd name="T7" fmla="*/ 18 h 628"/>
                <a:gd name="T8" fmla="*/ 30 w 395"/>
                <a:gd name="T9" fmla="*/ 23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5"/>
                <a:gd name="T16" fmla="*/ 0 h 628"/>
                <a:gd name="T17" fmla="*/ 395 w 395"/>
                <a:gd name="T18" fmla="*/ 628 h 6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5" h="628">
                  <a:moveTo>
                    <a:pt x="0" y="67"/>
                  </a:moveTo>
                  <a:cubicBezTo>
                    <a:pt x="92" y="39"/>
                    <a:pt x="185" y="12"/>
                    <a:pt x="250" y="13"/>
                  </a:cubicBezTo>
                  <a:cubicBezTo>
                    <a:pt x="315" y="14"/>
                    <a:pt x="395" y="0"/>
                    <a:pt x="390" y="75"/>
                  </a:cubicBezTo>
                  <a:cubicBezTo>
                    <a:pt x="385" y="150"/>
                    <a:pt x="231" y="373"/>
                    <a:pt x="219" y="465"/>
                  </a:cubicBezTo>
                  <a:cubicBezTo>
                    <a:pt x="207" y="557"/>
                    <a:pt x="263" y="592"/>
                    <a:pt x="320" y="628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0" name="Line 122"/>
            <p:cNvSpPr>
              <a:spLocks noChangeShapeType="1"/>
            </p:cNvSpPr>
            <p:nvPr/>
          </p:nvSpPr>
          <p:spPr bwMode="auto">
            <a:xfrm>
              <a:off x="371" y="3064"/>
              <a:ext cx="2231" cy="5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1" name="Rectangle 123"/>
            <p:cNvSpPr>
              <a:spLocks noChangeArrowheads="1"/>
            </p:cNvSpPr>
            <p:nvPr/>
          </p:nvSpPr>
          <p:spPr bwMode="auto">
            <a:xfrm flipH="1">
              <a:off x="2128" y="2996"/>
              <a:ext cx="249" cy="62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84032" name="Rectangle 124"/>
            <p:cNvSpPr>
              <a:spLocks noChangeArrowheads="1"/>
            </p:cNvSpPr>
            <p:nvPr/>
          </p:nvSpPr>
          <p:spPr bwMode="auto">
            <a:xfrm>
              <a:off x="1163" y="2998"/>
              <a:ext cx="249" cy="61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84033" name="Rectangle 125"/>
            <p:cNvSpPr>
              <a:spLocks noChangeArrowheads="1"/>
            </p:cNvSpPr>
            <p:nvPr/>
          </p:nvSpPr>
          <p:spPr bwMode="auto">
            <a:xfrm>
              <a:off x="541" y="2995"/>
              <a:ext cx="249" cy="61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84034" name="Text Box 126"/>
            <p:cNvSpPr txBox="1">
              <a:spLocks noChangeArrowheads="1"/>
            </p:cNvSpPr>
            <p:nvPr/>
          </p:nvSpPr>
          <p:spPr bwMode="auto">
            <a:xfrm>
              <a:off x="197" y="2134"/>
              <a:ext cx="31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>
                  <a:solidFill>
                    <a:srgbClr val="000000"/>
                  </a:solidFill>
                </a:rPr>
                <a:t>(a)</a:t>
              </a:r>
              <a:endParaRPr lang="en-US" altLang="zh-CN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83970" name="Object 127"/>
            <p:cNvGraphicFramePr>
              <a:graphicFrameLocks noChangeAspect="1"/>
            </p:cNvGraphicFramePr>
            <p:nvPr/>
          </p:nvGraphicFramePr>
          <p:xfrm>
            <a:off x="688" y="2408"/>
            <a:ext cx="398" cy="495"/>
          </p:xfrm>
          <a:graphic>
            <a:graphicData uri="http://schemas.openxmlformats.org/presentationml/2006/ole">
              <p:oleObj spid="_x0000_s83970" name="Clip" r:id="rId3" imgW="2048040" imgH="2857680" progId="">
                <p:embed/>
              </p:oleObj>
            </a:graphicData>
          </a:graphic>
        </p:graphicFrame>
        <p:sp>
          <p:nvSpPr>
            <p:cNvPr id="84035" name="Freeform 128"/>
            <p:cNvSpPr>
              <a:spLocks/>
            </p:cNvSpPr>
            <p:nvPr/>
          </p:nvSpPr>
          <p:spPr bwMode="auto">
            <a:xfrm>
              <a:off x="1808" y="3020"/>
              <a:ext cx="218" cy="276"/>
            </a:xfrm>
            <a:custGeom>
              <a:avLst/>
              <a:gdLst>
                <a:gd name="T0" fmla="*/ 0 w 395"/>
                <a:gd name="T1" fmla="*/ 3 h 628"/>
                <a:gd name="T2" fmla="*/ 23 w 395"/>
                <a:gd name="T3" fmla="*/ 0 h 628"/>
                <a:gd name="T4" fmla="*/ 36 w 395"/>
                <a:gd name="T5" fmla="*/ 3 h 628"/>
                <a:gd name="T6" fmla="*/ 20 w 395"/>
                <a:gd name="T7" fmla="*/ 18 h 628"/>
                <a:gd name="T8" fmla="*/ 30 w 395"/>
                <a:gd name="T9" fmla="*/ 23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5"/>
                <a:gd name="T16" fmla="*/ 0 h 628"/>
                <a:gd name="T17" fmla="*/ 395 w 395"/>
                <a:gd name="T18" fmla="*/ 628 h 6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5" h="628">
                  <a:moveTo>
                    <a:pt x="0" y="67"/>
                  </a:moveTo>
                  <a:cubicBezTo>
                    <a:pt x="92" y="39"/>
                    <a:pt x="185" y="12"/>
                    <a:pt x="250" y="13"/>
                  </a:cubicBezTo>
                  <a:cubicBezTo>
                    <a:pt x="315" y="14"/>
                    <a:pt x="395" y="0"/>
                    <a:pt x="390" y="75"/>
                  </a:cubicBezTo>
                  <a:cubicBezTo>
                    <a:pt x="385" y="150"/>
                    <a:pt x="231" y="373"/>
                    <a:pt x="219" y="465"/>
                  </a:cubicBezTo>
                  <a:cubicBezTo>
                    <a:pt x="207" y="557"/>
                    <a:pt x="263" y="592"/>
                    <a:pt x="320" y="628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036" name="Rectangle 129"/>
            <p:cNvSpPr>
              <a:spLocks noChangeArrowheads="1"/>
            </p:cNvSpPr>
            <p:nvPr/>
          </p:nvSpPr>
          <p:spPr bwMode="auto">
            <a:xfrm>
              <a:off x="1610" y="2996"/>
              <a:ext cx="249" cy="62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>
                <a:latin typeface="Tahoma" pitchFamily="34" charset="0"/>
              </a:endParaRPr>
            </a:p>
          </p:txBody>
        </p:sp>
        <p:sp>
          <p:nvSpPr>
            <p:cNvPr id="84037" name="AutoShape 130"/>
            <p:cNvSpPr>
              <a:spLocks/>
            </p:cNvSpPr>
            <p:nvPr/>
          </p:nvSpPr>
          <p:spPr bwMode="auto">
            <a:xfrm>
              <a:off x="1662" y="2205"/>
              <a:ext cx="818" cy="220"/>
            </a:xfrm>
            <a:prstGeom prst="borderCallout2">
              <a:avLst>
                <a:gd name="adj1" fmla="val 32727"/>
                <a:gd name="adj2" fmla="val -5866"/>
                <a:gd name="adj3" fmla="val 32727"/>
                <a:gd name="adj4" fmla="val -11370"/>
                <a:gd name="adj5" fmla="val 363181"/>
                <a:gd name="adj6" fmla="val -31417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transceivers</a:t>
              </a:r>
              <a:endParaRPr lang="en-US" altLang="zh-CN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83971" name="Object 131"/>
            <p:cNvGraphicFramePr>
              <a:graphicFrameLocks noChangeAspect="1"/>
            </p:cNvGraphicFramePr>
            <p:nvPr/>
          </p:nvGraphicFramePr>
          <p:xfrm flipH="1">
            <a:off x="2468" y="2523"/>
            <a:ext cx="402" cy="364"/>
          </p:xfrm>
          <a:graphic>
            <a:graphicData uri="http://schemas.openxmlformats.org/presentationml/2006/ole">
              <p:oleObj spid="_x0000_s83971" name="Clip" r:id="rId4" imgW="942840" imgH="838080" progId="">
                <p:embed/>
              </p:oleObj>
            </a:graphicData>
          </a:graphic>
        </p:graphicFrame>
      </p:grpSp>
      <p:sp>
        <p:nvSpPr>
          <p:cNvPr id="20" name="Text Box 132"/>
          <p:cNvSpPr txBox="1">
            <a:spLocks noChangeArrowheads="1"/>
          </p:cNvSpPr>
          <p:nvPr/>
        </p:nvSpPr>
        <p:spPr bwMode="auto">
          <a:xfrm>
            <a:off x="590550" y="5654675"/>
            <a:ext cx="3765550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Thick Coax: Stiff, hard to work with </a:t>
            </a:r>
          </a:p>
        </p:txBody>
      </p:sp>
      <p:grpSp>
        <p:nvGrpSpPr>
          <p:cNvPr id="21" name="Group 133"/>
          <p:cNvGrpSpPr>
            <a:grpSpLocks/>
          </p:cNvGrpSpPr>
          <p:nvPr/>
        </p:nvGrpSpPr>
        <p:grpSpPr bwMode="auto">
          <a:xfrm>
            <a:off x="4932363" y="3500438"/>
            <a:ext cx="3954462" cy="2317750"/>
            <a:chOff x="3059" y="2501"/>
            <a:chExt cx="2491" cy="1460"/>
          </a:xfrm>
        </p:grpSpPr>
        <p:graphicFrame>
          <p:nvGraphicFramePr>
            <p:cNvPr id="83972" name="Object 134"/>
            <p:cNvGraphicFramePr>
              <a:graphicFrameLocks noChangeAspect="1"/>
            </p:cNvGraphicFramePr>
            <p:nvPr/>
          </p:nvGraphicFramePr>
          <p:xfrm>
            <a:off x="3120" y="3272"/>
            <a:ext cx="398" cy="495"/>
          </p:xfrm>
          <a:graphic>
            <a:graphicData uri="http://schemas.openxmlformats.org/presentationml/2006/ole">
              <p:oleObj spid="_x0000_s83972" name="Clip" r:id="rId5" imgW="2048040" imgH="2857680" progId="">
                <p:embed/>
              </p:oleObj>
            </a:graphicData>
          </a:graphic>
        </p:graphicFrame>
        <p:grpSp>
          <p:nvGrpSpPr>
            <p:cNvPr id="84013" name="Group 135"/>
            <p:cNvGrpSpPr>
              <a:grpSpLocks/>
            </p:cNvGrpSpPr>
            <p:nvPr/>
          </p:nvGrpSpPr>
          <p:grpSpPr bwMode="auto">
            <a:xfrm>
              <a:off x="3059" y="2501"/>
              <a:ext cx="2491" cy="1460"/>
              <a:chOff x="3003" y="2133"/>
              <a:chExt cx="2491" cy="1460"/>
            </a:xfrm>
          </p:grpSpPr>
          <p:sp>
            <p:nvSpPr>
              <p:cNvPr id="84014" name="Freeform 136"/>
              <p:cNvSpPr>
                <a:spLocks/>
              </p:cNvSpPr>
              <p:nvPr/>
            </p:nvSpPr>
            <p:spPr bwMode="auto">
              <a:xfrm>
                <a:off x="3948" y="2488"/>
                <a:ext cx="452" cy="323"/>
              </a:xfrm>
              <a:custGeom>
                <a:avLst/>
                <a:gdLst>
                  <a:gd name="T0" fmla="*/ 0 w 745"/>
                  <a:gd name="T1" fmla="*/ 0 h 545"/>
                  <a:gd name="T2" fmla="*/ 17 w 745"/>
                  <a:gd name="T3" fmla="*/ 25 h 545"/>
                  <a:gd name="T4" fmla="*/ 55 w 745"/>
                  <a:gd name="T5" fmla="*/ 33 h 545"/>
                  <a:gd name="T6" fmla="*/ 94 w 745"/>
                  <a:gd name="T7" fmla="*/ 48 h 545"/>
                  <a:gd name="T8" fmla="*/ 97 w 745"/>
                  <a:gd name="T9" fmla="*/ 67 h 5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5"/>
                  <a:gd name="T16" fmla="*/ 0 h 545"/>
                  <a:gd name="T17" fmla="*/ 745 w 745"/>
                  <a:gd name="T18" fmla="*/ 545 h 5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5" h="545">
                    <a:moveTo>
                      <a:pt x="0" y="0"/>
                    </a:moveTo>
                    <a:cubicBezTo>
                      <a:pt x="28" y="83"/>
                      <a:pt x="57" y="166"/>
                      <a:pt x="124" y="210"/>
                    </a:cubicBezTo>
                    <a:cubicBezTo>
                      <a:pt x="191" y="254"/>
                      <a:pt x="310" y="235"/>
                      <a:pt x="405" y="265"/>
                    </a:cubicBezTo>
                    <a:cubicBezTo>
                      <a:pt x="500" y="295"/>
                      <a:pt x="641" y="342"/>
                      <a:pt x="693" y="389"/>
                    </a:cubicBezTo>
                    <a:cubicBezTo>
                      <a:pt x="745" y="436"/>
                      <a:pt x="731" y="490"/>
                      <a:pt x="717" y="54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5" name="Freeform 137"/>
              <p:cNvSpPr>
                <a:spLocks/>
              </p:cNvSpPr>
              <p:nvPr/>
            </p:nvSpPr>
            <p:spPr bwMode="auto">
              <a:xfrm rot="16748423" flipV="1">
                <a:off x="4855" y="2836"/>
                <a:ext cx="276" cy="215"/>
              </a:xfrm>
              <a:custGeom>
                <a:avLst/>
                <a:gdLst>
                  <a:gd name="T0" fmla="*/ 50 w 465"/>
                  <a:gd name="T1" fmla="*/ 0 h 357"/>
                  <a:gd name="T2" fmla="*/ 54 w 465"/>
                  <a:gd name="T3" fmla="*/ 22 h 357"/>
                  <a:gd name="T4" fmla="*/ 27 w 465"/>
                  <a:gd name="T5" fmla="*/ 8 h 357"/>
                  <a:gd name="T6" fmla="*/ 27 w 465"/>
                  <a:gd name="T7" fmla="*/ 44 h 357"/>
                  <a:gd name="T8" fmla="*/ 4 w 465"/>
                  <a:gd name="T9" fmla="*/ 25 h 357"/>
                  <a:gd name="T10" fmla="*/ 1 w 465"/>
                  <a:gd name="T11" fmla="*/ 33 h 3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65"/>
                  <a:gd name="T19" fmla="*/ 0 h 357"/>
                  <a:gd name="T20" fmla="*/ 465 w 465"/>
                  <a:gd name="T21" fmla="*/ 357 h 3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65" h="357">
                    <a:moveTo>
                      <a:pt x="410" y="0"/>
                    </a:moveTo>
                    <a:cubicBezTo>
                      <a:pt x="437" y="77"/>
                      <a:pt x="465" y="154"/>
                      <a:pt x="433" y="164"/>
                    </a:cubicBezTo>
                    <a:cubicBezTo>
                      <a:pt x="401" y="174"/>
                      <a:pt x="250" y="35"/>
                      <a:pt x="215" y="63"/>
                    </a:cubicBezTo>
                    <a:cubicBezTo>
                      <a:pt x="180" y="91"/>
                      <a:pt x="253" y="313"/>
                      <a:pt x="223" y="335"/>
                    </a:cubicBezTo>
                    <a:cubicBezTo>
                      <a:pt x="193" y="357"/>
                      <a:pt x="72" y="209"/>
                      <a:pt x="36" y="195"/>
                    </a:cubicBezTo>
                    <a:cubicBezTo>
                      <a:pt x="0" y="181"/>
                      <a:pt x="10" y="246"/>
                      <a:pt x="5" y="25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6" name="Freeform 138"/>
              <p:cNvSpPr>
                <a:spLocks/>
              </p:cNvSpPr>
              <p:nvPr/>
            </p:nvSpPr>
            <p:spPr bwMode="auto">
              <a:xfrm>
                <a:off x="3713" y="2836"/>
                <a:ext cx="585" cy="600"/>
              </a:xfrm>
              <a:custGeom>
                <a:avLst/>
                <a:gdLst>
                  <a:gd name="T0" fmla="*/ 129 w 967"/>
                  <a:gd name="T1" fmla="*/ 9 h 1011"/>
                  <a:gd name="T2" fmla="*/ 114 w 967"/>
                  <a:gd name="T3" fmla="*/ 1 h 1011"/>
                  <a:gd name="T4" fmla="*/ 97 w 967"/>
                  <a:gd name="T5" fmla="*/ 14 h 1011"/>
                  <a:gd name="T6" fmla="*/ 74 w 967"/>
                  <a:gd name="T7" fmla="*/ 20 h 1011"/>
                  <a:gd name="T8" fmla="*/ 70 w 967"/>
                  <a:gd name="T9" fmla="*/ 51 h 1011"/>
                  <a:gd name="T10" fmla="*/ 53 w 967"/>
                  <a:gd name="T11" fmla="*/ 82 h 1011"/>
                  <a:gd name="T12" fmla="*/ 0 w 967"/>
                  <a:gd name="T13" fmla="*/ 125 h 10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67"/>
                  <a:gd name="T22" fmla="*/ 0 h 1011"/>
                  <a:gd name="T23" fmla="*/ 967 w 967"/>
                  <a:gd name="T24" fmla="*/ 1011 h 10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67" h="1011">
                    <a:moveTo>
                      <a:pt x="967" y="76"/>
                    </a:moveTo>
                    <a:cubicBezTo>
                      <a:pt x="928" y="38"/>
                      <a:pt x="890" y="0"/>
                      <a:pt x="850" y="6"/>
                    </a:cubicBezTo>
                    <a:cubicBezTo>
                      <a:pt x="810" y="12"/>
                      <a:pt x="774" y="89"/>
                      <a:pt x="725" y="115"/>
                    </a:cubicBezTo>
                    <a:cubicBezTo>
                      <a:pt x="676" y="141"/>
                      <a:pt x="588" y="113"/>
                      <a:pt x="554" y="162"/>
                    </a:cubicBezTo>
                    <a:cubicBezTo>
                      <a:pt x="520" y="211"/>
                      <a:pt x="548" y="327"/>
                      <a:pt x="522" y="411"/>
                    </a:cubicBezTo>
                    <a:cubicBezTo>
                      <a:pt x="496" y="495"/>
                      <a:pt x="485" y="568"/>
                      <a:pt x="398" y="668"/>
                    </a:cubicBezTo>
                    <a:cubicBezTo>
                      <a:pt x="311" y="768"/>
                      <a:pt x="155" y="889"/>
                      <a:pt x="0" y="101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7" name="Freeform 139"/>
              <p:cNvSpPr>
                <a:spLocks/>
              </p:cNvSpPr>
              <p:nvPr/>
            </p:nvSpPr>
            <p:spPr bwMode="auto">
              <a:xfrm>
                <a:off x="4882" y="3158"/>
                <a:ext cx="263" cy="435"/>
              </a:xfrm>
              <a:custGeom>
                <a:avLst/>
                <a:gdLst>
                  <a:gd name="T0" fmla="*/ 0 w 436"/>
                  <a:gd name="T1" fmla="*/ 0 h 732"/>
                  <a:gd name="T2" fmla="*/ 21 w 436"/>
                  <a:gd name="T3" fmla="*/ 12 h 732"/>
                  <a:gd name="T4" fmla="*/ 16 w 436"/>
                  <a:gd name="T5" fmla="*/ 23 h 732"/>
                  <a:gd name="T6" fmla="*/ 30 w 436"/>
                  <a:gd name="T7" fmla="*/ 44 h 732"/>
                  <a:gd name="T8" fmla="*/ 27 w 436"/>
                  <a:gd name="T9" fmla="*/ 49 h 732"/>
                  <a:gd name="T10" fmla="*/ 58 w 436"/>
                  <a:gd name="T11" fmla="*/ 92 h 7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6"/>
                  <a:gd name="T19" fmla="*/ 0 h 732"/>
                  <a:gd name="T20" fmla="*/ 436 w 436"/>
                  <a:gd name="T21" fmla="*/ 732 h 7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6" h="732">
                    <a:moveTo>
                      <a:pt x="0" y="0"/>
                    </a:moveTo>
                    <a:cubicBezTo>
                      <a:pt x="67" y="35"/>
                      <a:pt x="135" y="70"/>
                      <a:pt x="156" y="101"/>
                    </a:cubicBezTo>
                    <a:cubicBezTo>
                      <a:pt x="177" y="132"/>
                      <a:pt x="113" y="146"/>
                      <a:pt x="125" y="187"/>
                    </a:cubicBezTo>
                    <a:cubicBezTo>
                      <a:pt x="137" y="228"/>
                      <a:pt x="213" y="315"/>
                      <a:pt x="226" y="350"/>
                    </a:cubicBezTo>
                    <a:cubicBezTo>
                      <a:pt x="239" y="385"/>
                      <a:pt x="168" y="333"/>
                      <a:pt x="203" y="397"/>
                    </a:cubicBezTo>
                    <a:cubicBezTo>
                      <a:pt x="238" y="461"/>
                      <a:pt x="393" y="675"/>
                      <a:pt x="436" y="732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8" name="Rectangle 140"/>
              <p:cNvSpPr>
                <a:spLocks noChangeArrowheads="1"/>
              </p:cNvSpPr>
              <p:nvPr/>
            </p:nvSpPr>
            <p:spPr bwMode="auto">
              <a:xfrm rot="10413777">
                <a:off x="4295" y="2845"/>
                <a:ext cx="165" cy="34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4019" name="Rectangle 141"/>
              <p:cNvSpPr>
                <a:spLocks noChangeArrowheads="1"/>
              </p:cNvSpPr>
              <p:nvPr/>
            </p:nvSpPr>
            <p:spPr bwMode="auto">
              <a:xfrm rot="10413777">
                <a:off x="4353" y="2791"/>
                <a:ext cx="43" cy="54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4020" name="Rectangle 142"/>
              <p:cNvSpPr>
                <a:spLocks noChangeArrowheads="1"/>
              </p:cNvSpPr>
              <p:nvPr/>
            </p:nvSpPr>
            <p:spPr bwMode="auto">
              <a:xfrm rot="-6256271">
                <a:off x="4788" y="3072"/>
                <a:ext cx="162" cy="34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4021" name="Rectangle 143"/>
              <p:cNvSpPr>
                <a:spLocks noChangeArrowheads="1"/>
              </p:cNvSpPr>
              <p:nvPr/>
            </p:nvSpPr>
            <p:spPr bwMode="auto">
              <a:xfrm rot="-6256271">
                <a:off x="4891" y="3050"/>
                <a:ext cx="43" cy="55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4022" name="Freeform 144"/>
              <p:cNvSpPr>
                <a:spLocks/>
              </p:cNvSpPr>
              <p:nvPr/>
            </p:nvSpPr>
            <p:spPr bwMode="auto">
              <a:xfrm>
                <a:off x="4453" y="2821"/>
                <a:ext cx="391" cy="198"/>
              </a:xfrm>
              <a:custGeom>
                <a:avLst/>
                <a:gdLst>
                  <a:gd name="T0" fmla="*/ 0 w 647"/>
                  <a:gd name="T1" fmla="*/ 6 h 335"/>
                  <a:gd name="T2" fmla="*/ 37 w 647"/>
                  <a:gd name="T3" fmla="*/ 4 h 335"/>
                  <a:gd name="T4" fmla="*/ 51 w 647"/>
                  <a:gd name="T5" fmla="*/ 28 h 335"/>
                  <a:gd name="T6" fmla="*/ 75 w 647"/>
                  <a:gd name="T7" fmla="*/ 33 h 335"/>
                  <a:gd name="T8" fmla="*/ 86 w 647"/>
                  <a:gd name="T9" fmla="*/ 41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7"/>
                  <a:gd name="T16" fmla="*/ 0 h 335"/>
                  <a:gd name="T17" fmla="*/ 647 w 647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7" h="335">
                    <a:moveTo>
                      <a:pt x="0" y="47"/>
                    </a:moveTo>
                    <a:cubicBezTo>
                      <a:pt x="108" y="23"/>
                      <a:pt x="217" y="0"/>
                      <a:pt x="281" y="31"/>
                    </a:cubicBezTo>
                    <a:cubicBezTo>
                      <a:pt x="345" y="62"/>
                      <a:pt x="335" y="195"/>
                      <a:pt x="382" y="234"/>
                    </a:cubicBezTo>
                    <a:cubicBezTo>
                      <a:pt x="429" y="273"/>
                      <a:pt x="517" y="248"/>
                      <a:pt x="561" y="265"/>
                    </a:cubicBezTo>
                    <a:cubicBezTo>
                      <a:pt x="605" y="282"/>
                      <a:pt x="626" y="308"/>
                      <a:pt x="647" y="335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23" name="Text Box 145"/>
              <p:cNvSpPr txBox="1">
                <a:spLocks noChangeArrowheads="1"/>
              </p:cNvSpPr>
              <p:nvPr/>
            </p:nvSpPr>
            <p:spPr bwMode="auto">
              <a:xfrm>
                <a:off x="3003" y="2133"/>
                <a:ext cx="314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2000"/>
                  <a:t>(b)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84024" name="Freeform 146"/>
              <p:cNvSpPr>
                <a:spLocks/>
              </p:cNvSpPr>
              <p:nvPr/>
            </p:nvSpPr>
            <p:spPr bwMode="auto">
              <a:xfrm>
                <a:off x="3417" y="3066"/>
                <a:ext cx="470" cy="176"/>
              </a:xfrm>
              <a:custGeom>
                <a:avLst/>
                <a:gdLst>
                  <a:gd name="T0" fmla="*/ 0 w 748"/>
                  <a:gd name="T1" fmla="*/ 28 h 246"/>
                  <a:gd name="T2" fmla="*/ 38 w 748"/>
                  <a:gd name="T3" fmla="*/ 3 h 246"/>
                  <a:gd name="T4" fmla="*/ 64 w 748"/>
                  <a:gd name="T5" fmla="*/ 46 h 246"/>
                  <a:gd name="T6" fmla="*/ 104 w 748"/>
                  <a:gd name="T7" fmla="*/ 36 h 246"/>
                  <a:gd name="T8" fmla="*/ 116 w 748"/>
                  <a:gd name="T9" fmla="*/ 64 h 2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246"/>
                  <a:gd name="T17" fmla="*/ 748 w 748"/>
                  <a:gd name="T18" fmla="*/ 246 h 2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246">
                    <a:moveTo>
                      <a:pt x="0" y="106"/>
                    </a:moveTo>
                    <a:cubicBezTo>
                      <a:pt x="86" y="53"/>
                      <a:pt x="173" y="0"/>
                      <a:pt x="242" y="12"/>
                    </a:cubicBezTo>
                    <a:cubicBezTo>
                      <a:pt x="311" y="24"/>
                      <a:pt x="343" y="155"/>
                      <a:pt x="413" y="176"/>
                    </a:cubicBezTo>
                    <a:cubicBezTo>
                      <a:pt x="483" y="197"/>
                      <a:pt x="607" y="125"/>
                      <a:pt x="663" y="137"/>
                    </a:cubicBezTo>
                    <a:cubicBezTo>
                      <a:pt x="719" y="149"/>
                      <a:pt x="738" y="234"/>
                      <a:pt x="748" y="246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25" name="Rectangle 147"/>
              <p:cNvSpPr>
                <a:spLocks noChangeArrowheads="1"/>
              </p:cNvSpPr>
              <p:nvPr/>
            </p:nvSpPr>
            <p:spPr bwMode="auto">
              <a:xfrm rot="8179995" flipH="1">
                <a:off x="3855" y="3238"/>
                <a:ext cx="142" cy="39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4026" name="Rectangle 148"/>
              <p:cNvSpPr>
                <a:spLocks noChangeArrowheads="1"/>
              </p:cNvSpPr>
              <p:nvPr/>
            </p:nvSpPr>
            <p:spPr bwMode="auto">
              <a:xfrm rot="8179995" flipH="1">
                <a:off x="3876" y="3190"/>
                <a:ext cx="37" cy="63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graphicFrame>
            <p:nvGraphicFramePr>
              <p:cNvPr id="83973" name="Object 149"/>
              <p:cNvGraphicFramePr>
                <a:graphicFrameLocks noChangeAspect="1"/>
              </p:cNvGraphicFramePr>
              <p:nvPr/>
            </p:nvGraphicFramePr>
            <p:xfrm flipH="1">
              <a:off x="3618" y="2197"/>
              <a:ext cx="396" cy="368"/>
            </p:xfrm>
            <a:graphic>
              <a:graphicData uri="http://schemas.openxmlformats.org/presentationml/2006/ole">
                <p:oleObj spid="_x0000_s83973" name="Clip" r:id="rId6" imgW="942840" imgH="838080" progId="">
                  <p:embed/>
                </p:oleObj>
              </a:graphicData>
            </a:graphic>
          </p:graphicFrame>
          <p:graphicFrame>
            <p:nvGraphicFramePr>
              <p:cNvPr id="83974" name="Object 150"/>
              <p:cNvGraphicFramePr>
                <a:graphicFrameLocks noChangeAspect="1"/>
              </p:cNvGraphicFramePr>
              <p:nvPr/>
            </p:nvGraphicFramePr>
            <p:xfrm flipH="1">
              <a:off x="5098" y="2605"/>
              <a:ext cx="396" cy="368"/>
            </p:xfrm>
            <a:graphic>
              <a:graphicData uri="http://schemas.openxmlformats.org/presentationml/2006/ole">
                <p:oleObj spid="_x0000_s83974" name="Clip" r:id="rId7" imgW="942840" imgH="838080" progId="">
                  <p:embed/>
                </p:oleObj>
              </a:graphicData>
            </a:graphic>
          </p:graphicFrame>
        </p:grpSp>
      </p:grpSp>
      <p:sp>
        <p:nvSpPr>
          <p:cNvPr id="39" name="Text Box 151"/>
          <p:cNvSpPr txBox="1">
            <a:spLocks noChangeArrowheads="1"/>
          </p:cNvSpPr>
          <p:nvPr/>
        </p:nvSpPr>
        <p:spPr bwMode="auto">
          <a:xfrm>
            <a:off x="6156325" y="5589588"/>
            <a:ext cx="203835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T connectors flaky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Link Layer Framing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208462" cy="18018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Sending side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en-US" dirty="0" smtClean="0"/>
              <a:t>Encapsulates datagram in frame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en-US" dirty="0" smtClean="0"/>
              <a:t>Adds error checking bits, flow control, etc.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4208463" cy="18018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Receiving side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en-US" dirty="0" smtClean="0"/>
              <a:t>Looks for errors, flow control, etc.</a:t>
            </a:r>
          </a:p>
          <a:p>
            <a:pPr marL="342900" lvl="1" indent="-342900">
              <a:buClr>
                <a:schemeClr val="folHlink"/>
              </a:buClr>
              <a:buSzPct val="60000"/>
              <a:defRPr/>
            </a:pPr>
            <a:r>
              <a:rPr lang="en-US" dirty="0" smtClean="0"/>
              <a:t>Extracts datagram, passes to upper layer</a:t>
            </a:r>
            <a:endParaRPr lang="en-US" dirty="0"/>
          </a:p>
        </p:txBody>
      </p:sp>
      <p:sp>
        <p:nvSpPr>
          <p:cNvPr id="10650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B72326-BB38-4582-A11C-C2F55343302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pic>
        <p:nvPicPr>
          <p:cNvPr id="106501" name="图片 10" descr="500px-Malware_statics_2011-03-16-en_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3357563"/>
            <a:ext cx="632142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802.3 Physical Layer</a:t>
            </a:r>
          </a:p>
        </p:txBody>
      </p:sp>
      <p:sp>
        <p:nvSpPr>
          <p:cNvPr id="8499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61887-E44D-4C0A-B926-EA0F88765F61}" type="slidenum">
              <a:rPr lang="en-US" altLang="zh-CN" smtClean="0"/>
              <a:pPr/>
              <a:t>70</a:t>
            </a:fld>
            <a:endParaRPr lang="en-US" altLang="zh-CN" smtClean="0"/>
          </a:p>
        </p:txBody>
      </p:sp>
      <p:grpSp>
        <p:nvGrpSpPr>
          <p:cNvPr id="85000" name="Group 23"/>
          <p:cNvGrpSpPr>
            <a:grpSpLocks/>
          </p:cNvGrpSpPr>
          <p:nvPr/>
        </p:nvGrpSpPr>
        <p:grpSpPr bwMode="auto">
          <a:xfrm>
            <a:off x="2195513" y="1484313"/>
            <a:ext cx="3994150" cy="2598737"/>
            <a:chOff x="312" y="1237"/>
            <a:chExt cx="2516" cy="1637"/>
          </a:xfrm>
        </p:grpSpPr>
        <p:sp>
          <p:nvSpPr>
            <p:cNvPr id="85002" name="Text Box 24"/>
            <p:cNvSpPr txBox="1">
              <a:spLocks noChangeArrowheads="1"/>
            </p:cNvSpPr>
            <p:nvPr/>
          </p:nvSpPr>
          <p:spPr bwMode="auto">
            <a:xfrm>
              <a:off x="312" y="1529"/>
              <a:ext cx="375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000">
                  <a:solidFill>
                    <a:srgbClr val="000000"/>
                  </a:solidFill>
                </a:rPr>
                <a:t>(c)</a:t>
              </a:r>
              <a:endParaRPr lang="en-US" altLang="zh-CN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85003" name="Group 25"/>
            <p:cNvGrpSpPr>
              <a:grpSpLocks/>
            </p:cNvGrpSpPr>
            <p:nvPr/>
          </p:nvGrpSpPr>
          <p:grpSpPr bwMode="auto">
            <a:xfrm>
              <a:off x="445" y="1508"/>
              <a:ext cx="2383" cy="1366"/>
              <a:chOff x="509" y="404"/>
              <a:chExt cx="2383" cy="1366"/>
            </a:xfrm>
          </p:grpSpPr>
          <p:sp>
            <p:nvSpPr>
              <p:cNvPr id="85005" name="Rectangle 26"/>
              <p:cNvSpPr>
                <a:spLocks noChangeArrowheads="1"/>
              </p:cNvSpPr>
              <p:nvPr/>
            </p:nvSpPr>
            <p:spPr bwMode="auto">
              <a:xfrm>
                <a:off x="1071" y="404"/>
                <a:ext cx="1126" cy="253"/>
              </a:xfrm>
              <a:prstGeom prst="rect">
                <a:avLst/>
              </a:prstGeom>
              <a:solidFill>
                <a:srgbClr val="D8D8E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altLang="zh-CN">
                  <a:latin typeface="Tahoma" pitchFamily="34" charset="0"/>
                </a:endParaRPr>
              </a:p>
            </p:txBody>
          </p:sp>
          <p:sp>
            <p:nvSpPr>
              <p:cNvPr id="85006" name="Text Box 27"/>
              <p:cNvSpPr txBox="1">
                <a:spLocks noChangeArrowheads="1"/>
              </p:cNvSpPr>
              <p:nvPr/>
            </p:nvSpPr>
            <p:spPr bwMode="auto">
              <a:xfrm>
                <a:off x="1099" y="495"/>
                <a:ext cx="1103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sz="1400">
                    <a:solidFill>
                      <a:srgbClr val="000000"/>
                    </a:solidFill>
                    <a:latin typeface="Times New Roman" pitchFamily="18" charset="0"/>
                    <a:sym typeface="Wingdings" pitchFamily="2" charset="2"/>
                  </a:rPr>
                  <a:t>                 </a:t>
                </a:r>
                <a:endParaRPr lang="en-US" altLang="zh-CN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5007" name="Arc 28"/>
              <p:cNvSpPr>
                <a:spLocks/>
              </p:cNvSpPr>
              <p:nvPr/>
            </p:nvSpPr>
            <p:spPr bwMode="auto">
              <a:xfrm>
                <a:off x="1163" y="463"/>
                <a:ext cx="182" cy="84"/>
              </a:xfrm>
              <a:custGeom>
                <a:avLst/>
                <a:gdLst>
                  <a:gd name="T0" fmla="*/ 0 w 43200"/>
                  <a:gd name="T1" fmla="*/ 0 h 23597"/>
                  <a:gd name="T2" fmla="*/ 0 w 43200"/>
                  <a:gd name="T3" fmla="*/ 0 h 23597"/>
                  <a:gd name="T4" fmla="*/ 0 w 43200"/>
                  <a:gd name="T5" fmla="*/ 0 h 2359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597"/>
                  <a:gd name="T11" fmla="*/ 43200 w 43200"/>
                  <a:gd name="T12" fmla="*/ 23597 h 235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597" fill="none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</a:path>
                  <a:path w="43200" h="23597" stroke="0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08" name="Arc 29"/>
              <p:cNvSpPr>
                <a:spLocks/>
              </p:cNvSpPr>
              <p:nvPr/>
            </p:nvSpPr>
            <p:spPr bwMode="auto">
              <a:xfrm>
                <a:off x="1535" y="465"/>
                <a:ext cx="182" cy="83"/>
              </a:xfrm>
              <a:custGeom>
                <a:avLst/>
                <a:gdLst>
                  <a:gd name="T0" fmla="*/ 0 w 43200"/>
                  <a:gd name="T1" fmla="*/ 0 h 23597"/>
                  <a:gd name="T2" fmla="*/ 0 w 43200"/>
                  <a:gd name="T3" fmla="*/ 0 h 23597"/>
                  <a:gd name="T4" fmla="*/ 0 w 43200"/>
                  <a:gd name="T5" fmla="*/ 0 h 2359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597"/>
                  <a:gd name="T11" fmla="*/ 43200 w 43200"/>
                  <a:gd name="T12" fmla="*/ 23597 h 235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597" fill="none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</a:path>
                  <a:path w="43200" h="23597" stroke="0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09" name="Arc 30"/>
              <p:cNvSpPr>
                <a:spLocks/>
              </p:cNvSpPr>
              <p:nvPr/>
            </p:nvSpPr>
            <p:spPr bwMode="auto">
              <a:xfrm>
                <a:off x="1349" y="474"/>
                <a:ext cx="182" cy="84"/>
              </a:xfrm>
              <a:custGeom>
                <a:avLst/>
                <a:gdLst>
                  <a:gd name="T0" fmla="*/ 0 w 43200"/>
                  <a:gd name="T1" fmla="*/ 0 h 23597"/>
                  <a:gd name="T2" fmla="*/ 0 w 43200"/>
                  <a:gd name="T3" fmla="*/ 0 h 23597"/>
                  <a:gd name="T4" fmla="*/ 0 w 43200"/>
                  <a:gd name="T5" fmla="*/ 0 h 2359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597"/>
                  <a:gd name="T11" fmla="*/ 43200 w 43200"/>
                  <a:gd name="T12" fmla="*/ 23597 h 235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597" fill="none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</a:path>
                  <a:path w="43200" h="23597" stroke="0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10" name="Arc 31"/>
              <p:cNvSpPr>
                <a:spLocks/>
              </p:cNvSpPr>
              <p:nvPr/>
            </p:nvSpPr>
            <p:spPr bwMode="auto">
              <a:xfrm>
                <a:off x="1719" y="466"/>
                <a:ext cx="182" cy="84"/>
              </a:xfrm>
              <a:custGeom>
                <a:avLst/>
                <a:gdLst>
                  <a:gd name="T0" fmla="*/ 0 w 43200"/>
                  <a:gd name="T1" fmla="*/ 0 h 23597"/>
                  <a:gd name="T2" fmla="*/ 0 w 43200"/>
                  <a:gd name="T3" fmla="*/ 0 h 23597"/>
                  <a:gd name="T4" fmla="*/ 0 w 43200"/>
                  <a:gd name="T5" fmla="*/ 0 h 2359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597"/>
                  <a:gd name="T11" fmla="*/ 43200 w 43200"/>
                  <a:gd name="T12" fmla="*/ 23597 h 235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597" fill="none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</a:path>
                  <a:path w="43200" h="23597" stroke="0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11" name="Arc 32"/>
              <p:cNvSpPr>
                <a:spLocks/>
              </p:cNvSpPr>
              <p:nvPr/>
            </p:nvSpPr>
            <p:spPr bwMode="auto">
              <a:xfrm>
                <a:off x="1908" y="459"/>
                <a:ext cx="182" cy="83"/>
              </a:xfrm>
              <a:custGeom>
                <a:avLst/>
                <a:gdLst>
                  <a:gd name="T0" fmla="*/ 0 w 43200"/>
                  <a:gd name="T1" fmla="*/ 0 h 23597"/>
                  <a:gd name="T2" fmla="*/ 0 w 43200"/>
                  <a:gd name="T3" fmla="*/ 0 h 23597"/>
                  <a:gd name="T4" fmla="*/ 0 w 43200"/>
                  <a:gd name="T5" fmla="*/ 0 h 23597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3597"/>
                  <a:gd name="T11" fmla="*/ 43200 w 43200"/>
                  <a:gd name="T12" fmla="*/ 23597 h 235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3597" fill="none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</a:path>
                  <a:path w="43200" h="23597" stroke="0" extrusionOk="0">
                    <a:moveTo>
                      <a:pt x="92" y="23597"/>
                    </a:moveTo>
                    <a:cubicBezTo>
                      <a:pt x="30" y="22933"/>
                      <a:pt x="0" y="2226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2256"/>
                      <a:pt x="43170" y="22913"/>
                      <a:pt x="43110" y="23567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4994" name="Object 33"/>
              <p:cNvGraphicFramePr>
                <a:graphicFrameLocks noChangeAspect="1"/>
              </p:cNvGraphicFramePr>
              <p:nvPr/>
            </p:nvGraphicFramePr>
            <p:xfrm>
              <a:off x="2417" y="872"/>
              <a:ext cx="475" cy="632"/>
            </p:xfrm>
            <a:graphic>
              <a:graphicData uri="http://schemas.openxmlformats.org/presentationml/2006/ole">
                <p:oleObj spid="_x0000_s84994" name="Clip" r:id="rId3" imgW="2048040" imgH="2857680" progId="">
                  <p:embed/>
                </p:oleObj>
              </a:graphicData>
            </a:graphic>
          </p:graphicFrame>
          <p:sp>
            <p:nvSpPr>
              <p:cNvPr id="85012" name="Freeform 34"/>
              <p:cNvSpPr>
                <a:spLocks/>
              </p:cNvSpPr>
              <p:nvPr/>
            </p:nvSpPr>
            <p:spPr bwMode="auto">
              <a:xfrm>
                <a:off x="833" y="583"/>
                <a:ext cx="335" cy="703"/>
              </a:xfrm>
              <a:custGeom>
                <a:avLst/>
                <a:gdLst>
                  <a:gd name="T0" fmla="*/ 68 w 569"/>
                  <a:gd name="T1" fmla="*/ 0 h 1254"/>
                  <a:gd name="T2" fmla="*/ 61 w 569"/>
                  <a:gd name="T3" fmla="*/ 57 h 1254"/>
                  <a:gd name="T4" fmla="*/ 32 w 569"/>
                  <a:gd name="T5" fmla="*/ 101 h 1254"/>
                  <a:gd name="T6" fmla="*/ 0 w 569"/>
                  <a:gd name="T7" fmla="*/ 124 h 12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9"/>
                  <a:gd name="T13" fmla="*/ 0 h 1254"/>
                  <a:gd name="T14" fmla="*/ 569 w 569"/>
                  <a:gd name="T15" fmla="*/ 1254 h 12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9" h="1254">
                    <a:moveTo>
                      <a:pt x="569" y="0"/>
                    </a:moveTo>
                    <a:cubicBezTo>
                      <a:pt x="563" y="203"/>
                      <a:pt x="557" y="406"/>
                      <a:pt x="506" y="576"/>
                    </a:cubicBezTo>
                    <a:cubicBezTo>
                      <a:pt x="455" y="746"/>
                      <a:pt x="349" y="908"/>
                      <a:pt x="265" y="1021"/>
                    </a:cubicBezTo>
                    <a:cubicBezTo>
                      <a:pt x="181" y="1134"/>
                      <a:pt x="51" y="1210"/>
                      <a:pt x="0" y="125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13" name="Freeform 35"/>
              <p:cNvSpPr>
                <a:spLocks/>
              </p:cNvSpPr>
              <p:nvPr/>
            </p:nvSpPr>
            <p:spPr bwMode="auto">
              <a:xfrm flipH="1">
                <a:off x="2089" y="571"/>
                <a:ext cx="334" cy="703"/>
              </a:xfrm>
              <a:custGeom>
                <a:avLst/>
                <a:gdLst>
                  <a:gd name="T0" fmla="*/ 68 w 569"/>
                  <a:gd name="T1" fmla="*/ 0 h 1254"/>
                  <a:gd name="T2" fmla="*/ 60 w 569"/>
                  <a:gd name="T3" fmla="*/ 57 h 1254"/>
                  <a:gd name="T4" fmla="*/ 32 w 569"/>
                  <a:gd name="T5" fmla="*/ 101 h 1254"/>
                  <a:gd name="T6" fmla="*/ 0 w 569"/>
                  <a:gd name="T7" fmla="*/ 124 h 12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9"/>
                  <a:gd name="T13" fmla="*/ 0 h 1254"/>
                  <a:gd name="T14" fmla="*/ 569 w 569"/>
                  <a:gd name="T15" fmla="*/ 1254 h 12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9" h="1254">
                    <a:moveTo>
                      <a:pt x="569" y="0"/>
                    </a:moveTo>
                    <a:cubicBezTo>
                      <a:pt x="563" y="203"/>
                      <a:pt x="557" y="406"/>
                      <a:pt x="506" y="576"/>
                    </a:cubicBezTo>
                    <a:cubicBezTo>
                      <a:pt x="455" y="746"/>
                      <a:pt x="349" y="908"/>
                      <a:pt x="265" y="1021"/>
                    </a:cubicBezTo>
                    <a:cubicBezTo>
                      <a:pt x="181" y="1134"/>
                      <a:pt x="51" y="1210"/>
                      <a:pt x="0" y="125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5014" name="Freeform 36"/>
              <p:cNvSpPr>
                <a:spLocks/>
              </p:cNvSpPr>
              <p:nvPr/>
            </p:nvSpPr>
            <p:spPr bwMode="auto">
              <a:xfrm>
                <a:off x="1886" y="607"/>
                <a:ext cx="70" cy="774"/>
              </a:xfrm>
              <a:custGeom>
                <a:avLst/>
                <a:gdLst>
                  <a:gd name="T0" fmla="*/ 2 w 118"/>
                  <a:gd name="T1" fmla="*/ 0 h 1380"/>
                  <a:gd name="T2" fmla="*/ 2 w 118"/>
                  <a:gd name="T3" fmla="*/ 73 h 1380"/>
                  <a:gd name="T4" fmla="*/ 15 w 118"/>
                  <a:gd name="T5" fmla="*/ 136 h 1380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1380"/>
                  <a:gd name="T11" fmla="*/ 118 w 118"/>
                  <a:gd name="T12" fmla="*/ 1380 h 13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1380">
                    <a:moveTo>
                      <a:pt x="17" y="0"/>
                    </a:moveTo>
                    <a:cubicBezTo>
                      <a:pt x="8" y="255"/>
                      <a:pt x="0" y="511"/>
                      <a:pt x="17" y="741"/>
                    </a:cubicBezTo>
                    <a:cubicBezTo>
                      <a:pt x="34" y="971"/>
                      <a:pt x="76" y="1175"/>
                      <a:pt x="118" y="1380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4995" name="Object 37"/>
              <p:cNvGraphicFramePr>
                <a:graphicFrameLocks noChangeAspect="1"/>
              </p:cNvGraphicFramePr>
              <p:nvPr/>
            </p:nvGraphicFramePr>
            <p:xfrm>
              <a:off x="509" y="1110"/>
              <a:ext cx="612" cy="432"/>
            </p:xfrm>
            <a:graphic>
              <a:graphicData uri="http://schemas.openxmlformats.org/presentationml/2006/ole">
                <p:oleObj spid="_x0000_s84995" name="Clip" r:id="rId4" imgW="971640" imgH="685800" progId="">
                  <p:embed/>
                </p:oleObj>
              </a:graphicData>
            </a:graphic>
          </p:graphicFrame>
          <p:graphicFrame>
            <p:nvGraphicFramePr>
              <p:cNvPr id="84996" name="Object 38"/>
              <p:cNvGraphicFramePr>
                <a:graphicFrameLocks noChangeAspect="1"/>
              </p:cNvGraphicFramePr>
              <p:nvPr/>
            </p:nvGraphicFramePr>
            <p:xfrm>
              <a:off x="1804" y="1306"/>
              <a:ext cx="547" cy="464"/>
            </p:xfrm>
            <a:graphic>
              <a:graphicData uri="http://schemas.openxmlformats.org/presentationml/2006/ole">
                <p:oleObj spid="_x0000_s84996" name="Clip" r:id="rId5" imgW="942840" imgH="838080" progId="">
                  <p:embed/>
                </p:oleObj>
              </a:graphicData>
            </a:graphic>
          </p:graphicFrame>
          <p:sp>
            <p:nvSpPr>
              <p:cNvPr id="85015" name="Freeform 39"/>
              <p:cNvSpPr>
                <a:spLocks/>
              </p:cNvSpPr>
              <p:nvPr/>
            </p:nvSpPr>
            <p:spPr bwMode="auto">
              <a:xfrm>
                <a:off x="1373" y="616"/>
                <a:ext cx="335" cy="703"/>
              </a:xfrm>
              <a:custGeom>
                <a:avLst/>
                <a:gdLst>
                  <a:gd name="T0" fmla="*/ 68 w 569"/>
                  <a:gd name="T1" fmla="*/ 0 h 1254"/>
                  <a:gd name="T2" fmla="*/ 61 w 569"/>
                  <a:gd name="T3" fmla="*/ 57 h 1254"/>
                  <a:gd name="T4" fmla="*/ 32 w 569"/>
                  <a:gd name="T5" fmla="*/ 101 h 1254"/>
                  <a:gd name="T6" fmla="*/ 0 w 569"/>
                  <a:gd name="T7" fmla="*/ 124 h 125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9"/>
                  <a:gd name="T13" fmla="*/ 0 h 1254"/>
                  <a:gd name="T14" fmla="*/ 569 w 569"/>
                  <a:gd name="T15" fmla="*/ 1254 h 125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9" h="1254">
                    <a:moveTo>
                      <a:pt x="569" y="0"/>
                    </a:moveTo>
                    <a:cubicBezTo>
                      <a:pt x="563" y="203"/>
                      <a:pt x="557" y="406"/>
                      <a:pt x="506" y="576"/>
                    </a:cubicBezTo>
                    <a:cubicBezTo>
                      <a:pt x="455" y="746"/>
                      <a:pt x="349" y="908"/>
                      <a:pt x="265" y="1021"/>
                    </a:cubicBezTo>
                    <a:cubicBezTo>
                      <a:pt x="181" y="1134"/>
                      <a:pt x="51" y="1210"/>
                      <a:pt x="0" y="125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4997" name="Object 40"/>
              <p:cNvGraphicFramePr>
                <a:graphicFrameLocks noChangeAspect="1"/>
              </p:cNvGraphicFramePr>
              <p:nvPr/>
            </p:nvGraphicFramePr>
            <p:xfrm>
              <a:off x="1092" y="1289"/>
              <a:ext cx="547" cy="464"/>
            </p:xfrm>
            <a:graphic>
              <a:graphicData uri="http://schemas.openxmlformats.org/presentationml/2006/ole">
                <p:oleObj spid="_x0000_s84997" name="Clip" r:id="rId6" imgW="942840" imgH="838080" progId="">
                  <p:embed/>
                </p:oleObj>
              </a:graphicData>
            </a:graphic>
          </p:graphicFrame>
        </p:grpSp>
        <p:sp>
          <p:nvSpPr>
            <p:cNvPr id="85004" name="Text Box 41"/>
            <p:cNvSpPr txBox="1">
              <a:spLocks noChangeArrowheads="1"/>
            </p:cNvSpPr>
            <p:nvPr/>
          </p:nvSpPr>
          <p:spPr bwMode="auto">
            <a:xfrm>
              <a:off x="1051" y="1237"/>
              <a:ext cx="1628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</a:rPr>
                <a:t>Single collision domain</a:t>
              </a:r>
            </a:p>
          </p:txBody>
        </p:sp>
      </p:grpSp>
      <p:sp>
        <p:nvSpPr>
          <p:cNvPr id="85001" name="Rectangle 42"/>
          <p:cNvSpPr>
            <a:spLocks noChangeArrowheads="1"/>
          </p:cNvSpPr>
          <p:nvPr/>
        </p:nvSpPr>
        <p:spPr bwMode="auto">
          <a:xfrm>
            <a:off x="3203575" y="4286250"/>
            <a:ext cx="21209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Tahoma" pitchFamily="34" charset="0"/>
              </a:rPr>
              <a:t>Twisted Pair Cheap</a:t>
            </a:r>
          </a:p>
          <a:p>
            <a:r>
              <a:rPr lang="en-US" altLang="zh-CN">
                <a:latin typeface="Tahoma" pitchFamily="34" charset="0"/>
              </a:rPr>
              <a:t>Easy to work with</a:t>
            </a:r>
          </a:p>
          <a:p>
            <a:r>
              <a:rPr lang="en-US" altLang="zh-CN">
                <a:latin typeface="Tahoma" pitchFamily="34" charset="0"/>
              </a:rPr>
              <a:t>Reliable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High-Speed Ethernet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Still use IEEE 802.3 </a:t>
            </a:r>
            <a:r>
              <a:rPr lang="en-US" altLang="zh-CN" smtClean="0">
                <a:solidFill>
                  <a:srgbClr val="0000FF"/>
                </a:solidFill>
              </a:rPr>
              <a:t>MAC protocol and frame format</a:t>
            </a:r>
          </a:p>
          <a:p>
            <a:r>
              <a:rPr lang="en-US" altLang="zh-CN" smtClean="0">
                <a:solidFill>
                  <a:srgbClr val="FF0000"/>
                </a:solidFill>
              </a:rPr>
              <a:t>Star topology</a:t>
            </a:r>
          </a:p>
          <a:p>
            <a:pPr lvl="3"/>
            <a:endParaRPr lang="en-US" altLang="zh-CN" smtClean="0">
              <a:solidFill>
                <a:schemeClr val="folHlink"/>
              </a:solidFill>
            </a:endParaRPr>
          </a:p>
          <a:p>
            <a:r>
              <a:rPr lang="en-US" altLang="zh-CN" smtClean="0"/>
              <a:t>Speedup by </a:t>
            </a:r>
            <a:r>
              <a:rPr lang="en-US" altLang="zh-CN" smtClean="0">
                <a:solidFill>
                  <a:srgbClr val="0000FF"/>
                </a:solidFill>
              </a:rPr>
              <a:t>modern wiring and signaling techniques</a:t>
            </a:r>
          </a:p>
          <a:p>
            <a:pPr lvl="1"/>
            <a:r>
              <a:rPr lang="en-GB" altLang="zh-CN" smtClean="0"/>
              <a:t>100Mbps Fast Ethernet</a:t>
            </a:r>
          </a:p>
          <a:p>
            <a:pPr lvl="1"/>
            <a:r>
              <a:rPr lang="en-US" altLang="zh-CN" smtClean="0"/>
              <a:t>Gigabit Ethernet</a:t>
            </a:r>
          </a:p>
          <a:p>
            <a:pPr lvl="1"/>
            <a:r>
              <a:rPr lang="en-GB" altLang="zh-CN" smtClean="0"/>
              <a:t>10Gbps Ethernet</a:t>
            </a:r>
            <a:endParaRPr lang="en-US" altLang="zh-CN" smtClean="0"/>
          </a:p>
        </p:txBody>
      </p:sp>
      <p:sp>
        <p:nvSpPr>
          <p:cNvPr id="1966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4CB11E-4F8B-4912-9AE7-18CBC0C8B1D4}" type="slidenum">
              <a:rPr lang="en-US" altLang="zh-CN" smtClean="0"/>
              <a:pPr/>
              <a:t>71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100Mbps Fast Ethernet</a:t>
            </a:r>
            <a:endParaRPr lang="en-US" altLang="zh-CN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100BASE-TX</a:t>
            </a:r>
          </a:p>
          <a:p>
            <a:pPr lvl="1">
              <a:defRPr/>
            </a:pPr>
            <a:r>
              <a:rPr lang="en-GB" altLang="zh-CN" dirty="0" smtClean="0"/>
              <a:t>2</a:t>
            </a:r>
            <a:r>
              <a:rPr lang="en-US" altLang="zh-CN" dirty="0" smtClean="0"/>
              <a:t> pairs of twisted-pair cable (STP and Category 5 UTP)</a:t>
            </a:r>
          </a:p>
          <a:p>
            <a:pPr lvl="1">
              <a:defRPr/>
            </a:pPr>
            <a:r>
              <a:rPr lang="en-US" altLang="zh-CN" dirty="0" smtClean="0">
                <a:latin typeface="Comic Sans MS" pitchFamily="66" charset="0"/>
              </a:rPr>
              <a:t>MLT-3</a:t>
            </a:r>
            <a:r>
              <a:rPr lang="en-US" altLang="zh-CN" dirty="0" smtClean="0"/>
              <a:t> signaling scheme</a:t>
            </a:r>
          </a:p>
          <a:p>
            <a:pPr lvl="3">
              <a:defRPr/>
            </a:pPr>
            <a:endParaRPr lang="en-US" dirty="0" smtClean="0"/>
          </a:p>
          <a:p>
            <a:pPr>
              <a:defRPr/>
            </a:pPr>
            <a:r>
              <a:rPr lang="en-US" altLang="zh-CN" dirty="0" smtClean="0">
                <a:solidFill>
                  <a:srgbClr val="0000FF"/>
                </a:solidFill>
              </a:rPr>
              <a:t>100BASE-FX</a:t>
            </a:r>
          </a:p>
          <a:p>
            <a:pPr lvl="1">
              <a:defRPr/>
            </a:pPr>
            <a:r>
              <a:rPr lang="en-GB" altLang="zh-CN" dirty="0" smtClean="0"/>
              <a:t>2</a:t>
            </a:r>
            <a:r>
              <a:rPr lang="en-US" altLang="zh-CN" dirty="0" smtClean="0"/>
              <a:t> optical fiber cables</a:t>
            </a:r>
          </a:p>
          <a:p>
            <a:pPr lvl="1">
              <a:defRPr/>
            </a:pPr>
            <a:r>
              <a:rPr lang="en-US" altLang="zh-CN" dirty="0" smtClean="0">
                <a:latin typeface="Comic Sans MS" pitchFamily="66" charset="0"/>
              </a:rPr>
              <a:t>4B/5B-NRZI</a:t>
            </a:r>
            <a:r>
              <a:rPr lang="en-US" altLang="zh-CN" dirty="0" smtClean="0"/>
              <a:t> code group stream</a:t>
            </a:r>
          </a:p>
          <a:p>
            <a:pPr lvl="3">
              <a:defRPr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GB" dirty="0" smtClean="0">
                <a:solidFill>
                  <a:srgbClr val="0000FF"/>
                </a:solidFill>
              </a:rPr>
              <a:t>100BASE-T4</a:t>
            </a:r>
          </a:p>
          <a:p>
            <a:pPr lvl="1">
              <a:defRPr/>
            </a:pPr>
            <a:r>
              <a:rPr lang="en-US" altLang="zh-CN" dirty="0" smtClean="0"/>
              <a:t>4 pairs of Cat. 3 or Cat. 5 UTP</a:t>
            </a:r>
          </a:p>
          <a:p>
            <a:pPr lvl="1">
              <a:defRPr/>
            </a:pPr>
            <a:r>
              <a:rPr lang="en-GB" dirty="0" smtClean="0"/>
              <a:t>Data</a:t>
            </a:r>
            <a:r>
              <a:rPr lang="en-US" altLang="zh-CN" dirty="0" smtClean="0"/>
              <a:t> stream split into </a:t>
            </a:r>
            <a:r>
              <a:rPr lang="en-US" altLang="zh-CN" dirty="0" smtClean="0">
                <a:solidFill>
                  <a:schemeClr val="hlink"/>
                </a:solidFill>
              </a:rPr>
              <a:t>3 separate streams</a:t>
            </a:r>
          </a:p>
          <a:p>
            <a:pPr lvl="1">
              <a:defRPr/>
            </a:pPr>
            <a:r>
              <a:rPr lang="en-GB" dirty="0" smtClean="0"/>
              <a:t>Ternary</a:t>
            </a:r>
            <a:r>
              <a:rPr lang="en-US" altLang="zh-CN" dirty="0" smtClean="0"/>
              <a:t> signaling scheme </a:t>
            </a:r>
            <a:r>
              <a:rPr lang="en-GB" dirty="0" smtClean="0"/>
              <a:t>(</a:t>
            </a:r>
            <a:r>
              <a:rPr lang="en-US" altLang="zh-CN" dirty="0" smtClean="0">
                <a:latin typeface="Comic Sans MS" pitchFamily="66" charset="0"/>
              </a:rPr>
              <a:t>8B6T</a:t>
            </a:r>
            <a:r>
              <a:rPr lang="en-GB" dirty="0" smtClean="0"/>
              <a:t>)</a:t>
            </a:r>
            <a:endParaRPr lang="en-US" altLang="zh-CN" dirty="0" smtClean="0"/>
          </a:p>
        </p:txBody>
      </p:sp>
      <p:sp>
        <p:nvSpPr>
          <p:cNvPr id="19763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C426DB-22C7-46B9-A78D-D76CB7497274}" type="slidenum">
              <a:rPr lang="en-US" altLang="zh-CN" smtClean="0"/>
              <a:pPr/>
              <a:t>72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100Mbps Fast Ethernet</a:t>
            </a:r>
            <a:endParaRPr lang="en-US" altLang="zh-CN" smtClean="0"/>
          </a:p>
        </p:txBody>
      </p:sp>
      <p:sp>
        <p:nvSpPr>
          <p:cNvPr id="1996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468103-A090-404B-A6FC-8EDFA5BD88DB}" type="slidenum">
              <a:rPr lang="en-US" altLang="zh-CN" smtClean="0"/>
              <a:pPr/>
              <a:t>73</a:t>
            </a:fld>
            <a:endParaRPr lang="en-US" altLang="zh-CN" smtClean="0"/>
          </a:p>
        </p:txBody>
      </p:sp>
      <p:graphicFrame>
        <p:nvGraphicFramePr>
          <p:cNvPr id="5" name="Group 88"/>
          <p:cNvGraphicFramePr>
            <a:graphicFrameLocks noGrp="1"/>
          </p:cNvGraphicFramePr>
          <p:nvPr/>
        </p:nvGraphicFramePr>
        <p:xfrm>
          <a:off x="357188" y="1714500"/>
          <a:ext cx="8496300" cy="2606675"/>
        </p:xfrm>
        <a:graphic>
          <a:graphicData uri="http://schemas.openxmlformats.org/drawingml/2006/table">
            <a:tbl>
              <a:tblPr/>
              <a:tblGrid>
                <a:gridCol w="2016125"/>
                <a:gridCol w="1619250"/>
                <a:gridCol w="1620837"/>
                <a:gridCol w="1619250"/>
                <a:gridCol w="1620838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100BASE-TX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100BASE-FX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100BASE-T4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Medium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 pair, STP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 pair, cat 5 UTP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 optical fibre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 pair, cat 3,4,5 UTP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Signaling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MLT-3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MLT-3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4B5B, NRZI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8B6T, NRZ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Transmission Rate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 Mbps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Topology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Star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Max Length (m)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Network Span (m)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Gigabit Ethernet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dirty="0" smtClean="0"/>
              <a:t>Carrier extension</a:t>
            </a:r>
          </a:p>
          <a:p>
            <a:pPr lvl="1" eaLnBrk="1" hangingPunct="1">
              <a:defRPr/>
            </a:pPr>
            <a:r>
              <a:rPr lang="en-US" altLang="zh-CN" dirty="0" smtClean="0"/>
              <a:t>At least </a:t>
            </a:r>
            <a:r>
              <a:rPr lang="en-US" altLang="zh-CN" dirty="0" smtClean="0">
                <a:solidFill>
                  <a:srgbClr val="0000FF"/>
                </a:solidFill>
                <a:latin typeface="Comic Sans MS" pitchFamily="66" charset="0"/>
              </a:rPr>
              <a:t>4096</a:t>
            </a:r>
            <a:r>
              <a:rPr lang="en-US" altLang="zh-CN" dirty="0" smtClean="0">
                <a:solidFill>
                  <a:srgbClr val="0000FF"/>
                </a:solidFill>
              </a:rPr>
              <a:t> bit-times </a:t>
            </a:r>
            <a:r>
              <a:rPr lang="en-US" altLang="zh-CN" dirty="0" smtClean="0"/>
              <a:t>long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Frame bursting</a:t>
            </a:r>
          </a:p>
          <a:p>
            <a:pPr lvl="1" eaLnBrk="1" hangingPunct="1">
              <a:defRPr/>
            </a:pPr>
            <a:r>
              <a:rPr lang="en-US" altLang="zh-CN" dirty="0" smtClean="0"/>
              <a:t>Treat multiple small frames as a large one</a:t>
            </a:r>
          </a:p>
          <a:p>
            <a:pPr lvl="3"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GB" dirty="0" smtClean="0">
                <a:solidFill>
                  <a:srgbClr val="0000FF"/>
                </a:solidFill>
              </a:rPr>
              <a:t>Full Duplex Operation</a:t>
            </a:r>
          </a:p>
          <a:p>
            <a:pPr lvl="1" eaLnBrk="1" hangingPunct="1">
              <a:defRPr/>
            </a:pPr>
            <a:r>
              <a:rPr lang="en-GB" dirty="0" smtClean="0"/>
              <a:t>Must use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hlink"/>
                </a:solidFill>
              </a:rPr>
              <a:t>switching hub</a:t>
            </a:r>
          </a:p>
          <a:p>
            <a:pPr lvl="1" eaLnBrk="1" hangingPunct="1">
              <a:defRPr/>
            </a:pPr>
            <a:r>
              <a:rPr lang="en-GB" dirty="0" smtClean="0"/>
              <a:t>Each</a:t>
            </a:r>
            <a:r>
              <a:rPr lang="en-US" altLang="zh-CN" dirty="0" smtClean="0"/>
              <a:t> station constitutes separate collision domain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00707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FB1CA6-0728-43F1-943F-3CA63CC1F628}" type="slidenum">
              <a:rPr lang="en-US" altLang="zh-CN" smtClean="0"/>
              <a:pPr/>
              <a:t>74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Gigabit Physical Layer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1000Base-SX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Short wavelength, multi mode fiber</a:t>
            </a:r>
          </a:p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1000Base-LX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Long wavelength, multi or single mode fiber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1000Base-CX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Copper jumpers &lt;</a:t>
            </a:r>
            <a:r>
              <a:rPr lang="en-US" altLang="zh-CN" sz="2400" dirty="0" smtClean="0">
                <a:latin typeface="Comic Sans MS" pitchFamily="66" charset="0"/>
              </a:rPr>
              <a:t>25m</a:t>
            </a:r>
            <a:r>
              <a:rPr lang="en-US" altLang="zh-CN" sz="2400" dirty="0" smtClean="0"/>
              <a:t>, shielded twisted pair</a:t>
            </a:r>
          </a:p>
          <a:p>
            <a:pPr eaLnBrk="1" hangingPunct="1">
              <a:defRPr/>
            </a:pPr>
            <a:r>
              <a:rPr lang="en-US" altLang="zh-CN" sz="2800" dirty="0" smtClean="0">
                <a:latin typeface="Comic Sans MS" pitchFamily="66" charset="0"/>
              </a:rPr>
              <a:t>1000Base-T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4 pairs, cat 5 UTP</a:t>
            </a:r>
          </a:p>
          <a:p>
            <a:pPr lvl="3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Signaling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Fiber: </a:t>
            </a:r>
            <a:r>
              <a:rPr lang="en-US" altLang="zh-CN" sz="2400" dirty="0" smtClean="0">
                <a:latin typeface="Comic Sans MS" pitchFamily="66" charset="0"/>
              </a:rPr>
              <a:t>8B/10B</a:t>
            </a:r>
            <a:r>
              <a:rPr lang="en-US" altLang="zh-CN" sz="2400" dirty="0" smtClean="0"/>
              <a:t>; UTP: </a:t>
            </a:r>
            <a:r>
              <a:rPr lang="en-US" altLang="zh-CN" sz="2400" dirty="0" smtClean="0">
                <a:latin typeface="Comic Sans MS" pitchFamily="66" charset="0"/>
              </a:rPr>
              <a:t>4D-PAM5</a:t>
            </a:r>
            <a:endParaRPr lang="en-US" dirty="0"/>
          </a:p>
        </p:txBody>
      </p:sp>
      <p:sp>
        <p:nvSpPr>
          <p:cNvPr id="20173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FBF0DC-D475-4CFE-9E5B-53976A6BB54B}" type="slidenum">
              <a:rPr lang="en-US" altLang="zh-CN" smtClean="0"/>
              <a:pPr/>
              <a:t>75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Gigabit Distance Options</a:t>
            </a:r>
          </a:p>
        </p:txBody>
      </p:sp>
      <p:sp>
        <p:nvSpPr>
          <p:cNvPr id="2027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8D9CBF-F636-40E0-AC29-D4700D655F51}" type="slidenum">
              <a:rPr lang="en-US" altLang="zh-CN" smtClean="0"/>
              <a:pPr/>
              <a:t>76</a:t>
            </a:fld>
            <a:endParaRPr lang="en-US" altLang="zh-CN" smtClean="0"/>
          </a:p>
        </p:txBody>
      </p:sp>
      <p:pic>
        <p:nvPicPr>
          <p:cNvPr id="2027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790"/>
          <a:stretch>
            <a:fillRect/>
          </a:stretch>
        </p:blipFill>
        <p:spPr>
          <a:xfrm>
            <a:off x="428625" y="1412875"/>
            <a:ext cx="8128000" cy="467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10Gbps Ethernet</a:t>
            </a:r>
            <a:endParaRPr lang="en-US" altLang="zh-CN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zh-CN" sz="2400" smtClean="0">
                <a:solidFill>
                  <a:srgbClr val="0000FF"/>
                </a:solidFill>
              </a:rPr>
              <a:t>Full</a:t>
            </a:r>
            <a:r>
              <a:rPr lang="en-US" altLang="zh-CN" sz="2400" smtClean="0">
                <a:solidFill>
                  <a:srgbClr val="0000FF"/>
                </a:solidFill>
              </a:rPr>
              <a:t>-duplex mode </a:t>
            </a:r>
            <a:r>
              <a:rPr lang="en-US" altLang="zh-CN" sz="2400" smtClean="0"/>
              <a:t>only</a:t>
            </a:r>
          </a:p>
          <a:p>
            <a:pPr lvl="3" eaLnBrk="1" hangingPunct="1"/>
            <a:endParaRPr lang="en-GB" altLang="zh-CN" sz="1200" smtClean="0"/>
          </a:p>
          <a:p>
            <a:pPr eaLnBrk="1" hangingPunct="1"/>
            <a:r>
              <a:rPr lang="en-US" altLang="zh-CN" sz="2400" smtClean="0">
                <a:latin typeface="Comic Sans MS" pitchFamily="66" charset="0"/>
              </a:rPr>
              <a:t>10GBASE-S</a:t>
            </a:r>
            <a:r>
              <a:rPr lang="en-US" altLang="zh-CN" sz="2400" smtClean="0"/>
              <a:t> (short)</a:t>
            </a:r>
            <a:endParaRPr lang="en-GB" altLang="zh-CN" sz="2400" smtClean="0"/>
          </a:p>
          <a:p>
            <a:pPr lvl="1" eaLnBrk="1" hangingPunct="1"/>
            <a:r>
              <a:rPr lang="en-US" altLang="zh-CN" sz="2000" smtClean="0">
                <a:latin typeface="Comic Sans MS" pitchFamily="66" charset="0"/>
              </a:rPr>
              <a:t>850 nm</a:t>
            </a:r>
            <a:r>
              <a:rPr lang="en-US" altLang="zh-CN" sz="2000" smtClean="0"/>
              <a:t> on multi-mode fiber, </a:t>
            </a:r>
            <a:r>
              <a:rPr lang="en-GB" altLang="zh-CN" sz="2000" smtClean="0"/>
              <a:t>Up</a:t>
            </a:r>
            <a:r>
              <a:rPr lang="en-US" altLang="zh-CN" sz="2000" smtClean="0"/>
              <a:t> to </a:t>
            </a:r>
            <a:r>
              <a:rPr lang="en-US" altLang="zh-CN" sz="2000" smtClean="0">
                <a:latin typeface="Comic Sans MS" pitchFamily="66" charset="0"/>
              </a:rPr>
              <a:t>300 m</a:t>
            </a:r>
          </a:p>
          <a:p>
            <a:pPr eaLnBrk="1" hangingPunct="1"/>
            <a:r>
              <a:rPr lang="en-US" altLang="zh-CN" sz="2400" smtClean="0">
                <a:latin typeface="Comic Sans MS" pitchFamily="66" charset="0"/>
              </a:rPr>
              <a:t>10GBASE-L </a:t>
            </a:r>
            <a:r>
              <a:rPr lang="en-US" altLang="zh-CN" sz="2400" smtClean="0"/>
              <a:t>(long)</a:t>
            </a:r>
            <a:endParaRPr lang="en-GB" altLang="zh-CN" sz="2400" smtClean="0"/>
          </a:p>
          <a:p>
            <a:pPr lvl="1" eaLnBrk="1" hangingPunct="1"/>
            <a:r>
              <a:rPr lang="en-US" altLang="zh-CN" sz="2000" smtClean="0">
                <a:latin typeface="Comic Sans MS" pitchFamily="66" charset="0"/>
              </a:rPr>
              <a:t>1310 nm</a:t>
            </a:r>
            <a:r>
              <a:rPr lang="en-US" altLang="zh-CN" sz="2000" smtClean="0"/>
              <a:t> on single-mode fiber, </a:t>
            </a:r>
            <a:r>
              <a:rPr lang="en-GB" altLang="zh-CN" sz="2000" smtClean="0"/>
              <a:t>Up </a:t>
            </a:r>
            <a:r>
              <a:rPr lang="en-US" altLang="zh-CN" sz="2000" smtClean="0"/>
              <a:t>to </a:t>
            </a:r>
            <a:r>
              <a:rPr lang="en-US" altLang="zh-CN" sz="2000" smtClean="0">
                <a:latin typeface="Comic Sans MS" pitchFamily="66" charset="0"/>
              </a:rPr>
              <a:t>10 km</a:t>
            </a:r>
          </a:p>
          <a:p>
            <a:pPr eaLnBrk="1" hangingPunct="1"/>
            <a:r>
              <a:rPr lang="en-US" altLang="zh-CN" sz="2400" smtClean="0">
                <a:latin typeface="Comic Sans MS" pitchFamily="66" charset="0"/>
              </a:rPr>
              <a:t>10GBASE-E</a:t>
            </a:r>
            <a:r>
              <a:rPr lang="en-US" altLang="zh-CN" sz="2400" smtClean="0"/>
              <a:t> (extended)</a:t>
            </a:r>
            <a:endParaRPr lang="en-GB" altLang="zh-CN" sz="2400" smtClean="0"/>
          </a:p>
          <a:p>
            <a:pPr lvl="1" eaLnBrk="1" hangingPunct="1"/>
            <a:r>
              <a:rPr lang="en-US" altLang="zh-CN" sz="2000" smtClean="0">
                <a:latin typeface="Comic Sans MS" pitchFamily="66" charset="0"/>
              </a:rPr>
              <a:t>1550 nm</a:t>
            </a:r>
            <a:r>
              <a:rPr lang="en-US" altLang="zh-CN" sz="2000" smtClean="0"/>
              <a:t> on single-mode fiber, </a:t>
            </a:r>
            <a:r>
              <a:rPr lang="en-GB" altLang="zh-CN" sz="2000" smtClean="0"/>
              <a:t>Up </a:t>
            </a:r>
            <a:r>
              <a:rPr lang="en-US" altLang="zh-CN" sz="2000" smtClean="0"/>
              <a:t>to </a:t>
            </a:r>
            <a:r>
              <a:rPr lang="en-US" altLang="zh-CN" sz="2000" smtClean="0">
                <a:latin typeface="Comic Sans MS" pitchFamily="66" charset="0"/>
              </a:rPr>
              <a:t>40 km</a:t>
            </a:r>
          </a:p>
          <a:p>
            <a:pPr lvl="3" eaLnBrk="1" hangingPunct="1"/>
            <a:endParaRPr lang="en-US" altLang="zh-CN" sz="1200" smtClean="0">
              <a:latin typeface="Comic Sans MS" pitchFamily="66" charset="0"/>
            </a:endParaRPr>
          </a:p>
          <a:p>
            <a:pPr eaLnBrk="1" hangingPunct="1"/>
            <a:r>
              <a:rPr lang="en-US" altLang="zh-CN" sz="2400" smtClean="0">
                <a:latin typeface="Comic Sans MS" pitchFamily="66" charset="0"/>
              </a:rPr>
              <a:t>10GBASE-LX4</a:t>
            </a:r>
            <a:endParaRPr lang="en-GB" altLang="zh-CN" sz="2400" smtClean="0">
              <a:latin typeface="Comic Sans MS" pitchFamily="66" charset="0"/>
            </a:endParaRPr>
          </a:p>
          <a:p>
            <a:pPr lvl="1" eaLnBrk="1" hangingPunct="1"/>
            <a:r>
              <a:rPr lang="en-US" altLang="zh-CN" sz="2000" smtClean="0">
                <a:latin typeface="Comic Sans MS" pitchFamily="66" charset="0"/>
              </a:rPr>
              <a:t>1310 nm</a:t>
            </a:r>
            <a:r>
              <a:rPr lang="en-US" altLang="zh-CN" sz="2000" smtClean="0"/>
              <a:t> on single-mode or multimode fiber, </a:t>
            </a:r>
            <a:r>
              <a:rPr lang="en-GB" altLang="zh-CN" sz="2000" smtClean="0"/>
              <a:t>Up</a:t>
            </a:r>
            <a:r>
              <a:rPr lang="en-US" altLang="zh-CN" sz="2000" smtClean="0"/>
              <a:t> to </a:t>
            </a:r>
            <a:r>
              <a:rPr lang="en-US" altLang="zh-CN" sz="2000" smtClean="0">
                <a:latin typeface="Comic Sans MS" pitchFamily="66" charset="0"/>
              </a:rPr>
              <a:t>10 km</a:t>
            </a:r>
            <a:endParaRPr lang="en-GB" altLang="zh-CN" sz="2000" smtClean="0">
              <a:latin typeface="Comic Sans MS" pitchFamily="66" charset="0"/>
            </a:endParaRPr>
          </a:p>
          <a:p>
            <a:pPr lvl="1" eaLnBrk="1" hangingPunct="1"/>
            <a:r>
              <a:rPr lang="en-GB" altLang="zh-CN" sz="2000" smtClean="0"/>
              <a:t>Wavelength</a:t>
            </a:r>
            <a:r>
              <a:rPr lang="en-US" altLang="zh-CN" sz="2000" smtClean="0"/>
              <a:t>-division multiplexing (WDM) bit stream across 4 light waves</a:t>
            </a:r>
            <a:endParaRPr lang="en-US" altLang="zh-CN" smtClean="0"/>
          </a:p>
        </p:txBody>
      </p:sp>
      <p:sp>
        <p:nvSpPr>
          <p:cNvPr id="203779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E40E63-C2B0-44A4-9DAF-B4CAF4363C91}" type="slidenum">
              <a:rPr lang="en-US" altLang="zh-CN" smtClean="0"/>
              <a:pPr/>
              <a:t>77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10Gbps Ethernet Distance Options</a:t>
            </a:r>
            <a:endParaRPr lang="en-US" altLang="zh-CN" smtClean="0"/>
          </a:p>
        </p:txBody>
      </p:sp>
      <p:sp>
        <p:nvSpPr>
          <p:cNvPr id="205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4E310E-614F-4C8B-A3B0-05F7E3695FD2}" type="slidenum">
              <a:rPr lang="en-US" altLang="zh-CN" smtClean="0"/>
              <a:pPr/>
              <a:t>78</a:t>
            </a:fld>
            <a:endParaRPr lang="en-US" altLang="zh-CN" smtClean="0"/>
          </a:p>
        </p:txBody>
      </p:sp>
      <p:pic>
        <p:nvPicPr>
          <p:cNvPr id="2058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51"/>
          <a:stretch>
            <a:fillRect/>
          </a:stretch>
        </p:blipFill>
        <p:spPr>
          <a:xfrm>
            <a:off x="395288" y="1500188"/>
            <a:ext cx="8569325" cy="45037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4946D-20BF-47E4-82B1-92D54E8CC74F}" type="slidenum">
              <a:rPr lang="en-US" altLang="zh-CN" smtClean="0">
                <a:solidFill>
                  <a:schemeClr val="tx1"/>
                </a:solidFill>
              </a:rPr>
              <a:pPr/>
              <a:t>79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Gigabit Ethernet Configuration</a:t>
            </a:r>
          </a:p>
        </p:txBody>
      </p:sp>
      <p:pic>
        <p:nvPicPr>
          <p:cNvPr id="2068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8677"/>
          <a:stretch>
            <a:fillRect/>
          </a:stretch>
        </p:blipFill>
        <p:spPr bwMode="auto">
          <a:xfrm>
            <a:off x="1331913" y="1304925"/>
            <a:ext cx="59055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Error Detection and Reliable Transmission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4430713"/>
            <a:ext cx="8569325" cy="195103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EDC= Error Detection and Correction bits (redundancy)</a:t>
            </a:r>
          </a:p>
          <a:p>
            <a:pPr>
              <a:defRPr/>
            </a:pPr>
            <a:r>
              <a:rPr lang="en-US" dirty="0" smtClean="0"/>
              <a:t>D    = Data protected by error checking, may include header fields</a:t>
            </a:r>
          </a:p>
          <a:p>
            <a:pPr lvl="3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Note:</a:t>
            </a:r>
            <a:r>
              <a:rPr lang="en-US" dirty="0" smtClean="0"/>
              <a:t> error detection not 100% reliable!</a:t>
            </a:r>
          </a:p>
          <a:p>
            <a:pPr>
              <a:defRPr/>
            </a:pPr>
            <a:r>
              <a:rPr lang="en-US" dirty="0" smtClean="0"/>
              <a:t>Larger EDC field yields better detection and correction</a:t>
            </a:r>
            <a:endParaRPr lang="en-US" dirty="0"/>
          </a:p>
        </p:txBody>
      </p:sp>
      <p:sp>
        <p:nvSpPr>
          <p:cNvPr id="10752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2FF885-1D42-45B8-B4FB-360D44082CB7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pic>
        <p:nvPicPr>
          <p:cNvPr id="107524" name="Picture 3" descr="521 Error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1285875"/>
            <a:ext cx="4786313" cy="31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Token Ring</a:t>
            </a:r>
          </a:p>
        </p:txBody>
      </p:sp>
      <p:sp>
        <p:nvSpPr>
          <p:cNvPr id="20787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zh-CN" smtClean="0"/>
              <a:t>Developed from</a:t>
            </a:r>
            <a:r>
              <a:rPr lang="en-US" altLang="zh-CN" smtClean="0"/>
              <a:t> </a:t>
            </a:r>
            <a:r>
              <a:rPr lang="en-US" altLang="zh-CN" smtClean="0">
                <a:solidFill>
                  <a:srgbClr val="0000FF"/>
                </a:solidFill>
              </a:rPr>
              <a:t>IBM's commercial </a:t>
            </a:r>
            <a:r>
              <a:rPr lang="en-US" altLang="zh-CN" smtClean="0"/>
              <a:t>token ring</a:t>
            </a:r>
            <a:endParaRPr lang="en-GB" altLang="zh-CN" smtClean="0"/>
          </a:p>
          <a:p>
            <a:pPr eaLnBrk="1" hangingPunct="1"/>
            <a:r>
              <a:rPr lang="en-US" altLang="zh-CN" smtClean="0"/>
              <a:t>Because of IBM's presence, token ring </a:t>
            </a:r>
            <a:r>
              <a:rPr lang="en-GB" altLang="zh-CN" smtClean="0"/>
              <a:t>has</a:t>
            </a:r>
            <a:r>
              <a:rPr lang="en-US" altLang="zh-CN" smtClean="0"/>
              <a:t> gained broad acceptance</a:t>
            </a:r>
          </a:p>
          <a:p>
            <a:pPr lvl="2" eaLnBrk="1" hangingPunct="1"/>
            <a:endParaRPr lang="en-GB" altLang="zh-CN" smtClean="0"/>
          </a:p>
          <a:p>
            <a:pPr eaLnBrk="1" hangingPunct="1"/>
            <a:r>
              <a:rPr lang="en-US" altLang="zh-CN" smtClean="0"/>
              <a:t>Currently, large installed base of token ring products</a:t>
            </a:r>
            <a:endParaRPr lang="en-GB" altLang="zh-CN" smtClean="0"/>
          </a:p>
          <a:p>
            <a:pPr eaLnBrk="1" hangingPunct="1"/>
            <a:r>
              <a:rPr lang="en-GB" altLang="zh-CN" smtClean="0"/>
              <a:t>Never</a:t>
            </a:r>
            <a:r>
              <a:rPr lang="en-US" altLang="zh-CN" smtClean="0"/>
              <a:t> achieved popularity of </a:t>
            </a:r>
            <a:r>
              <a:rPr lang="en-US" altLang="zh-CN" smtClean="0">
                <a:latin typeface="Comic Sans MS" pitchFamily="66" charset="0"/>
              </a:rPr>
              <a:t>Ethernet</a:t>
            </a:r>
            <a:endParaRPr lang="en-GB" altLang="zh-CN" smtClean="0">
              <a:latin typeface="Comic Sans MS" pitchFamily="66" charset="0"/>
            </a:endParaRPr>
          </a:p>
        </p:txBody>
      </p:sp>
      <p:sp>
        <p:nvSpPr>
          <p:cNvPr id="20787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DEC19C-B194-4068-BD58-138003358FA5}" type="slidenum">
              <a:rPr lang="en-US" altLang="zh-CN" smtClean="0"/>
              <a:pPr/>
              <a:t>80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71E3DC-AE4D-4707-812E-EA7188B5BE86}" type="slidenum">
              <a:rPr lang="en-US" altLang="zh-CN" smtClean="0">
                <a:solidFill>
                  <a:schemeClr val="tx1"/>
                </a:solidFill>
              </a:rPr>
              <a:pPr/>
              <a:t>81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Ring </a:t>
            </a:r>
            <a:r>
              <a:rPr lang="en-GB" altLang="zh-CN" smtClean="0"/>
              <a:t>Operation</a:t>
            </a:r>
            <a:endParaRPr lang="en-US" altLang="zh-CN" smtClean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412875"/>
            <a:ext cx="8678863" cy="48958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smtClean="0"/>
              <a:t>Each </a:t>
            </a:r>
            <a:r>
              <a:rPr lang="en-US" altLang="zh-CN" sz="2400" smtClean="0">
                <a:solidFill>
                  <a:schemeClr val="hlink"/>
                </a:solidFill>
              </a:rPr>
              <a:t>repeater</a:t>
            </a:r>
            <a:r>
              <a:rPr lang="en-US" altLang="zh-CN" sz="2400" smtClean="0"/>
              <a:t> connects to two others </a:t>
            </a:r>
            <a:br>
              <a:rPr lang="en-US" altLang="zh-CN" sz="2400" smtClean="0"/>
            </a:br>
            <a:r>
              <a:rPr lang="en-US" altLang="zh-CN" sz="2400" smtClean="0"/>
              <a:t>via </a:t>
            </a:r>
            <a:r>
              <a:rPr lang="en-US" altLang="zh-CN" sz="2400" smtClean="0">
                <a:solidFill>
                  <a:srgbClr val="0000FF"/>
                </a:solidFill>
              </a:rPr>
              <a:t>unidirectional transmission links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smtClean="0"/>
              <a:t>Repeater acts as attachment point</a:t>
            </a:r>
          </a:p>
          <a:p>
            <a:pPr lvl="1" eaLnBrk="1" hangingPunct="1">
              <a:lnSpc>
                <a:spcPct val="120000"/>
              </a:lnSpc>
            </a:pPr>
            <a:endParaRPr lang="en-US" altLang="zh-CN" sz="200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2400" smtClean="0"/>
              <a:t>Data transferred bit by bit from one repeater to the next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000" smtClean="0"/>
              <a:t>Repeater regenerates and retransmits each bit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000" smtClean="0"/>
              <a:t>Repeater performs data insertion, data reception, data removal</a:t>
            </a:r>
          </a:p>
          <a:p>
            <a:pPr lvl="2" eaLnBrk="1" hangingPunct="1">
              <a:lnSpc>
                <a:spcPct val="120000"/>
              </a:lnSpc>
            </a:pPr>
            <a:endParaRPr lang="en-US" altLang="zh-CN" sz="1400" smtClean="0"/>
          </a:p>
          <a:p>
            <a:pPr eaLnBrk="1" hangingPunct="1">
              <a:lnSpc>
                <a:spcPct val="120000"/>
              </a:lnSpc>
            </a:pPr>
            <a:r>
              <a:rPr lang="en-US" altLang="zh-CN" sz="2400" smtClean="0"/>
              <a:t>Frame </a:t>
            </a:r>
            <a:r>
              <a:rPr lang="en-US" altLang="zh-CN" sz="2400" smtClean="0">
                <a:solidFill>
                  <a:schemeClr val="hlink"/>
                </a:solidFill>
              </a:rPr>
              <a:t>removed by transmitter</a:t>
            </a:r>
            <a:r>
              <a:rPr lang="en-US" altLang="zh-CN" sz="2400" smtClean="0"/>
              <a:t> after one trip round ring</a:t>
            </a:r>
          </a:p>
        </p:txBody>
      </p:sp>
      <p:pic>
        <p:nvPicPr>
          <p:cNvPr id="2089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38" y="1285875"/>
            <a:ext cx="33242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3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mtClean="0"/>
              <a:t>Ring Repeater States</a:t>
            </a:r>
            <a:endParaRPr lang="en-US" altLang="zh-CN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8" y="3786188"/>
            <a:ext cx="8569325" cy="252253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Transmit state</a:t>
            </a:r>
          </a:p>
          <a:p>
            <a:pPr>
              <a:defRPr/>
            </a:pPr>
            <a:r>
              <a:rPr lang="en-US" altLang="zh-CN" dirty="0" smtClean="0"/>
              <a:t>Reclaim frame and pass back to station for checking (ACK)</a:t>
            </a:r>
          </a:p>
          <a:p>
            <a:pPr>
              <a:defRPr/>
            </a:pPr>
            <a:r>
              <a:rPr lang="en-US" dirty="0" smtClean="0"/>
              <a:t>May </a:t>
            </a:r>
            <a:r>
              <a:rPr lang="en-US" altLang="zh-CN" dirty="0" smtClean="0"/>
              <a:t>buffer other’s frame for retransmission later</a:t>
            </a:r>
          </a:p>
          <a:p>
            <a:pPr lvl="2">
              <a:defRPr/>
            </a:pPr>
            <a:endParaRPr 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Bypass state</a:t>
            </a:r>
          </a:p>
          <a:p>
            <a:pPr>
              <a:defRPr/>
            </a:pPr>
            <a:r>
              <a:rPr lang="en-US" dirty="0" smtClean="0"/>
              <a:t>Do nothing more than a connector</a:t>
            </a:r>
            <a:endParaRPr lang="en-US" dirty="0"/>
          </a:p>
        </p:txBody>
      </p:sp>
      <p:sp>
        <p:nvSpPr>
          <p:cNvPr id="20992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5F5C2C-7EFC-4CFC-8333-ACE3DE352AB9}" type="slidenum">
              <a:rPr lang="en-US" altLang="zh-CN" smtClean="0"/>
              <a:pPr/>
              <a:t>82</a:t>
            </a:fld>
            <a:endParaRPr lang="en-US" altLang="zh-CN" smtClean="0"/>
          </a:p>
        </p:txBody>
      </p:sp>
      <p:pic>
        <p:nvPicPr>
          <p:cNvPr id="20992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740"/>
          <a:stretch>
            <a:fillRect/>
          </a:stretch>
        </p:blipFill>
        <p:spPr bwMode="auto">
          <a:xfrm>
            <a:off x="500063" y="1285875"/>
            <a:ext cx="8277225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56FCF-7928-45C4-AF9B-49B7C6C9EDDF}" type="slidenum">
              <a:rPr lang="en-US" altLang="zh-CN" smtClean="0">
                <a:solidFill>
                  <a:schemeClr val="tx1"/>
                </a:solidFill>
              </a:rPr>
              <a:pPr/>
              <a:t>83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Listen State Functions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 smtClean="0"/>
              <a:t>Scan passing bit stream for </a:t>
            </a:r>
            <a:r>
              <a:rPr lang="en-US" altLang="zh-CN" sz="2800" dirty="0" smtClean="0">
                <a:solidFill>
                  <a:srgbClr val="0000FF"/>
                </a:solidFill>
              </a:rPr>
              <a:t>patterns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Address of attached station vs. destination address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Token permission to transmit</a:t>
            </a:r>
          </a:p>
          <a:p>
            <a:pPr lvl="3" eaLnBrk="1" hangingPunct="1">
              <a:lnSpc>
                <a:spcPct val="12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 smtClean="0"/>
              <a:t>Copy incoming bit and send to attached station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If destination address matched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Whilst forwarding each bit</a:t>
            </a:r>
          </a:p>
          <a:p>
            <a:pPr lvl="3" eaLnBrk="1" hangingPunct="1">
              <a:lnSpc>
                <a:spcPct val="12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Modify bit </a:t>
            </a:r>
            <a:r>
              <a:rPr lang="en-US" altLang="zh-CN" sz="2800" dirty="0" smtClean="0"/>
              <a:t>as it passes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e.g. to indicate a packet has been copied (ACK)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altLang="zh-CN" sz="2400" dirty="0" smtClean="0"/>
              <a:t>Or make reservation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4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4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4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44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4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44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435265-F6B6-4E80-9B43-5C29BBFB5C1E}" type="slidenum">
              <a:rPr lang="en-US" altLang="zh-CN" smtClean="0">
                <a:solidFill>
                  <a:schemeClr val="tx1"/>
                </a:solidFill>
              </a:rPr>
              <a:pPr/>
              <a:t>84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802.5</a:t>
            </a:r>
            <a:r>
              <a:rPr lang="en-GB" altLang="zh-CN" smtClean="0"/>
              <a:t> MAC Protocol</a:t>
            </a:r>
            <a:endParaRPr lang="en-US" altLang="zh-CN" smtClean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CN" sz="2400" dirty="0" smtClean="0"/>
              <a:t>Small frame (</a:t>
            </a:r>
            <a:r>
              <a:rPr lang="en-US" altLang="zh-CN" sz="2400" dirty="0" smtClean="0">
                <a:solidFill>
                  <a:schemeClr val="hlink"/>
                </a:solidFill>
              </a:rPr>
              <a:t>token</a:t>
            </a:r>
            <a:r>
              <a:rPr lang="en-US" altLang="zh-CN" sz="2400" dirty="0" smtClean="0"/>
              <a:t>) circulates when idle</a:t>
            </a:r>
          </a:p>
          <a:p>
            <a:pPr eaLnBrk="1" hangingPunct="1">
              <a:defRPr/>
            </a:pPr>
            <a:r>
              <a:rPr lang="en-US" altLang="zh-CN" sz="2400" dirty="0" smtClean="0"/>
              <a:t>Station waits for token</a:t>
            </a:r>
          </a:p>
          <a:p>
            <a:pPr lvl="2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400" dirty="0" smtClean="0"/>
              <a:t>Changes one bit in token to make it </a:t>
            </a:r>
            <a:r>
              <a:rPr lang="en-US" altLang="zh-CN" sz="2400" dirty="0" smtClean="0">
                <a:solidFill>
                  <a:schemeClr val="folHlink"/>
                </a:solidFill>
                <a:latin typeface="Comic Sans MS" pitchFamily="66" charset="0"/>
              </a:rPr>
              <a:t>SOF</a:t>
            </a:r>
            <a:r>
              <a:rPr lang="en-US" altLang="zh-CN" sz="2400" dirty="0" smtClean="0">
                <a:solidFill>
                  <a:schemeClr val="folHlink"/>
                </a:solidFill>
              </a:rPr>
              <a:t> for data frame</a:t>
            </a:r>
          </a:p>
          <a:p>
            <a:pPr eaLnBrk="1" hangingPunct="1">
              <a:defRPr/>
            </a:pPr>
            <a:r>
              <a:rPr lang="en-US" altLang="zh-CN" sz="2400" dirty="0" smtClean="0"/>
              <a:t>Append rest of data frame</a:t>
            </a:r>
          </a:p>
          <a:p>
            <a:pPr lvl="2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400" dirty="0" smtClean="0"/>
              <a:t>Frame makes round trip and is absorbed by transmitting station</a:t>
            </a:r>
          </a:p>
          <a:p>
            <a:pPr eaLnBrk="1" hangingPunct="1">
              <a:defRPr/>
            </a:pPr>
            <a:r>
              <a:rPr lang="en-US" altLang="zh-CN" sz="2400" dirty="0" smtClean="0"/>
              <a:t>Station then </a:t>
            </a:r>
            <a:r>
              <a:rPr lang="en-US" altLang="zh-CN" sz="2400" dirty="0" smtClean="0">
                <a:solidFill>
                  <a:schemeClr val="hlink"/>
                </a:solidFill>
              </a:rPr>
              <a:t>inserts new token</a:t>
            </a:r>
            <a:r>
              <a:rPr lang="en-US" altLang="zh-CN" sz="2400" dirty="0" smtClean="0"/>
              <a:t> when transmission has finished (leading edge of returning frame arrives)</a:t>
            </a:r>
          </a:p>
          <a:p>
            <a:pPr lvl="2" eaLnBrk="1" hangingPunct="1">
              <a:defRPr/>
            </a:pP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2400" dirty="0" smtClean="0"/>
              <a:t>Under light loads, some inefficiency</a:t>
            </a:r>
          </a:p>
          <a:p>
            <a:pPr eaLnBrk="1" hangingPunct="1">
              <a:defRPr/>
            </a:pPr>
            <a:r>
              <a:rPr lang="en-US" altLang="zh-CN" sz="2400" dirty="0" smtClean="0"/>
              <a:t>Under heavy loads, </a:t>
            </a:r>
            <a:r>
              <a:rPr lang="en-US" altLang="zh-CN" sz="2400" dirty="0" smtClean="0">
                <a:solidFill>
                  <a:schemeClr val="folHlink"/>
                </a:solidFill>
              </a:rPr>
              <a:t>round robin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8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8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8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48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BAA48E-DD35-4594-B806-8AEF5F884610}" type="slidenum">
              <a:rPr lang="en-US" altLang="zh-CN" smtClean="0">
                <a:solidFill>
                  <a:schemeClr val="tx1"/>
                </a:solidFill>
              </a:rPr>
              <a:pPr/>
              <a:t>85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584200"/>
            <a:ext cx="2771775" cy="12969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mtClean="0"/>
              <a:t>Token Ring Operation</a:t>
            </a:r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685"/>
          <a:stretch>
            <a:fillRect/>
          </a:stretch>
        </p:blipFill>
        <p:spPr bwMode="auto">
          <a:xfrm>
            <a:off x="3455988" y="396875"/>
            <a:ext cx="5070475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036549-961F-400A-A284-CA5812983E06}" type="slidenum">
              <a:rPr lang="en-US" altLang="zh-CN" smtClean="0">
                <a:solidFill>
                  <a:schemeClr val="tx1"/>
                </a:solidFill>
              </a:rPr>
              <a:pPr/>
              <a:t>86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FDDI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mtClean="0">
                <a:latin typeface="Comic Sans MS" pitchFamily="66" charset="0"/>
              </a:rPr>
              <a:t>100 Mbps </a:t>
            </a:r>
            <a:r>
              <a:rPr lang="en-US" altLang="zh-CN" smtClean="0"/>
              <a:t>Token Ring</a:t>
            </a:r>
            <a:endParaRPr lang="en-US" altLang="zh-CN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mtClean="0"/>
              <a:t>Use multi-mode or single-mode </a:t>
            </a:r>
            <a:r>
              <a:rPr lang="en-US" altLang="zh-CN" smtClean="0">
                <a:solidFill>
                  <a:schemeClr val="folHlink"/>
                </a:solidFill>
              </a:rPr>
              <a:t>optical fiber</a:t>
            </a:r>
            <a:r>
              <a:rPr lang="en-US" altLang="zh-CN" smtClean="0"/>
              <a:t> transmission links</a:t>
            </a:r>
          </a:p>
          <a:p>
            <a:pPr lvl="3" eaLnBrk="1" hangingPunct="1">
              <a:lnSpc>
                <a:spcPct val="110000"/>
              </a:lnSpc>
            </a:pPr>
            <a:endParaRPr lang="en-US" altLang="zh-CN" smtClean="0"/>
          </a:p>
          <a:p>
            <a:pPr eaLnBrk="1" hangingPunct="1">
              <a:lnSpc>
                <a:spcPct val="110000"/>
              </a:lnSpc>
            </a:pPr>
            <a:r>
              <a:rPr lang="en-US" altLang="zh-CN" smtClean="0"/>
              <a:t>Span up to </a:t>
            </a:r>
            <a:r>
              <a:rPr lang="en-US" altLang="zh-CN" smtClean="0">
                <a:latin typeface="Comic Sans MS" pitchFamily="66" charset="0"/>
              </a:rPr>
              <a:t>200 kms</a:t>
            </a:r>
            <a:r>
              <a:rPr lang="en-US" altLang="zh-CN" smtClean="0"/>
              <a:t> and permits up to </a:t>
            </a:r>
            <a:r>
              <a:rPr lang="en-US" altLang="zh-CN" smtClean="0">
                <a:latin typeface="Comic Sans MS" pitchFamily="66" charset="0"/>
              </a:rPr>
              <a:t>500</a:t>
            </a:r>
            <a:r>
              <a:rPr lang="en-US" altLang="zh-CN" smtClean="0"/>
              <a:t> stations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mtClean="0"/>
              <a:t>LAN and MAN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F0F875-1BDD-4681-B473-4D18CB7343AB}" type="slidenum">
              <a:rPr lang="en-US" altLang="zh-CN" smtClean="0">
                <a:solidFill>
                  <a:schemeClr val="tx1"/>
                </a:solidFill>
              </a:rPr>
              <a:pPr/>
              <a:t>87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FDDI Token Ring</a:t>
            </a:r>
          </a:p>
        </p:txBody>
      </p:sp>
      <p:sp>
        <p:nvSpPr>
          <p:cNvPr id="217091" name="Oval 4"/>
          <p:cNvSpPr>
            <a:spLocks noChangeArrowheads="1"/>
          </p:cNvSpPr>
          <p:nvPr/>
        </p:nvSpPr>
        <p:spPr bwMode="auto">
          <a:xfrm>
            <a:off x="1563688" y="1887538"/>
            <a:ext cx="5491162" cy="40671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sp>
        <p:nvSpPr>
          <p:cNvPr id="217092" name="Oval 5"/>
          <p:cNvSpPr>
            <a:spLocks noChangeArrowheads="1"/>
          </p:cNvSpPr>
          <p:nvPr/>
        </p:nvSpPr>
        <p:spPr bwMode="auto">
          <a:xfrm>
            <a:off x="1716088" y="2006600"/>
            <a:ext cx="5176837" cy="380841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Tahoma" pitchFamily="34" charset="0"/>
            </a:endParaRPr>
          </a:p>
        </p:txBody>
      </p:sp>
      <p:grpSp>
        <p:nvGrpSpPr>
          <p:cNvPr id="217093" name="Group 6"/>
          <p:cNvGrpSpPr>
            <a:grpSpLocks/>
          </p:cNvGrpSpPr>
          <p:nvPr/>
        </p:nvGrpSpPr>
        <p:grpSpPr bwMode="auto">
          <a:xfrm>
            <a:off x="3862388" y="1536700"/>
            <a:ext cx="762000" cy="611188"/>
            <a:chOff x="3840" y="1279"/>
            <a:chExt cx="266" cy="310"/>
          </a:xfrm>
        </p:grpSpPr>
        <p:sp>
          <p:nvSpPr>
            <p:cNvPr id="217337" name="Freeform 7"/>
            <p:cNvSpPr>
              <a:spLocks/>
            </p:cNvSpPr>
            <p:nvPr/>
          </p:nvSpPr>
          <p:spPr bwMode="auto">
            <a:xfrm>
              <a:off x="3848" y="1548"/>
              <a:ext cx="206" cy="20"/>
            </a:xfrm>
            <a:custGeom>
              <a:avLst/>
              <a:gdLst>
                <a:gd name="T0" fmla="*/ 0 w 206"/>
                <a:gd name="T1" fmla="*/ 19 h 20"/>
                <a:gd name="T2" fmla="*/ 0 w 206"/>
                <a:gd name="T3" fmla="*/ 0 h 20"/>
                <a:gd name="T4" fmla="*/ 205 w 206"/>
                <a:gd name="T5" fmla="*/ 0 h 20"/>
                <a:gd name="T6" fmla="*/ 205 w 206"/>
                <a:gd name="T7" fmla="*/ 19 h 20"/>
                <a:gd name="T8" fmla="*/ 0 w 206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20"/>
                <a:gd name="T17" fmla="*/ 206 w 206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20">
                  <a:moveTo>
                    <a:pt x="0" y="1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19"/>
                  </a:lnTo>
                  <a:lnTo>
                    <a:pt x="0" y="19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8" name="Freeform 8"/>
            <p:cNvSpPr>
              <a:spLocks/>
            </p:cNvSpPr>
            <p:nvPr/>
          </p:nvSpPr>
          <p:spPr bwMode="auto">
            <a:xfrm>
              <a:off x="3840" y="1453"/>
              <a:ext cx="220" cy="34"/>
            </a:xfrm>
            <a:custGeom>
              <a:avLst/>
              <a:gdLst>
                <a:gd name="T0" fmla="*/ 189 w 220"/>
                <a:gd name="T1" fmla="*/ 0 h 34"/>
                <a:gd name="T2" fmla="*/ 219 w 220"/>
                <a:gd name="T3" fmla="*/ 33 h 34"/>
                <a:gd name="T4" fmla="*/ 0 w 220"/>
                <a:gd name="T5" fmla="*/ 33 h 34"/>
                <a:gd name="T6" fmla="*/ 29 w 220"/>
                <a:gd name="T7" fmla="*/ 0 h 34"/>
                <a:gd name="T8" fmla="*/ 189 w 220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4"/>
                <a:gd name="T17" fmla="*/ 220 w 2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4">
                  <a:moveTo>
                    <a:pt x="189" y="0"/>
                  </a:moveTo>
                  <a:lnTo>
                    <a:pt x="219" y="33"/>
                  </a:lnTo>
                  <a:lnTo>
                    <a:pt x="0" y="33"/>
                  </a:lnTo>
                  <a:lnTo>
                    <a:pt x="29" y="0"/>
                  </a:lnTo>
                  <a:lnTo>
                    <a:pt x="18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9" name="Freeform 9"/>
            <p:cNvSpPr>
              <a:spLocks/>
            </p:cNvSpPr>
            <p:nvPr/>
          </p:nvSpPr>
          <p:spPr bwMode="auto">
            <a:xfrm>
              <a:off x="3897" y="1449"/>
              <a:ext cx="104" cy="24"/>
            </a:xfrm>
            <a:custGeom>
              <a:avLst/>
              <a:gdLst>
                <a:gd name="T0" fmla="*/ 102 w 104"/>
                <a:gd name="T1" fmla="*/ 10 h 24"/>
                <a:gd name="T2" fmla="*/ 101 w 104"/>
                <a:gd name="T3" fmla="*/ 8 h 24"/>
                <a:gd name="T4" fmla="*/ 97 w 104"/>
                <a:gd name="T5" fmla="*/ 6 h 24"/>
                <a:gd name="T6" fmla="*/ 93 w 104"/>
                <a:gd name="T7" fmla="*/ 4 h 24"/>
                <a:gd name="T8" fmla="*/ 87 w 104"/>
                <a:gd name="T9" fmla="*/ 3 h 24"/>
                <a:gd name="T10" fmla="*/ 80 w 104"/>
                <a:gd name="T11" fmla="*/ 2 h 24"/>
                <a:gd name="T12" fmla="*/ 72 w 104"/>
                <a:gd name="T13" fmla="*/ 1 h 24"/>
                <a:gd name="T14" fmla="*/ 64 w 104"/>
                <a:gd name="T15" fmla="*/ 0 h 24"/>
                <a:gd name="T16" fmla="*/ 55 w 104"/>
                <a:gd name="T17" fmla="*/ 0 h 24"/>
                <a:gd name="T18" fmla="*/ 46 w 104"/>
                <a:gd name="T19" fmla="*/ 0 h 24"/>
                <a:gd name="T20" fmla="*/ 37 w 104"/>
                <a:gd name="T21" fmla="*/ 0 h 24"/>
                <a:gd name="T22" fmla="*/ 29 w 104"/>
                <a:gd name="T23" fmla="*/ 1 h 24"/>
                <a:gd name="T24" fmla="*/ 21 w 104"/>
                <a:gd name="T25" fmla="*/ 2 h 24"/>
                <a:gd name="T26" fmla="*/ 14 w 104"/>
                <a:gd name="T27" fmla="*/ 3 h 24"/>
                <a:gd name="T28" fmla="*/ 8 w 104"/>
                <a:gd name="T29" fmla="*/ 4 h 24"/>
                <a:gd name="T30" fmla="*/ 4 w 104"/>
                <a:gd name="T31" fmla="*/ 6 h 24"/>
                <a:gd name="T32" fmla="*/ 1 w 104"/>
                <a:gd name="T33" fmla="*/ 8 h 24"/>
                <a:gd name="T34" fmla="*/ 0 w 104"/>
                <a:gd name="T35" fmla="*/ 10 h 24"/>
                <a:gd name="T36" fmla="*/ 0 w 104"/>
                <a:gd name="T37" fmla="*/ 12 h 24"/>
                <a:gd name="T38" fmla="*/ 1 w 104"/>
                <a:gd name="T39" fmla="*/ 14 h 24"/>
                <a:gd name="T40" fmla="*/ 4 w 104"/>
                <a:gd name="T41" fmla="*/ 16 h 24"/>
                <a:gd name="T42" fmla="*/ 8 w 104"/>
                <a:gd name="T43" fmla="*/ 17 h 24"/>
                <a:gd name="T44" fmla="*/ 14 w 104"/>
                <a:gd name="T45" fmla="*/ 19 h 24"/>
                <a:gd name="T46" fmla="*/ 21 w 104"/>
                <a:gd name="T47" fmla="*/ 20 h 24"/>
                <a:gd name="T48" fmla="*/ 29 w 104"/>
                <a:gd name="T49" fmla="*/ 21 h 24"/>
                <a:gd name="T50" fmla="*/ 37 w 104"/>
                <a:gd name="T51" fmla="*/ 22 h 24"/>
                <a:gd name="T52" fmla="*/ 46 w 104"/>
                <a:gd name="T53" fmla="*/ 23 h 24"/>
                <a:gd name="T54" fmla="*/ 55 w 104"/>
                <a:gd name="T55" fmla="*/ 23 h 24"/>
                <a:gd name="T56" fmla="*/ 64 w 104"/>
                <a:gd name="T57" fmla="*/ 22 h 24"/>
                <a:gd name="T58" fmla="*/ 72 w 104"/>
                <a:gd name="T59" fmla="*/ 21 h 24"/>
                <a:gd name="T60" fmla="*/ 80 w 104"/>
                <a:gd name="T61" fmla="*/ 20 h 24"/>
                <a:gd name="T62" fmla="*/ 87 w 104"/>
                <a:gd name="T63" fmla="*/ 19 h 24"/>
                <a:gd name="T64" fmla="*/ 93 w 104"/>
                <a:gd name="T65" fmla="*/ 17 h 24"/>
                <a:gd name="T66" fmla="*/ 97 w 104"/>
                <a:gd name="T67" fmla="*/ 16 h 24"/>
                <a:gd name="T68" fmla="*/ 101 w 104"/>
                <a:gd name="T69" fmla="*/ 14 h 24"/>
                <a:gd name="T70" fmla="*/ 102 w 104"/>
                <a:gd name="T71" fmla="*/ 12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4"/>
                <a:gd name="T109" fmla="*/ 0 h 24"/>
                <a:gd name="T110" fmla="*/ 104 w 10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4" h="24">
                  <a:moveTo>
                    <a:pt x="103" y="11"/>
                  </a:moveTo>
                  <a:lnTo>
                    <a:pt x="102" y="10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99" y="7"/>
                  </a:lnTo>
                  <a:lnTo>
                    <a:pt x="97" y="6"/>
                  </a:lnTo>
                  <a:lnTo>
                    <a:pt x="95" y="6"/>
                  </a:lnTo>
                  <a:lnTo>
                    <a:pt x="93" y="4"/>
                  </a:lnTo>
                  <a:lnTo>
                    <a:pt x="90" y="4"/>
                  </a:lnTo>
                  <a:lnTo>
                    <a:pt x="87" y="3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5" y="1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7" y="20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9" y="21"/>
                  </a:lnTo>
                  <a:lnTo>
                    <a:pt x="33" y="22"/>
                  </a:lnTo>
                  <a:lnTo>
                    <a:pt x="37" y="22"/>
                  </a:lnTo>
                  <a:lnTo>
                    <a:pt x="42" y="22"/>
                  </a:lnTo>
                  <a:lnTo>
                    <a:pt x="46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60" y="22"/>
                  </a:lnTo>
                  <a:lnTo>
                    <a:pt x="64" y="22"/>
                  </a:lnTo>
                  <a:lnTo>
                    <a:pt x="69" y="22"/>
                  </a:lnTo>
                  <a:lnTo>
                    <a:pt x="72" y="21"/>
                  </a:lnTo>
                  <a:lnTo>
                    <a:pt x="76" y="21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19"/>
                  </a:lnTo>
                  <a:lnTo>
                    <a:pt x="90" y="18"/>
                  </a:lnTo>
                  <a:lnTo>
                    <a:pt x="93" y="17"/>
                  </a:lnTo>
                  <a:lnTo>
                    <a:pt x="95" y="17"/>
                  </a:lnTo>
                  <a:lnTo>
                    <a:pt x="97" y="16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2" y="12"/>
                  </a:lnTo>
                  <a:lnTo>
                    <a:pt x="103" y="11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0" name="Freeform 10"/>
            <p:cNvSpPr>
              <a:spLocks/>
            </p:cNvSpPr>
            <p:nvPr/>
          </p:nvSpPr>
          <p:spPr bwMode="auto">
            <a:xfrm>
              <a:off x="3897" y="1461"/>
              <a:ext cx="104" cy="17"/>
            </a:xfrm>
            <a:custGeom>
              <a:avLst/>
              <a:gdLst>
                <a:gd name="T0" fmla="*/ 102 w 104"/>
                <a:gd name="T1" fmla="*/ 6 h 17"/>
                <a:gd name="T2" fmla="*/ 101 w 104"/>
                <a:gd name="T3" fmla="*/ 8 h 17"/>
                <a:gd name="T4" fmla="*/ 97 w 104"/>
                <a:gd name="T5" fmla="*/ 10 h 17"/>
                <a:gd name="T6" fmla="*/ 93 w 104"/>
                <a:gd name="T7" fmla="*/ 11 h 17"/>
                <a:gd name="T8" fmla="*/ 87 w 104"/>
                <a:gd name="T9" fmla="*/ 12 h 17"/>
                <a:gd name="T10" fmla="*/ 80 w 104"/>
                <a:gd name="T11" fmla="*/ 14 h 17"/>
                <a:gd name="T12" fmla="*/ 72 w 104"/>
                <a:gd name="T13" fmla="*/ 14 h 17"/>
                <a:gd name="T14" fmla="*/ 64 w 104"/>
                <a:gd name="T15" fmla="*/ 15 h 17"/>
                <a:gd name="T16" fmla="*/ 55 w 104"/>
                <a:gd name="T17" fmla="*/ 16 h 17"/>
                <a:gd name="T18" fmla="*/ 46 w 104"/>
                <a:gd name="T19" fmla="*/ 16 h 17"/>
                <a:gd name="T20" fmla="*/ 37 w 104"/>
                <a:gd name="T21" fmla="*/ 15 h 17"/>
                <a:gd name="T22" fmla="*/ 29 w 104"/>
                <a:gd name="T23" fmla="*/ 14 h 17"/>
                <a:gd name="T24" fmla="*/ 21 w 104"/>
                <a:gd name="T25" fmla="*/ 14 h 17"/>
                <a:gd name="T26" fmla="*/ 14 w 104"/>
                <a:gd name="T27" fmla="*/ 12 h 17"/>
                <a:gd name="T28" fmla="*/ 8 w 104"/>
                <a:gd name="T29" fmla="*/ 11 h 17"/>
                <a:gd name="T30" fmla="*/ 4 w 104"/>
                <a:gd name="T31" fmla="*/ 10 h 17"/>
                <a:gd name="T32" fmla="*/ 1 w 104"/>
                <a:gd name="T33" fmla="*/ 8 h 17"/>
                <a:gd name="T34" fmla="*/ 0 w 104"/>
                <a:gd name="T35" fmla="*/ 6 h 17"/>
                <a:gd name="T36" fmla="*/ 0 w 104"/>
                <a:gd name="T37" fmla="*/ 0 h 17"/>
                <a:gd name="T38" fmla="*/ 0 w 104"/>
                <a:gd name="T39" fmla="*/ 2 h 17"/>
                <a:gd name="T40" fmla="*/ 3 w 104"/>
                <a:gd name="T41" fmla="*/ 4 h 17"/>
                <a:gd name="T42" fmla="*/ 6 w 104"/>
                <a:gd name="T43" fmla="*/ 5 h 17"/>
                <a:gd name="T44" fmla="*/ 12 w 104"/>
                <a:gd name="T45" fmla="*/ 6 h 17"/>
                <a:gd name="T46" fmla="*/ 17 w 104"/>
                <a:gd name="T47" fmla="*/ 8 h 17"/>
                <a:gd name="T48" fmla="*/ 25 w 104"/>
                <a:gd name="T49" fmla="*/ 9 h 17"/>
                <a:gd name="T50" fmla="*/ 33 w 104"/>
                <a:gd name="T51" fmla="*/ 10 h 17"/>
                <a:gd name="T52" fmla="*/ 42 w 104"/>
                <a:gd name="T53" fmla="*/ 10 h 17"/>
                <a:gd name="T54" fmla="*/ 51 w 104"/>
                <a:gd name="T55" fmla="*/ 10 h 17"/>
                <a:gd name="T56" fmla="*/ 60 w 104"/>
                <a:gd name="T57" fmla="*/ 10 h 17"/>
                <a:gd name="T58" fmla="*/ 69 w 104"/>
                <a:gd name="T59" fmla="*/ 10 h 17"/>
                <a:gd name="T60" fmla="*/ 76 w 104"/>
                <a:gd name="T61" fmla="*/ 9 h 17"/>
                <a:gd name="T62" fmla="*/ 84 w 104"/>
                <a:gd name="T63" fmla="*/ 8 h 17"/>
                <a:gd name="T64" fmla="*/ 90 w 104"/>
                <a:gd name="T65" fmla="*/ 6 h 17"/>
                <a:gd name="T66" fmla="*/ 95 w 104"/>
                <a:gd name="T67" fmla="*/ 5 h 17"/>
                <a:gd name="T68" fmla="*/ 99 w 104"/>
                <a:gd name="T69" fmla="*/ 4 h 17"/>
                <a:gd name="T70" fmla="*/ 102 w 104"/>
                <a:gd name="T71" fmla="*/ 2 h 17"/>
                <a:gd name="T72" fmla="*/ 103 w 104"/>
                <a:gd name="T73" fmla="*/ 0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4"/>
                <a:gd name="T112" fmla="*/ 0 h 17"/>
                <a:gd name="T113" fmla="*/ 104 w 104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4" h="17">
                  <a:moveTo>
                    <a:pt x="103" y="5"/>
                  </a:moveTo>
                  <a:lnTo>
                    <a:pt x="102" y="6"/>
                  </a:lnTo>
                  <a:lnTo>
                    <a:pt x="102" y="7"/>
                  </a:lnTo>
                  <a:lnTo>
                    <a:pt x="101" y="8"/>
                  </a:lnTo>
                  <a:lnTo>
                    <a:pt x="99" y="8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90" y="12"/>
                  </a:lnTo>
                  <a:lnTo>
                    <a:pt x="87" y="12"/>
                  </a:lnTo>
                  <a:lnTo>
                    <a:pt x="84" y="13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69" y="15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6"/>
                  </a:lnTo>
                  <a:lnTo>
                    <a:pt x="51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7" y="15"/>
                  </a:lnTo>
                  <a:lnTo>
                    <a:pt x="33" y="15"/>
                  </a:lnTo>
                  <a:lnTo>
                    <a:pt x="29" y="14"/>
                  </a:lnTo>
                  <a:lnTo>
                    <a:pt x="25" y="14"/>
                  </a:lnTo>
                  <a:lnTo>
                    <a:pt x="21" y="14"/>
                  </a:lnTo>
                  <a:lnTo>
                    <a:pt x="17" y="13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7" y="8"/>
                  </a:lnTo>
                  <a:lnTo>
                    <a:pt x="21" y="8"/>
                  </a:lnTo>
                  <a:lnTo>
                    <a:pt x="25" y="9"/>
                  </a:lnTo>
                  <a:lnTo>
                    <a:pt x="29" y="10"/>
                  </a:lnTo>
                  <a:lnTo>
                    <a:pt x="33" y="10"/>
                  </a:lnTo>
                  <a:lnTo>
                    <a:pt x="37" y="10"/>
                  </a:lnTo>
                  <a:lnTo>
                    <a:pt x="42" y="10"/>
                  </a:lnTo>
                  <a:lnTo>
                    <a:pt x="46" y="10"/>
                  </a:lnTo>
                  <a:lnTo>
                    <a:pt x="51" y="10"/>
                  </a:lnTo>
                  <a:lnTo>
                    <a:pt x="55" y="10"/>
                  </a:lnTo>
                  <a:lnTo>
                    <a:pt x="60" y="10"/>
                  </a:lnTo>
                  <a:lnTo>
                    <a:pt x="64" y="10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6" y="9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7" y="7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3" y="0"/>
                  </a:lnTo>
                  <a:lnTo>
                    <a:pt x="103" y="5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1" name="Freeform 11"/>
            <p:cNvSpPr>
              <a:spLocks/>
            </p:cNvSpPr>
            <p:nvPr/>
          </p:nvSpPr>
          <p:spPr bwMode="auto">
            <a:xfrm>
              <a:off x="3840" y="1486"/>
              <a:ext cx="220" cy="77"/>
            </a:xfrm>
            <a:custGeom>
              <a:avLst/>
              <a:gdLst>
                <a:gd name="T0" fmla="*/ 0 w 220"/>
                <a:gd name="T1" fmla="*/ 76 h 77"/>
                <a:gd name="T2" fmla="*/ 219 w 220"/>
                <a:gd name="T3" fmla="*/ 76 h 77"/>
                <a:gd name="T4" fmla="*/ 219 w 220"/>
                <a:gd name="T5" fmla="*/ 0 h 77"/>
                <a:gd name="T6" fmla="*/ 0 w 220"/>
                <a:gd name="T7" fmla="*/ 0 h 77"/>
                <a:gd name="T8" fmla="*/ 0 w 220"/>
                <a:gd name="T9" fmla="*/ 7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77"/>
                <a:gd name="T17" fmla="*/ 220 w 220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77">
                  <a:moveTo>
                    <a:pt x="0" y="76"/>
                  </a:moveTo>
                  <a:lnTo>
                    <a:pt x="219" y="76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2" name="Freeform 12"/>
            <p:cNvSpPr>
              <a:spLocks/>
            </p:cNvSpPr>
            <p:nvPr/>
          </p:nvSpPr>
          <p:spPr bwMode="auto">
            <a:xfrm>
              <a:off x="3875" y="1449"/>
              <a:ext cx="69" cy="17"/>
            </a:xfrm>
            <a:custGeom>
              <a:avLst/>
              <a:gdLst>
                <a:gd name="T0" fmla="*/ 0 w 69"/>
                <a:gd name="T1" fmla="*/ 16 h 17"/>
                <a:gd name="T2" fmla="*/ 0 w 69"/>
                <a:gd name="T3" fmla="*/ 0 h 17"/>
                <a:gd name="T4" fmla="*/ 68 w 69"/>
                <a:gd name="T5" fmla="*/ 0 h 17"/>
                <a:gd name="T6" fmla="*/ 68 w 69"/>
                <a:gd name="T7" fmla="*/ 16 h 17"/>
                <a:gd name="T8" fmla="*/ 0 w 69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17"/>
                <a:gd name="T17" fmla="*/ 69 w 6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17">
                  <a:moveTo>
                    <a:pt x="0" y="16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3" name="Freeform 13"/>
            <p:cNvSpPr>
              <a:spLocks/>
            </p:cNvSpPr>
            <p:nvPr/>
          </p:nvSpPr>
          <p:spPr bwMode="auto">
            <a:xfrm>
              <a:off x="3931" y="1450"/>
              <a:ext cx="94" cy="17"/>
            </a:xfrm>
            <a:custGeom>
              <a:avLst/>
              <a:gdLst>
                <a:gd name="T0" fmla="*/ 0 w 94"/>
                <a:gd name="T1" fmla="*/ 16 h 17"/>
                <a:gd name="T2" fmla="*/ 0 w 94"/>
                <a:gd name="T3" fmla="*/ 0 h 17"/>
                <a:gd name="T4" fmla="*/ 93 w 94"/>
                <a:gd name="T5" fmla="*/ 0 h 17"/>
                <a:gd name="T6" fmla="*/ 93 w 94"/>
                <a:gd name="T7" fmla="*/ 16 h 17"/>
                <a:gd name="T8" fmla="*/ 0 w 94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7"/>
                <a:gd name="T17" fmla="*/ 94 w 9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7">
                  <a:moveTo>
                    <a:pt x="0" y="16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4" name="Freeform 14"/>
            <p:cNvSpPr>
              <a:spLocks/>
            </p:cNvSpPr>
            <p:nvPr/>
          </p:nvSpPr>
          <p:spPr bwMode="auto">
            <a:xfrm>
              <a:off x="3877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5" name="Freeform 15"/>
            <p:cNvSpPr>
              <a:spLocks/>
            </p:cNvSpPr>
            <p:nvPr/>
          </p:nvSpPr>
          <p:spPr bwMode="auto">
            <a:xfrm>
              <a:off x="388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4 w 17"/>
                <a:gd name="T7" fmla="*/ 16 h 17"/>
                <a:gd name="T8" fmla="*/ 8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6" name="Freeform 16"/>
            <p:cNvSpPr>
              <a:spLocks/>
            </p:cNvSpPr>
            <p:nvPr/>
          </p:nvSpPr>
          <p:spPr bwMode="auto">
            <a:xfrm>
              <a:off x="388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7" name="Freeform 17"/>
            <p:cNvSpPr>
              <a:spLocks/>
            </p:cNvSpPr>
            <p:nvPr/>
          </p:nvSpPr>
          <p:spPr bwMode="auto">
            <a:xfrm>
              <a:off x="388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8" name="Freeform 18"/>
            <p:cNvSpPr>
              <a:spLocks/>
            </p:cNvSpPr>
            <p:nvPr/>
          </p:nvSpPr>
          <p:spPr bwMode="auto">
            <a:xfrm>
              <a:off x="388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49" name="Freeform 19"/>
            <p:cNvSpPr>
              <a:spLocks/>
            </p:cNvSpPr>
            <p:nvPr/>
          </p:nvSpPr>
          <p:spPr bwMode="auto">
            <a:xfrm>
              <a:off x="389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0" name="Freeform 20"/>
            <p:cNvSpPr>
              <a:spLocks/>
            </p:cNvSpPr>
            <p:nvPr/>
          </p:nvSpPr>
          <p:spPr bwMode="auto">
            <a:xfrm>
              <a:off x="389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1" name="Freeform 21"/>
            <p:cNvSpPr>
              <a:spLocks/>
            </p:cNvSpPr>
            <p:nvPr/>
          </p:nvSpPr>
          <p:spPr bwMode="auto">
            <a:xfrm>
              <a:off x="3894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2" name="Freeform 22"/>
            <p:cNvSpPr>
              <a:spLocks/>
            </p:cNvSpPr>
            <p:nvPr/>
          </p:nvSpPr>
          <p:spPr bwMode="auto">
            <a:xfrm>
              <a:off x="389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3" name="Freeform 23"/>
            <p:cNvSpPr>
              <a:spLocks/>
            </p:cNvSpPr>
            <p:nvPr/>
          </p:nvSpPr>
          <p:spPr bwMode="auto">
            <a:xfrm>
              <a:off x="390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4" name="Freeform 24"/>
            <p:cNvSpPr>
              <a:spLocks/>
            </p:cNvSpPr>
            <p:nvPr/>
          </p:nvSpPr>
          <p:spPr bwMode="auto">
            <a:xfrm>
              <a:off x="390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5" name="Freeform 25"/>
            <p:cNvSpPr>
              <a:spLocks/>
            </p:cNvSpPr>
            <p:nvPr/>
          </p:nvSpPr>
          <p:spPr bwMode="auto">
            <a:xfrm>
              <a:off x="390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6 h 17"/>
                <a:gd name="T6" fmla="*/ 8 w 17"/>
                <a:gd name="T7" fmla="*/ 16 h 17"/>
                <a:gd name="T8" fmla="*/ 12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6" name="Freeform 26"/>
            <p:cNvSpPr>
              <a:spLocks/>
            </p:cNvSpPr>
            <p:nvPr/>
          </p:nvSpPr>
          <p:spPr bwMode="auto">
            <a:xfrm>
              <a:off x="390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7" name="Freeform 27"/>
            <p:cNvSpPr>
              <a:spLocks/>
            </p:cNvSpPr>
            <p:nvPr/>
          </p:nvSpPr>
          <p:spPr bwMode="auto">
            <a:xfrm>
              <a:off x="391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8" name="Freeform 28"/>
            <p:cNvSpPr>
              <a:spLocks/>
            </p:cNvSpPr>
            <p:nvPr/>
          </p:nvSpPr>
          <p:spPr bwMode="auto">
            <a:xfrm>
              <a:off x="391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59" name="Freeform 29"/>
            <p:cNvSpPr>
              <a:spLocks/>
            </p:cNvSpPr>
            <p:nvPr/>
          </p:nvSpPr>
          <p:spPr bwMode="auto">
            <a:xfrm>
              <a:off x="3916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0" name="Freeform 30"/>
            <p:cNvSpPr>
              <a:spLocks/>
            </p:cNvSpPr>
            <p:nvPr/>
          </p:nvSpPr>
          <p:spPr bwMode="auto">
            <a:xfrm>
              <a:off x="391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1" name="Freeform 31"/>
            <p:cNvSpPr>
              <a:spLocks/>
            </p:cNvSpPr>
            <p:nvPr/>
          </p:nvSpPr>
          <p:spPr bwMode="auto">
            <a:xfrm>
              <a:off x="3921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2" name="Freeform 32"/>
            <p:cNvSpPr>
              <a:spLocks/>
            </p:cNvSpPr>
            <p:nvPr/>
          </p:nvSpPr>
          <p:spPr bwMode="auto">
            <a:xfrm>
              <a:off x="392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3" name="Freeform 33"/>
            <p:cNvSpPr>
              <a:spLocks/>
            </p:cNvSpPr>
            <p:nvPr/>
          </p:nvSpPr>
          <p:spPr bwMode="auto">
            <a:xfrm>
              <a:off x="392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4" name="Freeform 34"/>
            <p:cNvSpPr>
              <a:spLocks/>
            </p:cNvSpPr>
            <p:nvPr/>
          </p:nvSpPr>
          <p:spPr bwMode="auto">
            <a:xfrm>
              <a:off x="3855" y="1279"/>
              <a:ext cx="187" cy="174"/>
            </a:xfrm>
            <a:custGeom>
              <a:avLst/>
              <a:gdLst>
                <a:gd name="T0" fmla="*/ 180 w 187"/>
                <a:gd name="T1" fmla="*/ 173 h 174"/>
                <a:gd name="T2" fmla="*/ 180 w 187"/>
                <a:gd name="T3" fmla="*/ 173 h 174"/>
                <a:gd name="T4" fmla="*/ 180 w 187"/>
                <a:gd name="T5" fmla="*/ 172 h 174"/>
                <a:gd name="T6" fmla="*/ 182 w 187"/>
                <a:gd name="T7" fmla="*/ 172 h 174"/>
                <a:gd name="T8" fmla="*/ 182 w 187"/>
                <a:gd name="T9" fmla="*/ 172 h 174"/>
                <a:gd name="T10" fmla="*/ 183 w 187"/>
                <a:gd name="T11" fmla="*/ 171 h 174"/>
                <a:gd name="T12" fmla="*/ 183 w 187"/>
                <a:gd name="T13" fmla="*/ 171 h 174"/>
                <a:gd name="T14" fmla="*/ 184 w 187"/>
                <a:gd name="T15" fmla="*/ 171 h 174"/>
                <a:gd name="T16" fmla="*/ 184 w 187"/>
                <a:gd name="T17" fmla="*/ 170 h 174"/>
                <a:gd name="T18" fmla="*/ 184 w 187"/>
                <a:gd name="T19" fmla="*/ 170 h 174"/>
                <a:gd name="T20" fmla="*/ 184 w 187"/>
                <a:gd name="T21" fmla="*/ 169 h 174"/>
                <a:gd name="T22" fmla="*/ 185 w 187"/>
                <a:gd name="T23" fmla="*/ 169 h 174"/>
                <a:gd name="T24" fmla="*/ 185 w 187"/>
                <a:gd name="T25" fmla="*/ 168 h 174"/>
                <a:gd name="T26" fmla="*/ 186 w 187"/>
                <a:gd name="T27" fmla="*/ 167 h 174"/>
                <a:gd name="T28" fmla="*/ 186 w 187"/>
                <a:gd name="T29" fmla="*/ 167 h 174"/>
                <a:gd name="T30" fmla="*/ 186 w 187"/>
                <a:gd name="T31" fmla="*/ 6 h 174"/>
                <a:gd name="T32" fmla="*/ 186 w 187"/>
                <a:gd name="T33" fmla="*/ 5 h 174"/>
                <a:gd name="T34" fmla="*/ 186 w 187"/>
                <a:gd name="T35" fmla="*/ 5 h 174"/>
                <a:gd name="T36" fmla="*/ 185 w 187"/>
                <a:gd name="T37" fmla="*/ 5 h 174"/>
                <a:gd name="T38" fmla="*/ 185 w 187"/>
                <a:gd name="T39" fmla="*/ 3 h 174"/>
                <a:gd name="T40" fmla="*/ 184 w 187"/>
                <a:gd name="T41" fmla="*/ 3 h 174"/>
                <a:gd name="T42" fmla="*/ 184 w 187"/>
                <a:gd name="T43" fmla="*/ 2 h 174"/>
                <a:gd name="T44" fmla="*/ 184 w 187"/>
                <a:gd name="T45" fmla="*/ 1 h 174"/>
                <a:gd name="T46" fmla="*/ 183 w 187"/>
                <a:gd name="T47" fmla="*/ 1 h 174"/>
                <a:gd name="T48" fmla="*/ 183 w 187"/>
                <a:gd name="T49" fmla="*/ 1 h 174"/>
                <a:gd name="T50" fmla="*/ 182 w 187"/>
                <a:gd name="T51" fmla="*/ 1 h 174"/>
                <a:gd name="T52" fmla="*/ 182 w 187"/>
                <a:gd name="T53" fmla="*/ 0 h 174"/>
                <a:gd name="T54" fmla="*/ 180 w 187"/>
                <a:gd name="T55" fmla="*/ 0 h 174"/>
                <a:gd name="T56" fmla="*/ 180 w 187"/>
                <a:gd name="T57" fmla="*/ 0 h 174"/>
                <a:gd name="T58" fmla="*/ 180 w 187"/>
                <a:gd name="T59" fmla="*/ 0 h 174"/>
                <a:gd name="T60" fmla="*/ 5 w 187"/>
                <a:gd name="T61" fmla="*/ 0 h 174"/>
                <a:gd name="T62" fmla="*/ 4 w 187"/>
                <a:gd name="T63" fmla="*/ 0 h 174"/>
                <a:gd name="T64" fmla="*/ 3 w 187"/>
                <a:gd name="T65" fmla="*/ 0 h 174"/>
                <a:gd name="T66" fmla="*/ 3 w 187"/>
                <a:gd name="T67" fmla="*/ 0 h 174"/>
                <a:gd name="T68" fmla="*/ 2 w 187"/>
                <a:gd name="T69" fmla="*/ 0 h 174"/>
                <a:gd name="T70" fmla="*/ 2 w 187"/>
                <a:gd name="T71" fmla="*/ 1 h 174"/>
                <a:gd name="T72" fmla="*/ 1 w 187"/>
                <a:gd name="T73" fmla="*/ 1 h 174"/>
                <a:gd name="T74" fmla="*/ 1 w 187"/>
                <a:gd name="T75" fmla="*/ 1 h 174"/>
                <a:gd name="T76" fmla="*/ 1 w 187"/>
                <a:gd name="T77" fmla="*/ 2 h 174"/>
                <a:gd name="T78" fmla="*/ 0 w 187"/>
                <a:gd name="T79" fmla="*/ 3 h 174"/>
                <a:gd name="T80" fmla="*/ 0 w 187"/>
                <a:gd name="T81" fmla="*/ 3 h 174"/>
                <a:gd name="T82" fmla="*/ 0 w 187"/>
                <a:gd name="T83" fmla="*/ 3 h 174"/>
                <a:gd name="T84" fmla="*/ 0 w 187"/>
                <a:gd name="T85" fmla="*/ 5 h 174"/>
                <a:gd name="T86" fmla="*/ 0 w 187"/>
                <a:gd name="T87" fmla="*/ 5 h 174"/>
                <a:gd name="T88" fmla="*/ 0 w 187"/>
                <a:gd name="T89" fmla="*/ 6 h 174"/>
                <a:gd name="T90" fmla="*/ 0 w 187"/>
                <a:gd name="T91" fmla="*/ 167 h 174"/>
                <a:gd name="T92" fmla="*/ 0 w 187"/>
                <a:gd name="T93" fmla="*/ 167 h 174"/>
                <a:gd name="T94" fmla="*/ 0 w 187"/>
                <a:gd name="T95" fmla="*/ 168 h 174"/>
                <a:gd name="T96" fmla="*/ 0 w 187"/>
                <a:gd name="T97" fmla="*/ 169 h 174"/>
                <a:gd name="T98" fmla="*/ 0 w 187"/>
                <a:gd name="T99" fmla="*/ 169 h 174"/>
                <a:gd name="T100" fmla="*/ 0 w 187"/>
                <a:gd name="T101" fmla="*/ 170 h 174"/>
                <a:gd name="T102" fmla="*/ 1 w 187"/>
                <a:gd name="T103" fmla="*/ 170 h 174"/>
                <a:gd name="T104" fmla="*/ 1 w 187"/>
                <a:gd name="T105" fmla="*/ 171 h 174"/>
                <a:gd name="T106" fmla="*/ 1 w 187"/>
                <a:gd name="T107" fmla="*/ 171 h 174"/>
                <a:gd name="T108" fmla="*/ 2 w 187"/>
                <a:gd name="T109" fmla="*/ 171 h 174"/>
                <a:gd name="T110" fmla="*/ 2 w 187"/>
                <a:gd name="T111" fmla="*/ 172 h 174"/>
                <a:gd name="T112" fmla="*/ 2 w 187"/>
                <a:gd name="T113" fmla="*/ 172 h 174"/>
                <a:gd name="T114" fmla="*/ 3 w 187"/>
                <a:gd name="T115" fmla="*/ 172 h 174"/>
                <a:gd name="T116" fmla="*/ 3 w 187"/>
                <a:gd name="T117" fmla="*/ 172 h 174"/>
                <a:gd name="T118" fmla="*/ 4 w 187"/>
                <a:gd name="T119" fmla="*/ 173 h 174"/>
                <a:gd name="T120" fmla="*/ 5 w 187"/>
                <a:gd name="T121" fmla="*/ 173 h 174"/>
                <a:gd name="T122" fmla="*/ 180 w 187"/>
                <a:gd name="T123" fmla="*/ 173 h 1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7"/>
                <a:gd name="T187" fmla="*/ 0 h 174"/>
                <a:gd name="T188" fmla="*/ 187 w 187"/>
                <a:gd name="T189" fmla="*/ 174 h 1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7" h="174">
                  <a:moveTo>
                    <a:pt x="180" y="173"/>
                  </a:moveTo>
                  <a:lnTo>
                    <a:pt x="180" y="173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3" y="171"/>
                  </a:lnTo>
                  <a:lnTo>
                    <a:pt x="184" y="171"/>
                  </a:lnTo>
                  <a:lnTo>
                    <a:pt x="184" y="170"/>
                  </a:lnTo>
                  <a:lnTo>
                    <a:pt x="184" y="169"/>
                  </a:lnTo>
                  <a:lnTo>
                    <a:pt x="185" y="169"/>
                  </a:lnTo>
                  <a:lnTo>
                    <a:pt x="185" y="168"/>
                  </a:lnTo>
                  <a:lnTo>
                    <a:pt x="186" y="167"/>
                  </a:lnTo>
                  <a:lnTo>
                    <a:pt x="186" y="6"/>
                  </a:lnTo>
                  <a:lnTo>
                    <a:pt x="186" y="5"/>
                  </a:lnTo>
                  <a:lnTo>
                    <a:pt x="185" y="5"/>
                  </a:lnTo>
                  <a:lnTo>
                    <a:pt x="185" y="3"/>
                  </a:lnTo>
                  <a:lnTo>
                    <a:pt x="184" y="3"/>
                  </a:lnTo>
                  <a:lnTo>
                    <a:pt x="184" y="2"/>
                  </a:lnTo>
                  <a:lnTo>
                    <a:pt x="184" y="1"/>
                  </a:lnTo>
                  <a:lnTo>
                    <a:pt x="183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0" y="169"/>
                  </a:lnTo>
                  <a:lnTo>
                    <a:pt x="0" y="170"/>
                  </a:lnTo>
                  <a:lnTo>
                    <a:pt x="1" y="170"/>
                  </a:lnTo>
                  <a:lnTo>
                    <a:pt x="1" y="171"/>
                  </a:lnTo>
                  <a:lnTo>
                    <a:pt x="2" y="171"/>
                  </a:lnTo>
                  <a:lnTo>
                    <a:pt x="2" y="172"/>
                  </a:lnTo>
                  <a:lnTo>
                    <a:pt x="3" y="172"/>
                  </a:lnTo>
                  <a:lnTo>
                    <a:pt x="4" y="173"/>
                  </a:lnTo>
                  <a:lnTo>
                    <a:pt x="5" y="173"/>
                  </a:lnTo>
                  <a:lnTo>
                    <a:pt x="180" y="17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5" name="Freeform 35"/>
            <p:cNvSpPr>
              <a:spLocks/>
            </p:cNvSpPr>
            <p:nvPr/>
          </p:nvSpPr>
          <p:spPr bwMode="auto">
            <a:xfrm>
              <a:off x="3855" y="1281"/>
              <a:ext cx="186" cy="172"/>
            </a:xfrm>
            <a:custGeom>
              <a:avLst/>
              <a:gdLst>
                <a:gd name="T0" fmla="*/ 185 w 186"/>
                <a:gd name="T1" fmla="*/ 165 h 172"/>
                <a:gd name="T2" fmla="*/ 185 w 186"/>
                <a:gd name="T3" fmla="*/ 166 h 172"/>
                <a:gd name="T4" fmla="*/ 185 w 186"/>
                <a:gd name="T5" fmla="*/ 167 h 172"/>
                <a:gd name="T6" fmla="*/ 184 w 186"/>
                <a:gd name="T7" fmla="*/ 167 h 172"/>
                <a:gd name="T8" fmla="*/ 184 w 186"/>
                <a:gd name="T9" fmla="*/ 168 h 172"/>
                <a:gd name="T10" fmla="*/ 183 w 186"/>
                <a:gd name="T11" fmla="*/ 169 h 172"/>
                <a:gd name="T12" fmla="*/ 183 w 186"/>
                <a:gd name="T13" fmla="*/ 169 h 172"/>
                <a:gd name="T14" fmla="*/ 182 w 186"/>
                <a:gd name="T15" fmla="*/ 170 h 172"/>
                <a:gd name="T16" fmla="*/ 182 w 186"/>
                <a:gd name="T17" fmla="*/ 170 h 172"/>
                <a:gd name="T18" fmla="*/ 181 w 186"/>
                <a:gd name="T19" fmla="*/ 170 h 172"/>
                <a:gd name="T20" fmla="*/ 181 w 186"/>
                <a:gd name="T21" fmla="*/ 171 h 172"/>
                <a:gd name="T22" fmla="*/ 180 w 186"/>
                <a:gd name="T23" fmla="*/ 171 h 172"/>
                <a:gd name="T24" fmla="*/ 179 w 186"/>
                <a:gd name="T25" fmla="*/ 171 h 172"/>
                <a:gd name="T26" fmla="*/ 4 w 186"/>
                <a:gd name="T27" fmla="*/ 171 h 172"/>
                <a:gd name="T28" fmla="*/ 3 w 186"/>
                <a:gd name="T29" fmla="*/ 171 h 172"/>
                <a:gd name="T30" fmla="*/ 3 w 186"/>
                <a:gd name="T31" fmla="*/ 171 h 172"/>
                <a:gd name="T32" fmla="*/ 3 w 186"/>
                <a:gd name="T33" fmla="*/ 170 h 172"/>
                <a:gd name="T34" fmla="*/ 2 w 186"/>
                <a:gd name="T35" fmla="*/ 170 h 172"/>
                <a:gd name="T36" fmla="*/ 2 w 186"/>
                <a:gd name="T37" fmla="*/ 170 h 172"/>
                <a:gd name="T38" fmla="*/ 1 w 186"/>
                <a:gd name="T39" fmla="*/ 169 h 172"/>
                <a:gd name="T40" fmla="*/ 1 w 186"/>
                <a:gd name="T41" fmla="*/ 169 h 172"/>
                <a:gd name="T42" fmla="*/ 0 w 186"/>
                <a:gd name="T43" fmla="*/ 169 h 172"/>
                <a:gd name="T44" fmla="*/ 0 w 186"/>
                <a:gd name="T45" fmla="*/ 168 h 172"/>
                <a:gd name="T46" fmla="*/ 0 w 186"/>
                <a:gd name="T47" fmla="*/ 167 h 172"/>
                <a:gd name="T48" fmla="*/ 0 w 186"/>
                <a:gd name="T49" fmla="*/ 167 h 172"/>
                <a:gd name="T50" fmla="*/ 0 w 186"/>
                <a:gd name="T51" fmla="*/ 166 h 172"/>
                <a:gd name="T52" fmla="*/ 0 w 186"/>
                <a:gd name="T53" fmla="*/ 165 h 172"/>
                <a:gd name="T54" fmla="*/ 0 w 186"/>
                <a:gd name="T55" fmla="*/ 5 h 172"/>
                <a:gd name="T56" fmla="*/ 0 w 186"/>
                <a:gd name="T57" fmla="*/ 4 h 172"/>
                <a:gd name="T58" fmla="*/ 0 w 186"/>
                <a:gd name="T59" fmla="*/ 3 h 172"/>
                <a:gd name="T60" fmla="*/ 0 w 186"/>
                <a:gd name="T61" fmla="*/ 3 h 172"/>
                <a:gd name="T62" fmla="*/ 0 w 186"/>
                <a:gd name="T63" fmla="*/ 2 h 172"/>
                <a:gd name="T64" fmla="*/ 0 w 186"/>
                <a:gd name="T65" fmla="*/ 2 h 172"/>
                <a:gd name="T66" fmla="*/ 1 w 186"/>
                <a:gd name="T67" fmla="*/ 1 h 172"/>
                <a:gd name="T68" fmla="*/ 1 w 186"/>
                <a:gd name="T69" fmla="*/ 1 h 172"/>
                <a:gd name="T70" fmla="*/ 2 w 186"/>
                <a:gd name="T71" fmla="*/ 1 h 172"/>
                <a:gd name="T72" fmla="*/ 2 w 186"/>
                <a:gd name="T73" fmla="*/ 0 h 172"/>
                <a:gd name="T74" fmla="*/ 2 w 186"/>
                <a:gd name="T75" fmla="*/ 0 h 172"/>
                <a:gd name="T76" fmla="*/ 3 w 186"/>
                <a:gd name="T77" fmla="*/ 0 h 172"/>
                <a:gd name="T78" fmla="*/ 3 w 186"/>
                <a:gd name="T79" fmla="*/ 0 h 172"/>
                <a:gd name="T80" fmla="*/ 4 w 186"/>
                <a:gd name="T81" fmla="*/ 0 h 172"/>
                <a:gd name="T82" fmla="*/ 179 w 186"/>
                <a:gd name="T83" fmla="*/ 0 h 172"/>
                <a:gd name="T84" fmla="*/ 180 w 186"/>
                <a:gd name="T85" fmla="*/ 0 h 172"/>
                <a:gd name="T86" fmla="*/ 181 w 186"/>
                <a:gd name="T87" fmla="*/ 0 h 172"/>
                <a:gd name="T88" fmla="*/ 181 w 186"/>
                <a:gd name="T89" fmla="*/ 0 h 172"/>
                <a:gd name="T90" fmla="*/ 182 w 186"/>
                <a:gd name="T91" fmla="*/ 0 h 172"/>
                <a:gd name="T92" fmla="*/ 182 w 186"/>
                <a:gd name="T93" fmla="*/ 1 h 172"/>
                <a:gd name="T94" fmla="*/ 183 w 186"/>
                <a:gd name="T95" fmla="*/ 1 h 172"/>
                <a:gd name="T96" fmla="*/ 183 w 186"/>
                <a:gd name="T97" fmla="*/ 1 h 172"/>
                <a:gd name="T98" fmla="*/ 183 w 186"/>
                <a:gd name="T99" fmla="*/ 2 h 172"/>
                <a:gd name="T100" fmla="*/ 184 w 186"/>
                <a:gd name="T101" fmla="*/ 2 h 172"/>
                <a:gd name="T102" fmla="*/ 184 w 186"/>
                <a:gd name="T103" fmla="*/ 3 h 172"/>
                <a:gd name="T104" fmla="*/ 185 w 186"/>
                <a:gd name="T105" fmla="*/ 3 h 172"/>
                <a:gd name="T106" fmla="*/ 185 w 186"/>
                <a:gd name="T107" fmla="*/ 4 h 172"/>
                <a:gd name="T108" fmla="*/ 185 w 186"/>
                <a:gd name="T109" fmla="*/ 5 h 172"/>
                <a:gd name="T110" fmla="*/ 185 w 186"/>
                <a:gd name="T111" fmla="*/ 165 h 1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172"/>
                <a:gd name="T170" fmla="*/ 186 w 186"/>
                <a:gd name="T171" fmla="*/ 172 h 1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172">
                  <a:moveTo>
                    <a:pt x="185" y="165"/>
                  </a:moveTo>
                  <a:lnTo>
                    <a:pt x="185" y="166"/>
                  </a:lnTo>
                  <a:lnTo>
                    <a:pt x="185" y="167"/>
                  </a:lnTo>
                  <a:lnTo>
                    <a:pt x="184" y="167"/>
                  </a:lnTo>
                  <a:lnTo>
                    <a:pt x="184" y="168"/>
                  </a:lnTo>
                  <a:lnTo>
                    <a:pt x="183" y="169"/>
                  </a:lnTo>
                  <a:lnTo>
                    <a:pt x="182" y="170"/>
                  </a:lnTo>
                  <a:lnTo>
                    <a:pt x="181" y="170"/>
                  </a:lnTo>
                  <a:lnTo>
                    <a:pt x="181" y="171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4" y="171"/>
                  </a:lnTo>
                  <a:lnTo>
                    <a:pt x="3" y="171"/>
                  </a:lnTo>
                  <a:lnTo>
                    <a:pt x="3" y="170"/>
                  </a:lnTo>
                  <a:lnTo>
                    <a:pt x="2" y="170"/>
                  </a:lnTo>
                  <a:lnTo>
                    <a:pt x="1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2" y="0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2"/>
                  </a:lnTo>
                  <a:lnTo>
                    <a:pt x="184" y="2"/>
                  </a:lnTo>
                  <a:lnTo>
                    <a:pt x="184" y="3"/>
                  </a:lnTo>
                  <a:lnTo>
                    <a:pt x="185" y="3"/>
                  </a:lnTo>
                  <a:lnTo>
                    <a:pt x="185" y="4"/>
                  </a:lnTo>
                  <a:lnTo>
                    <a:pt x="185" y="5"/>
                  </a:lnTo>
                  <a:lnTo>
                    <a:pt x="185" y="165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6" name="Freeform 36"/>
            <p:cNvSpPr>
              <a:spLocks/>
            </p:cNvSpPr>
            <p:nvPr/>
          </p:nvSpPr>
          <p:spPr bwMode="auto">
            <a:xfrm>
              <a:off x="3857" y="1281"/>
              <a:ext cx="181" cy="171"/>
            </a:xfrm>
            <a:custGeom>
              <a:avLst/>
              <a:gdLst>
                <a:gd name="T0" fmla="*/ 180 w 181"/>
                <a:gd name="T1" fmla="*/ 3 h 171"/>
                <a:gd name="T2" fmla="*/ 180 w 181"/>
                <a:gd name="T3" fmla="*/ 3 h 171"/>
                <a:gd name="T4" fmla="*/ 180 w 181"/>
                <a:gd name="T5" fmla="*/ 2 h 171"/>
                <a:gd name="T6" fmla="*/ 179 w 181"/>
                <a:gd name="T7" fmla="*/ 2 h 171"/>
                <a:gd name="T8" fmla="*/ 179 w 181"/>
                <a:gd name="T9" fmla="*/ 1 h 171"/>
                <a:gd name="T10" fmla="*/ 178 w 181"/>
                <a:gd name="T11" fmla="*/ 1 h 171"/>
                <a:gd name="T12" fmla="*/ 178 w 181"/>
                <a:gd name="T13" fmla="*/ 0 h 171"/>
                <a:gd name="T14" fmla="*/ 177 w 181"/>
                <a:gd name="T15" fmla="*/ 0 h 171"/>
                <a:gd name="T16" fmla="*/ 177 w 181"/>
                <a:gd name="T17" fmla="*/ 0 h 171"/>
                <a:gd name="T18" fmla="*/ 177 w 181"/>
                <a:gd name="T19" fmla="*/ 0 h 171"/>
                <a:gd name="T20" fmla="*/ 176 w 181"/>
                <a:gd name="T21" fmla="*/ 0 h 171"/>
                <a:gd name="T22" fmla="*/ 176 w 181"/>
                <a:gd name="T23" fmla="*/ 0 h 171"/>
                <a:gd name="T24" fmla="*/ 3 w 181"/>
                <a:gd name="T25" fmla="*/ 0 h 171"/>
                <a:gd name="T26" fmla="*/ 3 w 181"/>
                <a:gd name="T27" fmla="*/ 0 h 171"/>
                <a:gd name="T28" fmla="*/ 2 w 181"/>
                <a:gd name="T29" fmla="*/ 0 h 171"/>
                <a:gd name="T30" fmla="*/ 2 w 181"/>
                <a:gd name="T31" fmla="*/ 0 h 171"/>
                <a:gd name="T32" fmla="*/ 1 w 181"/>
                <a:gd name="T33" fmla="*/ 0 h 171"/>
                <a:gd name="T34" fmla="*/ 1 w 181"/>
                <a:gd name="T35" fmla="*/ 0 h 171"/>
                <a:gd name="T36" fmla="*/ 1 w 181"/>
                <a:gd name="T37" fmla="*/ 1 h 171"/>
                <a:gd name="T38" fmla="*/ 0 w 181"/>
                <a:gd name="T39" fmla="*/ 1 h 171"/>
                <a:gd name="T40" fmla="*/ 0 w 181"/>
                <a:gd name="T41" fmla="*/ 1 h 171"/>
                <a:gd name="T42" fmla="*/ 0 w 181"/>
                <a:gd name="T43" fmla="*/ 2 h 171"/>
                <a:gd name="T44" fmla="*/ 0 w 181"/>
                <a:gd name="T45" fmla="*/ 3 h 171"/>
                <a:gd name="T46" fmla="*/ 0 w 181"/>
                <a:gd name="T47" fmla="*/ 3 h 171"/>
                <a:gd name="T48" fmla="*/ 0 w 181"/>
                <a:gd name="T49" fmla="*/ 166 h 171"/>
                <a:gd name="T50" fmla="*/ 0 w 181"/>
                <a:gd name="T51" fmla="*/ 166 h 171"/>
                <a:gd name="T52" fmla="*/ 0 w 181"/>
                <a:gd name="T53" fmla="*/ 167 h 171"/>
                <a:gd name="T54" fmla="*/ 0 w 181"/>
                <a:gd name="T55" fmla="*/ 168 h 171"/>
                <a:gd name="T56" fmla="*/ 0 w 181"/>
                <a:gd name="T57" fmla="*/ 168 h 171"/>
                <a:gd name="T58" fmla="*/ 1 w 181"/>
                <a:gd name="T59" fmla="*/ 168 h 171"/>
                <a:gd name="T60" fmla="*/ 1 w 181"/>
                <a:gd name="T61" fmla="*/ 169 h 171"/>
                <a:gd name="T62" fmla="*/ 2 w 181"/>
                <a:gd name="T63" fmla="*/ 169 h 171"/>
                <a:gd name="T64" fmla="*/ 2 w 181"/>
                <a:gd name="T65" fmla="*/ 169 h 171"/>
                <a:gd name="T66" fmla="*/ 3 w 181"/>
                <a:gd name="T67" fmla="*/ 170 h 171"/>
                <a:gd name="T68" fmla="*/ 3 w 181"/>
                <a:gd name="T69" fmla="*/ 170 h 171"/>
                <a:gd name="T70" fmla="*/ 176 w 181"/>
                <a:gd name="T71" fmla="*/ 170 h 171"/>
                <a:gd name="T72" fmla="*/ 176 w 181"/>
                <a:gd name="T73" fmla="*/ 169 h 171"/>
                <a:gd name="T74" fmla="*/ 177 w 181"/>
                <a:gd name="T75" fmla="*/ 169 h 171"/>
                <a:gd name="T76" fmla="*/ 177 w 181"/>
                <a:gd name="T77" fmla="*/ 169 h 171"/>
                <a:gd name="T78" fmla="*/ 178 w 181"/>
                <a:gd name="T79" fmla="*/ 169 h 171"/>
                <a:gd name="T80" fmla="*/ 178 w 181"/>
                <a:gd name="T81" fmla="*/ 168 h 171"/>
                <a:gd name="T82" fmla="*/ 178 w 181"/>
                <a:gd name="T83" fmla="*/ 168 h 171"/>
                <a:gd name="T84" fmla="*/ 179 w 181"/>
                <a:gd name="T85" fmla="*/ 168 h 171"/>
                <a:gd name="T86" fmla="*/ 179 w 181"/>
                <a:gd name="T87" fmla="*/ 167 h 171"/>
                <a:gd name="T88" fmla="*/ 180 w 181"/>
                <a:gd name="T89" fmla="*/ 166 h 171"/>
                <a:gd name="T90" fmla="*/ 180 w 181"/>
                <a:gd name="T91" fmla="*/ 166 h 171"/>
                <a:gd name="T92" fmla="*/ 180 w 181"/>
                <a:gd name="T93" fmla="*/ 3 h 1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1"/>
                <a:gd name="T142" fmla="*/ 0 h 171"/>
                <a:gd name="T143" fmla="*/ 181 w 181"/>
                <a:gd name="T144" fmla="*/ 171 h 1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1" h="171">
                  <a:moveTo>
                    <a:pt x="180" y="3"/>
                  </a:moveTo>
                  <a:lnTo>
                    <a:pt x="180" y="3"/>
                  </a:lnTo>
                  <a:lnTo>
                    <a:pt x="180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78" y="1"/>
                  </a:lnTo>
                  <a:lnTo>
                    <a:pt x="178" y="0"/>
                  </a:lnTo>
                  <a:lnTo>
                    <a:pt x="177" y="0"/>
                  </a:lnTo>
                  <a:lnTo>
                    <a:pt x="17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2" y="169"/>
                  </a:lnTo>
                  <a:lnTo>
                    <a:pt x="3" y="170"/>
                  </a:lnTo>
                  <a:lnTo>
                    <a:pt x="176" y="170"/>
                  </a:lnTo>
                  <a:lnTo>
                    <a:pt x="176" y="169"/>
                  </a:lnTo>
                  <a:lnTo>
                    <a:pt x="177" y="169"/>
                  </a:lnTo>
                  <a:lnTo>
                    <a:pt x="178" y="169"/>
                  </a:lnTo>
                  <a:lnTo>
                    <a:pt x="178" y="168"/>
                  </a:lnTo>
                  <a:lnTo>
                    <a:pt x="179" y="168"/>
                  </a:lnTo>
                  <a:lnTo>
                    <a:pt x="179" y="167"/>
                  </a:lnTo>
                  <a:lnTo>
                    <a:pt x="180" y="166"/>
                  </a:lnTo>
                  <a:lnTo>
                    <a:pt x="180" y="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7" name="Freeform 37"/>
            <p:cNvSpPr>
              <a:spLocks/>
            </p:cNvSpPr>
            <p:nvPr/>
          </p:nvSpPr>
          <p:spPr bwMode="auto">
            <a:xfrm>
              <a:off x="3858" y="1282"/>
              <a:ext cx="180" cy="168"/>
            </a:xfrm>
            <a:custGeom>
              <a:avLst/>
              <a:gdLst>
                <a:gd name="T0" fmla="*/ 179 w 180"/>
                <a:gd name="T1" fmla="*/ 163 h 168"/>
                <a:gd name="T2" fmla="*/ 179 w 180"/>
                <a:gd name="T3" fmla="*/ 164 h 168"/>
                <a:gd name="T4" fmla="*/ 178 w 180"/>
                <a:gd name="T5" fmla="*/ 165 h 168"/>
                <a:gd name="T6" fmla="*/ 178 w 180"/>
                <a:gd name="T7" fmla="*/ 165 h 168"/>
                <a:gd name="T8" fmla="*/ 177 w 180"/>
                <a:gd name="T9" fmla="*/ 166 h 168"/>
                <a:gd name="T10" fmla="*/ 177 w 180"/>
                <a:gd name="T11" fmla="*/ 166 h 168"/>
                <a:gd name="T12" fmla="*/ 176 w 180"/>
                <a:gd name="T13" fmla="*/ 167 h 168"/>
                <a:gd name="T14" fmla="*/ 176 w 180"/>
                <a:gd name="T15" fmla="*/ 167 h 168"/>
                <a:gd name="T16" fmla="*/ 2 w 180"/>
                <a:gd name="T17" fmla="*/ 167 h 168"/>
                <a:gd name="T18" fmla="*/ 2 w 180"/>
                <a:gd name="T19" fmla="*/ 167 h 168"/>
                <a:gd name="T20" fmla="*/ 1 w 180"/>
                <a:gd name="T21" fmla="*/ 167 h 168"/>
                <a:gd name="T22" fmla="*/ 1 w 180"/>
                <a:gd name="T23" fmla="*/ 166 h 168"/>
                <a:gd name="T24" fmla="*/ 1 w 180"/>
                <a:gd name="T25" fmla="*/ 166 h 168"/>
                <a:gd name="T26" fmla="*/ 0 w 180"/>
                <a:gd name="T27" fmla="*/ 166 h 168"/>
                <a:gd name="T28" fmla="*/ 0 w 180"/>
                <a:gd name="T29" fmla="*/ 165 h 168"/>
                <a:gd name="T30" fmla="*/ 0 w 180"/>
                <a:gd name="T31" fmla="*/ 165 h 168"/>
                <a:gd name="T32" fmla="*/ 0 w 180"/>
                <a:gd name="T33" fmla="*/ 165 h 168"/>
                <a:gd name="T34" fmla="*/ 0 w 180"/>
                <a:gd name="T35" fmla="*/ 164 h 168"/>
                <a:gd name="T36" fmla="*/ 0 w 180"/>
                <a:gd name="T37" fmla="*/ 163 h 168"/>
                <a:gd name="T38" fmla="*/ 0 w 180"/>
                <a:gd name="T39" fmla="*/ 3 h 168"/>
                <a:gd name="T40" fmla="*/ 0 w 180"/>
                <a:gd name="T41" fmla="*/ 2 h 168"/>
                <a:gd name="T42" fmla="*/ 0 w 180"/>
                <a:gd name="T43" fmla="*/ 1 h 168"/>
                <a:gd name="T44" fmla="*/ 0 w 180"/>
                <a:gd name="T45" fmla="*/ 1 h 168"/>
                <a:gd name="T46" fmla="*/ 0 w 180"/>
                <a:gd name="T47" fmla="*/ 1 h 168"/>
                <a:gd name="T48" fmla="*/ 1 w 180"/>
                <a:gd name="T49" fmla="*/ 0 h 168"/>
                <a:gd name="T50" fmla="*/ 1 w 180"/>
                <a:gd name="T51" fmla="*/ 0 h 168"/>
                <a:gd name="T52" fmla="*/ 2 w 180"/>
                <a:gd name="T53" fmla="*/ 0 h 168"/>
                <a:gd name="T54" fmla="*/ 2 w 180"/>
                <a:gd name="T55" fmla="*/ 0 h 168"/>
                <a:gd name="T56" fmla="*/ 176 w 180"/>
                <a:gd name="T57" fmla="*/ 0 h 168"/>
                <a:gd name="T58" fmla="*/ 176 w 180"/>
                <a:gd name="T59" fmla="*/ 0 h 168"/>
                <a:gd name="T60" fmla="*/ 176 w 180"/>
                <a:gd name="T61" fmla="*/ 0 h 168"/>
                <a:gd name="T62" fmla="*/ 177 w 180"/>
                <a:gd name="T63" fmla="*/ 0 h 168"/>
                <a:gd name="T64" fmla="*/ 177 w 180"/>
                <a:gd name="T65" fmla="*/ 0 h 168"/>
                <a:gd name="T66" fmla="*/ 177 w 180"/>
                <a:gd name="T67" fmla="*/ 1 h 168"/>
                <a:gd name="T68" fmla="*/ 178 w 180"/>
                <a:gd name="T69" fmla="*/ 1 h 168"/>
                <a:gd name="T70" fmla="*/ 178 w 180"/>
                <a:gd name="T71" fmla="*/ 1 h 168"/>
                <a:gd name="T72" fmla="*/ 179 w 180"/>
                <a:gd name="T73" fmla="*/ 2 h 168"/>
                <a:gd name="T74" fmla="*/ 179 w 180"/>
                <a:gd name="T75" fmla="*/ 3 h 168"/>
                <a:gd name="T76" fmla="*/ 179 w 180"/>
                <a:gd name="T77" fmla="*/ 163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0"/>
                <a:gd name="T118" fmla="*/ 0 h 168"/>
                <a:gd name="T119" fmla="*/ 180 w 180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0" h="168">
                  <a:moveTo>
                    <a:pt x="179" y="163"/>
                  </a:moveTo>
                  <a:lnTo>
                    <a:pt x="179" y="164"/>
                  </a:lnTo>
                  <a:lnTo>
                    <a:pt x="178" y="165"/>
                  </a:lnTo>
                  <a:lnTo>
                    <a:pt x="177" y="166"/>
                  </a:lnTo>
                  <a:lnTo>
                    <a:pt x="176" y="167"/>
                  </a:lnTo>
                  <a:lnTo>
                    <a:pt x="2" y="167"/>
                  </a:lnTo>
                  <a:lnTo>
                    <a:pt x="1" y="167"/>
                  </a:lnTo>
                  <a:lnTo>
                    <a:pt x="1" y="166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9" y="2"/>
                  </a:lnTo>
                  <a:lnTo>
                    <a:pt x="179" y="3"/>
                  </a:lnTo>
                  <a:lnTo>
                    <a:pt x="179" y="163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8" name="Freeform 38"/>
            <p:cNvSpPr>
              <a:spLocks/>
            </p:cNvSpPr>
            <p:nvPr/>
          </p:nvSpPr>
          <p:spPr bwMode="auto">
            <a:xfrm>
              <a:off x="3877" y="1304"/>
              <a:ext cx="142" cy="124"/>
            </a:xfrm>
            <a:custGeom>
              <a:avLst/>
              <a:gdLst>
                <a:gd name="T0" fmla="*/ 0 w 142"/>
                <a:gd name="T1" fmla="*/ 1 h 124"/>
                <a:gd name="T2" fmla="*/ 1 w 142"/>
                <a:gd name="T3" fmla="*/ 1 h 124"/>
                <a:gd name="T4" fmla="*/ 1 w 142"/>
                <a:gd name="T5" fmla="*/ 1 h 124"/>
                <a:gd name="T6" fmla="*/ 2 w 142"/>
                <a:gd name="T7" fmla="*/ 0 h 124"/>
                <a:gd name="T8" fmla="*/ 2 w 142"/>
                <a:gd name="T9" fmla="*/ 0 h 124"/>
                <a:gd name="T10" fmla="*/ 3 w 142"/>
                <a:gd name="T11" fmla="*/ 0 h 124"/>
                <a:gd name="T12" fmla="*/ 3 w 142"/>
                <a:gd name="T13" fmla="*/ 0 h 124"/>
                <a:gd name="T14" fmla="*/ 4 w 142"/>
                <a:gd name="T15" fmla="*/ 0 h 124"/>
                <a:gd name="T16" fmla="*/ 135 w 142"/>
                <a:gd name="T17" fmla="*/ 0 h 124"/>
                <a:gd name="T18" fmla="*/ 136 w 142"/>
                <a:gd name="T19" fmla="*/ 0 h 124"/>
                <a:gd name="T20" fmla="*/ 137 w 142"/>
                <a:gd name="T21" fmla="*/ 0 h 124"/>
                <a:gd name="T22" fmla="*/ 137 w 142"/>
                <a:gd name="T23" fmla="*/ 0 h 124"/>
                <a:gd name="T24" fmla="*/ 138 w 142"/>
                <a:gd name="T25" fmla="*/ 0 h 124"/>
                <a:gd name="T26" fmla="*/ 138 w 142"/>
                <a:gd name="T27" fmla="*/ 1 h 124"/>
                <a:gd name="T28" fmla="*/ 139 w 142"/>
                <a:gd name="T29" fmla="*/ 1 h 124"/>
                <a:gd name="T30" fmla="*/ 139 w 142"/>
                <a:gd name="T31" fmla="*/ 1 h 124"/>
                <a:gd name="T32" fmla="*/ 140 w 142"/>
                <a:gd name="T33" fmla="*/ 2 h 124"/>
                <a:gd name="T34" fmla="*/ 140 w 142"/>
                <a:gd name="T35" fmla="*/ 3 h 124"/>
                <a:gd name="T36" fmla="*/ 141 w 142"/>
                <a:gd name="T37" fmla="*/ 3 h 124"/>
                <a:gd name="T38" fmla="*/ 141 w 142"/>
                <a:gd name="T39" fmla="*/ 4 h 124"/>
                <a:gd name="T40" fmla="*/ 141 w 142"/>
                <a:gd name="T41" fmla="*/ 5 h 124"/>
                <a:gd name="T42" fmla="*/ 141 w 142"/>
                <a:gd name="T43" fmla="*/ 117 h 124"/>
                <a:gd name="T44" fmla="*/ 141 w 142"/>
                <a:gd name="T45" fmla="*/ 119 h 124"/>
                <a:gd name="T46" fmla="*/ 140 w 142"/>
                <a:gd name="T47" fmla="*/ 119 h 124"/>
                <a:gd name="T48" fmla="*/ 140 w 142"/>
                <a:gd name="T49" fmla="*/ 120 h 124"/>
                <a:gd name="T50" fmla="*/ 139 w 142"/>
                <a:gd name="T51" fmla="*/ 121 h 124"/>
                <a:gd name="T52" fmla="*/ 139 w 142"/>
                <a:gd name="T53" fmla="*/ 121 h 124"/>
                <a:gd name="T54" fmla="*/ 138 w 142"/>
                <a:gd name="T55" fmla="*/ 122 h 124"/>
                <a:gd name="T56" fmla="*/ 138 w 142"/>
                <a:gd name="T57" fmla="*/ 122 h 124"/>
                <a:gd name="T58" fmla="*/ 137 w 142"/>
                <a:gd name="T59" fmla="*/ 122 h 124"/>
                <a:gd name="T60" fmla="*/ 137 w 142"/>
                <a:gd name="T61" fmla="*/ 123 h 124"/>
                <a:gd name="T62" fmla="*/ 136 w 142"/>
                <a:gd name="T63" fmla="*/ 123 h 124"/>
                <a:gd name="T64" fmla="*/ 135 w 142"/>
                <a:gd name="T65" fmla="*/ 123 h 124"/>
                <a:gd name="T66" fmla="*/ 4 w 142"/>
                <a:gd name="T67" fmla="*/ 123 h 124"/>
                <a:gd name="T68" fmla="*/ 3 w 142"/>
                <a:gd name="T69" fmla="*/ 123 h 124"/>
                <a:gd name="T70" fmla="*/ 3 w 142"/>
                <a:gd name="T71" fmla="*/ 123 h 124"/>
                <a:gd name="T72" fmla="*/ 2 w 142"/>
                <a:gd name="T73" fmla="*/ 122 h 124"/>
                <a:gd name="T74" fmla="*/ 2 w 142"/>
                <a:gd name="T75" fmla="*/ 122 h 124"/>
                <a:gd name="T76" fmla="*/ 1 w 142"/>
                <a:gd name="T77" fmla="*/ 122 h 124"/>
                <a:gd name="T78" fmla="*/ 1 w 142"/>
                <a:gd name="T79" fmla="*/ 121 h 124"/>
                <a:gd name="T80" fmla="*/ 0 w 142"/>
                <a:gd name="T81" fmla="*/ 121 h 124"/>
                <a:gd name="T82" fmla="*/ 0 w 142"/>
                <a:gd name="T83" fmla="*/ 120 h 124"/>
                <a:gd name="T84" fmla="*/ 0 w 142"/>
                <a:gd name="T85" fmla="*/ 119 h 124"/>
                <a:gd name="T86" fmla="*/ 0 w 142"/>
                <a:gd name="T87" fmla="*/ 119 h 124"/>
                <a:gd name="T88" fmla="*/ 0 w 142"/>
                <a:gd name="T89" fmla="*/ 117 h 124"/>
                <a:gd name="T90" fmla="*/ 0 w 142"/>
                <a:gd name="T91" fmla="*/ 5 h 124"/>
                <a:gd name="T92" fmla="*/ 0 w 142"/>
                <a:gd name="T93" fmla="*/ 4 h 124"/>
                <a:gd name="T94" fmla="*/ 0 w 142"/>
                <a:gd name="T95" fmla="*/ 3 h 124"/>
                <a:gd name="T96" fmla="*/ 0 w 142"/>
                <a:gd name="T97" fmla="*/ 3 h 124"/>
                <a:gd name="T98" fmla="*/ 0 w 142"/>
                <a:gd name="T99" fmla="*/ 2 h 124"/>
                <a:gd name="T100" fmla="*/ 0 w 142"/>
                <a:gd name="T101" fmla="*/ 1 h 1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2"/>
                <a:gd name="T154" fmla="*/ 0 h 124"/>
                <a:gd name="T155" fmla="*/ 142 w 142"/>
                <a:gd name="T156" fmla="*/ 124 h 1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2" h="124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1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0" y="3"/>
                  </a:lnTo>
                  <a:lnTo>
                    <a:pt x="141" y="3"/>
                  </a:lnTo>
                  <a:lnTo>
                    <a:pt x="141" y="4"/>
                  </a:lnTo>
                  <a:lnTo>
                    <a:pt x="141" y="5"/>
                  </a:lnTo>
                  <a:lnTo>
                    <a:pt x="141" y="117"/>
                  </a:lnTo>
                  <a:lnTo>
                    <a:pt x="141" y="119"/>
                  </a:lnTo>
                  <a:lnTo>
                    <a:pt x="140" y="119"/>
                  </a:lnTo>
                  <a:lnTo>
                    <a:pt x="140" y="120"/>
                  </a:lnTo>
                  <a:lnTo>
                    <a:pt x="139" y="121"/>
                  </a:lnTo>
                  <a:lnTo>
                    <a:pt x="138" y="122"/>
                  </a:lnTo>
                  <a:lnTo>
                    <a:pt x="137" y="122"/>
                  </a:lnTo>
                  <a:lnTo>
                    <a:pt x="137" y="123"/>
                  </a:lnTo>
                  <a:lnTo>
                    <a:pt x="136" y="123"/>
                  </a:lnTo>
                  <a:lnTo>
                    <a:pt x="135" y="123"/>
                  </a:lnTo>
                  <a:lnTo>
                    <a:pt x="4" y="123"/>
                  </a:lnTo>
                  <a:lnTo>
                    <a:pt x="3" y="123"/>
                  </a:lnTo>
                  <a:lnTo>
                    <a:pt x="2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1D2B4B"/>
                </a:gs>
                <a:gs pos="50000">
                  <a:srgbClr val="618FFD"/>
                </a:gs>
                <a:gs pos="100000">
                  <a:srgbClr val="1D2B4B"/>
                </a:gs>
              </a:gsLst>
              <a:lin ang="270000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69" name="Freeform 39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4 h 17"/>
                <a:gd name="T2" fmla="*/ 151 w 153"/>
                <a:gd name="T3" fmla="*/ 3 h 17"/>
                <a:gd name="T4" fmla="*/ 151 w 153"/>
                <a:gd name="T5" fmla="*/ 2 h 17"/>
                <a:gd name="T6" fmla="*/ 150 w 153"/>
                <a:gd name="T7" fmla="*/ 2 h 17"/>
                <a:gd name="T8" fmla="*/ 150 w 153"/>
                <a:gd name="T9" fmla="*/ 2 h 17"/>
                <a:gd name="T10" fmla="*/ 150 w 153"/>
                <a:gd name="T11" fmla="*/ 1 h 17"/>
                <a:gd name="T12" fmla="*/ 149 w 153"/>
                <a:gd name="T13" fmla="*/ 1 h 17"/>
                <a:gd name="T14" fmla="*/ 149 w 153"/>
                <a:gd name="T15" fmla="*/ 1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1 h 17"/>
                <a:gd name="T32" fmla="*/ 1 w 153"/>
                <a:gd name="T33" fmla="*/ 1 h 17"/>
                <a:gd name="T34" fmla="*/ 0 w 153"/>
                <a:gd name="T35" fmla="*/ 2 h 17"/>
                <a:gd name="T36" fmla="*/ 0 w 153"/>
                <a:gd name="T37" fmla="*/ 2 h 17"/>
                <a:gd name="T38" fmla="*/ 0 w 153"/>
                <a:gd name="T39" fmla="*/ 3 h 17"/>
                <a:gd name="T40" fmla="*/ 6 w 153"/>
                <a:gd name="T41" fmla="*/ 16 h 17"/>
                <a:gd name="T42" fmla="*/ 7 w 153"/>
                <a:gd name="T43" fmla="*/ 14 h 17"/>
                <a:gd name="T44" fmla="*/ 7 w 153"/>
                <a:gd name="T45" fmla="*/ 14 h 17"/>
                <a:gd name="T46" fmla="*/ 8 w 153"/>
                <a:gd name="T47" fmla="*/ 13 h 17"/>
                <a:gd name="T48" fmla="*/ 8 w 153"/>
                <a:gd name="T49" fmla="*/ 13 h 17"/>
                <a:gd name="T50" fmla="*/ 8 w 153"/>
                <a:gd name="T51" fmla="*/ 12 h 17"/>
                <a:gd name="T52" fmla="*/ 9 w 153"/>
                <a:gd name="T53" fmla="*/ 12 h 17"/>
                <a:gd name="T54" fmla="*/ 10 w 153"/>
                <a:gd name="T55" fmla="*/ 12 h 17"/>
                <a:gd name="T56" fmla="*/ 140 w 153"/>
                <a:gd name="T57" fmla="*/ 12 h 17"/>
                <a:gd name="T58" fmla="*/ 141 w 153"/>
                <a:gd name="T59" fmla="*/ 12 h 17"/>
                <a:gd name="T60" fmla="*/ 142 w 153"/>
                <a:gd name="T61" fmla="*/ 12 h 17"/>
                <a:gd name="T62" fmla="*/ 142 w 153"/>
                <a:gd name="T63" fmla="*/ 13 h 17"/>
                <a:gd name="T64" fmla="*/ 143 w 153"/>
                <a:gd name="T65" fmla="*/ 13 h 17"/>
                <a:gd name="T66" fmla="*/ 143 w 153"/>
                <a:gd name="T67" fmla="*/ 14 h 17"/>
                <a:gd name="T68" fmla="*/ 143 w 153"/>
                <a:gd name="T69" fmla="*/ 14 h 17"/>
                <a:gd name="T70" fmla="*/ 144 w 153"/>
                <a:gd name="T71" fmla="*/ 14 h 17"/>
                <a:gd name="T72" fmla="*/ 152 w 153"/>
                <a:gd name="T73" fmla="*/ 4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17"/>
                <a:gd name="T113" fmla="*/ 153 w 153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17">
                  <a:moveTo>
                    <a:pt x="152" y="4"/>
                  </a:moveTo>
                  <a:lnTo>
                    <a:pt x="151" y="3"/>
                  </a:lnTo>
                  <a:lnTo>
                    <a:pt x="151" y="2"/>
                  </a:lnTo>
                  <a:lnTo>
                    <a:pt x="150" y="2"/>
                  </a:lnTo>
                  <a:lnTo>
                    <a:pt x="150" y="1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2" y="12"/>
                  </a:lnTo>
                  <a:lnTo>
                    <a:pt x="142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52" y="4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0" name="Freeform 40"/>
            <p:cNvSpPr>
              <a:spLocks/>
            </p:cNvSpPr>
            <p:nvPr/>
          </p:nvSpPr>
          <p:spPr bwMode="auto">
            <a:xfrm>
              <a:off x="3870" y="1299"/>
              <a:ext cx="17" cy="135"/>
            </a:xfrm>
            <a:custGeom>
              <a:avLst/>
              <a:gdLst>
                <a:gd name="T0" fmla="*/ 2 w 17"/>
                <a:gd name="T1" fmla="*/ 0 h 135"/>
                <a:gd name="T2" fmla="*/ 1 w 17"/>
                <a:gd name="T3" fmla="*/ 0 h 135"/>
                <a:gd name="T4" fmla="*/ 0 w 17"/>
                <a:gd name="T5" fmla="*/ 1 h 135"/>
                <a:gd name="T6" fmla="*/ 0 w 17"/>
                <a:gd name="T7" fmla="*/ 2 h 135"/>
                <a:gd name="T8" fmla="*/ 0 w 17"/>
                <a:gd name="T9" fmla="*/ 2 h 135"/>
                <a:gd name="T10" fmla="*/ 0 w 17"/>
                <a:gd name="T11" fmla="*/ 3 h 135"/>
                <a:gd name="T12" fmla="*/ 0 w 17"/>
                <a:gd name="T13" fmla="*/ 4 h 135"/>
                <a:gd name="T14" fmla="*/ 0 w 17"/>
                <a:gd name="T15" fmla="*/ 130 h 135"/>
                <a:gd name="T16" fmla="*/ 0 w 17"/>
                <a:gd name="T17" fmla="*/ 130 h 135"/>
                <a:gd name="T18" fmla="*/ 0 w 17"/>
                <a:gd name="T19" fmla="*/ 131 h 135"/>
                <a:gd name="T20" fmla="*/ 0 w 17"/>
                <a:gd name="T21" fmla="*/ 132 h 135"/>
                <a:gd name="T22" fmla="*/ 0 w 17"/>
                <a:gd name="T23" fmla="*/ 132 h 135"/>
                <a:gd name="T24" fmla="*/ 1 w 17"/>
                <a:gd name="T25" fmla="*/ 133 h 135"/>
                <a:gd name="T26" fmla="*/ 2 w 17"/>
                <a:gd name="T27" fmla="*/ 133 h 135"/>
                <a:gd name="T28" fmla="*/ 2 w 17"/>
                <a:gd name="T29" fmla="*/ 134 h 135"/>
                <a:gd name="T30" fmla="*/ 3 w 17"/>
                <a:gd name="T31" fmla="*/ 134 h 135"/>
                <a:gd name="T32" fmla="*/ 16 w 17"/>
                <a:gd name="T33" fmla="*/ 127 h 135"/>
                <a:gd name="T34" fmla="*/ 15 w 17"/>
                <a:gd name="T35" fmla="*/ 126 h 135"/>
                <a:gd name="T36" fmla="*/ 15 w 17"/>
                <a:gd name="T37" fmla="*/ 126 h 135"/>
                <a:gd name="T38" fmla="*/ 14 w 17"/>
                <a:gd name="T39" fmla="*/ 126 h 135"/>
                <a:gd name="T40" fmla="*/ 14 w 17"/>
                <a:gd name="T41" fmla="*/ 125 h 135"/>
                <a:gd name="T42" fmla="*/ 13 w 17"/>
                <a:gd name="T43" fmla="*/ 124 h 135"/>
                <a:gd name="T44" fmla="*/ 13 w 17"/>
                <a:gd name="T45" fmla="*/ 124 h 135"/>
                <a:gd name="T46" fmla="*/ 13 w 17"/>
                <a:gd name="T47" fmla="*/ 10 h 135"/>
                <a:gd name="T48" fmla="*/ 13 w 17"/>
                <a:gd name="T49" fmla="*/ 9 h 135"/>
                <a:gd name="T50" fmla="*/ 13 w 17"/>
                <a:gd name="T51" fmla="*/ 8 h 135"/>
                <a:gd name="T52" fmla="*/ 14 w 17"/>
                <a:gd name="T53" fmla="*/ 8 h 135"/>
                <a:gd name="T54" fmla="*/ 15 w 17"/>
                <a:gd name="T55" fmla="*/ 7 h 135"/>
                <a:gd name="T56" fmla="*/ 15 w 17"/>
                <a:gd name="T57" fmla="*/ 6 h 135"/>
                <a:gd name="T58" fmla="*/ 2 w 17"/>
                <a:gd name="T59" fmla="*/ 0 h 1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35"/>
                <a:gd name="T92" fmla="*/ 17 w 17"/>
                <a:gd name="T93" fmla="*/ 135 h 1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3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3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3" y="134"/>
                  </a:lnTo>
                  <a:lnTo>
                    <a:pt x="16" y="127"/>
                  </a:lnTo>
                  <a:lnTo>
                    <a:pt x="15" y="126"/>
                  </a:lnTo>
                  <a:lnTo>
                    <a:pt x="14" y="126"/>
                  </a:lnTo>
                  <a:lnTo>
                    <a:pt x="14" y="125"/>
                  </a:lnTo>
                  <a:lnTo>
                    <a:pt x="13" y="124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2" y="0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1" name="Freeform 41"/>
            <p:cNvSpPr>
              <a:spLocks/>
            </p:cNvSpPr>
            <p:nvPr/>
          </p:nvSpPr>
          <p:spPr bwMode="auto">
            <a:xfrm>
              <a:off x="3872" y="1300"/>
              <a:ext cx="155" cy="136"/>
            </a:xfrm>
            <a:custGeom>
              <a:avLst/>
              <a:gdLst>
                <a:gd name="T0" fmla="*/ 0 w 155"/>
                <a:gd name="T1" fmla="*/ 133 h 136"/>
                <a:gd name="T2" fmla="*/ 0 w 155"/>
                <a:gd name="T3" fmla="*/ 134 h 136"/>
                <a:gd name="T4" fmla="*/ 0 w 155"/>
                <a:gd name="T5" fmla="*/ 134 h 136"/>
                <a:gd name="T6" fmla="*/ 1 w 155"/>
                <a:gd name="T7" fmla="*/ 134 h 136"/>
                <a:gd name="T8" fmla="*/ 1 w 155"/>
                <a:gd name="T9" fmla="*/ 134 h 136"/>
                <a:gd name="T10" fmla="*/ 2 w 155"/>
                <a:gd name="T11" fmla="*/ 135 h 136"/>
                <a:gd name="T12" fmla="*/ 2 w 155"/>
                <a:gd name="T13" fmla="*/ 135 h 136"/>
                <a:gd name="T14" fmla="*/ 3 w 155"/>
                <a:gd name="T15" fmla="*/ 135 h 136"/>
                <a:gd name="T16" fmla="*/ 148 w 155"/>
                <a:gd name="T17" fmla="*/ 135 h 136"/>
                <a:gd name="T18" fmla="*/ 150 w 155"/>
                <a:gd name="T19" fmla="*/ 134 h 136"/>
                <a:gd name="T20" fmla="*/ 151 w 155"/>
                <a:gd name="T21" fmla="*/ 134 h 136"/>
                <a:gd name="T22" fmla="*/ 151 w 155"/>
                <a:gd name="T23" fmla="*/ 133 h 136"/>
                <a:gd name="T24" fmla="*/ 152 w 155"/>
                <a:gd name="T25" fmla="*/ 133 h 136"/>
                <a:gd name="T26" fmla="*/ 152 w 155"/>
                <a:gd name="T27" fmla="*/ 133 h 136"/>
                <a:gd name="T28" fmla="*/ 153 w 155"/>
                <a:gd name="T29" fmla="*/ 132 h 136"/>
                <a:gd name="T30" fmla="*/ 153 w 155"/>
                <a:gd name="T31" fmla="*/ 131 h 136"/>
                <a:gd name="T32" fmla="*/ 154 w 155"/>
                <a:gd name="T33" fmla="*/ 131 h 136"/>
                <a:gd name="T34" fmla="*/ 154 w 155"/>
                <a:gd name="T35" fmla="*/ 129 h 136"/>
                <a:gd name="T36" fmla="*/ 154 w 155"/>
                <a:gd name="T37" fmla="*/ 129 h 136"/>
                <a:gd name="T38" fmla="*/ 154 w 155"/>
                <a:gd name="T39" fmla="*/ 3 h 136"/>
                <a:gd name="T40" fmla="*/ 154 w 155"/>
                <a:gd name="T41" fmla="*/ 2 h 136"/>
                <a:gd name="T42" fmla="*/ 154 w 155"/>
                <a:gd name="T43" fmla="*/ 1 h 136"/>
                <a:gd name="T44" fmla="*/ 154 w 155"/>
                <a:gd name="T45" fmla="*/ 1 h 136"/>
                <a:gd name="T46" fmla="*/ 153 w 155"/>
                <a:gd name="T47" fmla="*/ 1 h 136"/>
                <a:gd name="T48" fmla="*/ 153 w 155"/>
                <a:gd name="T49" fmla="*/ 0 h 136"/>
                <a:gd name="T50" fmla="*/ 153 w 155"/>
                <a:gd name="T51" fmla="*/ 0 h 136"/>
                <a:gd name="T52" fmla="*/ 145 w 155"/>
                <a:gd name="T53" fmla="*/ 5 h 136"/>
                <a:gd name="T54" fmla="*/ 145 w 155"/>
                <a:gd name="T55" fmla="*/ 5 h 136"/>
                <a:gd name="T56" fmla="*/ 146 w 155"/>
                <a:gd name="T57" fmla="*/ 6 h 136"/>
                <a:gd name="T58" fmla="*/ 146 w 155"/>
                <a:gd name="T59" fmla="*/ 7 h 136"/>
                <a:gd name="T60" fmla="*/ 146 w 155"/>
                <a:gd name="T61" fmla="*/ 7 h 136"/>
                <a:gd name="T62" fmla="*/ 146 w 155"/>
                <a:gd name="T63" fmla="*/ 7 h 136"/>
                <a:gd name="T64" fmla="*/ 146 w 155"/>
                <a:gd name="T65" fmla="*/ 8 h 136"/>
                <a:gd name="T66" fmla="*/ 146 w 155"/>
                <a:gd name="T67" fmla="*/ 9 h 136"/>
                <a:gd name="T68" fmla="*/ 146 w 155"/>
                <a:gd name="T69" fmla="*/ 9 h 136"/>
                <a:gd name="T70" fmla="*/ 146 w 155"/>
                <a:gd name="T71" fmla="*/ 123 h 136"/>
                <a:gd name="T72" fmla="*/ 146 w 155"/>
                <a:gd name="T73" fmla="*/ 123 h 136"/>
                <a:gd name="T74" fmla="*/ 146 w 155"/>
                <a:gd name="T75" fmla="*/ 124 h 136"/>
                <a:gd name="T76" fmla="*/ 146 w 155"/>
                <a:gd name="T77" fmla="*/ 125 h 136"/>
                <a:gd name="T78" fmla="*/ 146 w 155"/>
                <a:gd name="T79" fmla="*/ 125 h 136"/>
                <a:gd name="T80" fmla="*/ 145 w 155"/>
                <a:gd name="T81" fmla="*/ 126 h 136"/>
                <a:gd name="T82" fmla="*/ 145 w 155"/>
                <a:gd name="T83" fmla="*/ 127 h 136"/>
                <a:gd name="T84" fmla="*/ 144 w 155"/>
                <a:gd name="T85" fmla="*/ 127 h 136"/>
                <a:gd name="T86" fmla="*/ 143 w 155"/>
                <a:gd name="T87" fmla="*/ 127 h 136"/>
                <a:gd name="T88" fmla="*/ 143 w 155"/>
                <a:gd name="T89" fmla="*/ 128 h 136"/>
                <a:gd name="T90" fmla="*/ 142 w 155"/>
                <a:gd name="T91" fmla="*/ 128 h 136"/>
                <a:gd name="T92" fmla="*/ 142 w 155"/>
                <a:gd name="T93" fmla="*/ 128 h 136"/>
                <a:gd name="T94" fmla="*/ 9 w 155"/>
                <a:gd name="T95" fmla="*/ 128 h 136"/>
                <a:gd name="T96" fmla="*/ 8 w 155"/>
                <a:gd name="T97" fmla="*/ 128 h 136"/>
                <a:gd name="T98" fmla="*/ 8 w 155"/>
                <a:gd name="T99" fmla="*/ 128 h 136"/>
                <a:gd name="T100" fmla="*/ 8 w 155"/>
                <a:gd name="T101" fmla="*/ 127 h 136"/>
                <a:gd name="T102" fmla="*/ 7 w 155"/>
                <a:gd name="T103" fmla="*/ 127 h 136"/>
                <a:gd name="T104" fmla="*/ 7 w 155"/>
                <a:gd name="T105" fmla="*/ 127 h 136"/>
                <a:gd name="T106" fmla="*/ 6 w 155"/>
                <a:gd name="T107" fmla="*/ 127 h 136"/>
                <a:gd name="T108" fmla="*/ 6 w 155"/>
                <a:gd name="T109" fmla="*/ 127 h 136"/>
                <a:gd name="T110" fmla="*/ 0 w 155"/>
                <a:gd name="T111" fmla="*/ 133 h 1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5"/>
                <a:gd name="T169" fmla="*/ 0 h 136"/>
                <a:gd name="T170" fmla="*/ 155 w 155"/>
                <a:gd name="T171" fmla="*/ 136 h 1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5" h="136">
                  <a:moveTo>
                    <a:pt x="0" y="133"/>
                  </a:moveTo>
                  <a:lnTo>
                    <a:pt x="0" y="134"/>
                  </a:lnTo>
                  <a:lnTo>
                    <a:pt x="1" y="134"/>
                  </a:lnTo>
                  <a:lnTo>
                    <a:pt x="2" y="135"/>
                  </a:lnTo>
                  <a:lnTo>
                    <a:pt x="3" y="135"/>
                  </a:lnTo>
                  <a:lnTo>
                    <a:pt x="148" y="135"/>
                  </a:lnTo>
                  <a:lnTo>
                    <a:pt x="150" y="134"/>
                  </a:lnTo>
                  <a:lnTo>
                    <a:pt x="151" y="134"/>
                  </a:lnTo>
                  <a:lnTo>
                    <a:pt x="151" y="133"/>
                  </a:lnTo>
                  <a:lnTo>
                    <a:pt x="152" y="133"/>
                  </a:lnTo>
                  <a:lnTo>
                    <a:pt x="153" y="132"/>
                  </a:lnTo>
                  <a:lnTo>
                    <a:pt x="153" y="131"/>
                  </a:lnTo>
                  <a:lnTo>
                    <a:pt x="154" y="131"/>
                  </a:lnTo>
                  <a:lnTo>
                    <a:pt x="154" y="129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45" y="5"/>
                  </a:lnTo>
                  <a:lnTo>
                    <a:pt x="146" y="6"/>
                  </a:lnTo>
                  <a:lnTo>
                    <a:pt x="146" y="7"/>
                  </a:lnTo>
                  <a:lnTo>
                    <a:pt x="146" y="8"/>
                  </a:lnTo>
                  <a:lnTo>
                    <a:pt x="146" y="9"/>
                  </a:lnTo>
                  <a:lnTo>
                    <a:pt x="146" y="123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6"/>
                  </a:lnTo>
                  <a:lnTo>
                    <a:pt x="145" y="127"/>
                  </a:lnTo>
                  <a:lnTo>
                    <a:pt x="144" y="127"/>
                  </a:lnTo>
                  <a:lnTo>
                    <a:pt x="143" y="127"/>
                  </a:lnTo>
                  <a:lnTo>
                    <a:pt x="143" y="128"/>
                  </a:lnTo>
                  <a:lnTo>
                    <a:pt x="142" y="128"/>
                  </a:lnTo>
                  <a:lnTo>
                    <a:pt x="9" y="128"/>
                  </a:lnTo>
                  <a:lnTo>
                    <a:pt x="8" y="128"/>
                  </a:lnTo>
                  <a:lnTo>
                    <a:pt x="8" y="127"/>
                  </a:lnTo>
                  <a:lnTo>
                    <a:pt x="7" y="127"/>
                  </a:lnTo>
                  <a:lnTo>
                    <a:pt x="6" y="127"/>
                  </a:lnTo>
                  <a:lnTo>
                    <a:pt x="0" y="13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2" name="Freeform 42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16 h 17"/>
                <a:gd name="T2" fmla="*/ 151 w 153"/>
                <a:gd name="T3" fmla="*/ 16 h 17"/>
                <a:gd name="T4" fmla="*/ 151 w 153"/>
                <a:gd name="T5" fmla="*/ 10 h 17"/>
                <a:gd name="T6" fmla="*/ 150 w 153"/>
                <a:gd name="T7" fmla="*/ 10 h 17"/>
                <a:gd name="T8" fmla="*/ 150 w 153"/>
                <a:gd name="T9" fmla="*/ 10 h 17"/>
                <a:gd name="T10" fmla="*/ 150 w 153"/>
                <a:gd name="T11" fmla="*/ 5 h 17"/>
                <a:gd name="T12" fmla="*/ 149 w 153"/>
                <a:gd name="T13" fmla="*/ 5 h 17"/>
                <a:gd name="T14" fmla="*/ 149 w 153"/>
                <a:gd name="T15" fmla="*/ 5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5 h 17"/>
                <a:gd name="T32" fmla="*/ 1 w 153"/>
                <a:gd name="T33" fmla="*/ 5 h 17"/>
                <a:gd name="T34" fmla="*/ 0 w 153"/>
                <a:gd name="T35" fmla="*/ 10 h 17"/>
                <a:gd name="T36" fmla="*/ 0 w 153"/>
                <a:gd name="T37" fmla="*/ 10 h 17"/>
                <a:gd name="T38" fmla="*/ 0 w 153"/>
                <a:gd name="T39" fmla="*/ 16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7"/>
                <a:gd name="T62" fmla="*/ 153 w 153"/>
                <a:gd name="T63" fmla="*/ 17 h 1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7">
                  <a:moveTo>
                    <a:pt x="152" y="16"/>
                  </a:moveTo>
                  <a:lnTo>
                    <a:pt x="151" y="16"/>
                  </a:lnTo>
                  <a:lnTo>
                    <a:pt x="151" y="10"/>
                  </a:lnTo>
                  <a:lnTo>
                    <a:pt x="150" y="10"/>
                  </a:lnTo>
                  <a:lnTo>
                    <a:pt x="150" y="5"/>
                  </a:lnTo>
                  <a:lnTo>
                    <a:pt x="149" y="5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3" name="Freeform 43"/>
            <p:cNvSpPr>
              <a:spLocks/>
            </p:cNvSpPr>
            <p:nvPr/>
          </p:nvSpPr>
          <p:spPr bwMode="auto">
            <a:xfrm>
              <a:off x="3843" y="1489"/>
              <a:ext cx="215" cy="72"/>
            </a:xfrm>
            <a:custGeom>
              <a:avLst/>
              <a:gdLst>
                <a:gd name="T0" fmla="*/ 0 w 215"/>
                <a:gd name="T1" fmla="*/ 71 h 72"/>
                <a:gd name="T2" fmla="*/ 0 w 215"/>
                <a:gd name="T3" fmla="*/ 0 h 72"/>
                <a:gd name="T4" fmla="*/ 214 w 215"/>
                <a:gd name="T5" fmla="*/ 0 h 72"/>
                <a:gd name="T6" fmla="*/ 214 w 215"/>
                <a:gd name="T7" fmla="*/ 71 h 72"/>
                <a:gd name="T8" fmla="*/ 0 w 215"/>
                <a:gd name="T9" fmla="*/ 7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"/>
                <a:gd name="T16" fmla="*/ 0 h 72"/>
                <a:gd name="T17" fmla="*/ 215 w 215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" h="72">
                  <a:moveTo>
                    <a:pt x="0" y="71"/>
                  </a:moveTo>
                  <a:lnTo>
                    <a:pt x="0" y="0"/>
                  </a:lnTo>
                  <a:lnTo>
                    <a:pt x="214" y="0"/>
                  </a:lnTo>
                  <a:lnTo>
                    <a:pt x="214" y="71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4" name="Freeform 44"/>
            <p:cNvSpPr>
              <a:spLocks/>
            </p:cNvSpPr>
            <p:nvPr/>
          </p:nvSpPr>
          <p:spPr bwMode="auto">
            <a:xfrm>
              <a:off x="3841" y="1489"/>
              <a:ext cx="219" cy="23"/>
            </a:xfrm>
            <a:custGeom>
              <a:avLst/>
              <a:gdLst>
                <a:gd name="T0" fmla="*/ 79 w 219"/>
                <a:gd name="T1" fmla="*/ 0 h 23"/>
                <a:gd name="T2" fmla="*/ 0 w 219"/>
                <a:gd name="T3" fmla="*/ 0 h 23"/>
                <a:gd name="T4" fmla="*/ 0 w 219"/>
                <a:gd name="T5" fmla="*/ 22 h 23"/>
                <a:gd name="T6" fmla="*/ 218 w 219"/>
                <a:gd name="T7" fmla="*/ 22 h 23"/>
                <a:gd name="T8" fmla="*/ 215 w 219"/>
                <a:gd name="T9" fmla="*/ 0 h 23"/>
                <a:gd name="T10" fmla="*/ 137 w 219"/>
                <a:gd name="T11" fmla="*/ 0 h 23"/>
                <a:gd name="T12" fmla="*/ 79 w 21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23"/>
                <a:gd name="T23" fmla="*/ 219 w 21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23">
                  <a:moveTo>
                    <a:pt x="7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18" y="22"/>
                  </a:lnTo>
                  <a:lnTo>
                    <a:pt x="215" y="0"/>
                  </a:lnTo>
                  <a:lnTo>
                    <a:pt x="137" y="0"/>
                  </a:lnTo>
                  <a:lnTo>
                    <a:pt x="7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5" name="Freeform 45"/>
            <p:cNvSpPr>
              <a:spLocks/>
            </p:cNvSpPr>
            <p:nvPr/>
          </p:nvSpPr>
          <p:spPr bwMode="auto">
            <a:xfrm>
              <a:off x="3991" y="1495"/>
              <a:ext cx="56" cy="17"/>
            </a:xfrm>
            <a:custGeom>
              <a:avLst/>
              <a:gdLst>
                <a:gd name="T0" fmla="*/ 0 w 56"/>
                <a:gd name="T1" fmla="*/ 6 h 17"/>
                <a:gd name="T2" fmla="*/ 18 w 56"/>
                <a:gd name="T3" fmla="*/ 6 h 17"/>
                <a:gd name="T4" fmla="*/ 18 w 56"/>
                <a:gd name="T5" fmla="*/ 0 h 17"/>
                <a:gd name="T6" fmla="*/ 35 w 56"/>
                <a:gd name="T7" fmla="*/ 0 h 17"/>
                <a:gd name="T8" fmla="*/ 35 w 56"/>
                <a:gd name="T9" fmla="*/ 6 h 17"/>
                <a:gd name="T10" fmla="*/ 55 w 56"/>
                <a:gd name="T11" fmla="*/ 6 h 17"/>
                <a:gd name="T12" fmla="*/ 55 w 56"/>
                <a:gd name="T13" fmla="*/ 10 h 17"/>
                <a:gd name="T14" fmla="*/ 35 w 56"/>
                <a:gd name="T15" fmla="*/ 10 h 17"/>
                <a:gd name="T16" fmla="*/ 35 w 56"/>
                <a:gd name="T17" fmla="*/ 16 h 17"/>
                <a:gd name="T18" fmla="*/ 18 w 56"/>
                <a:gd name="T19" fmla="*/ 16 h 17"/>
                <a:gd name="T20" fmla="*/ 18 w 56"/>
                <a:gd name="T21" fmla="*/ 10 h 17"/>
                <a:gd name="T22" fmla="*/ 0 w 56"/>
                <a:gd name="T23" fmla="*/ 10 h 17"/>
                <a:gd name="T24" fmla="*/ 0 w 56"/>
                <a:gd name="T25" fmla="*/ 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17"/>
                <a:gd name="T41" fmla="*/ 56 w 5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17">
                  <a:moveTo>
                    <a:pt x="0" y="6"/>
                  </a:moveTo>
                  <a:lnTo>
                    <a:pt x="18" y="6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35" y="6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18" y="16"/>
                  </a:lnTo>
                  <a:lnTo>
                    <a:pt x="18" y="10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6" name="Freeform 46"/>
            <p:cNvSpPr>
              <a:spLocks/>
            </p:cNvSpPr>
            <p:nvPr/>
          </p:nvSpPr>
          <p:spPr bwMode="auto">
            <a:xfrm>
              <a:off x="3991" y="150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7"/>
                <a:gd name="T14" fmla="*/ 17 w 17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7" name="Freeform 47"/>
            <p:cNvSpPr>
              <a:spLocks/>
            </p:cNvSpPr>
            <p:nvPr/>
          </p:nvSpPr>
          <p:spPr bwMode="auto">
            <a:xfrm>
              <a:off x="4010" y="149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8" name="Freeform 48"/>
            <p:cNvSpPr>
              <a:spLocks/>
            </p:cNvSpPr>
            <p:nvPr/>
          </p:nvSpPr>
          <p:spPr bwMode="auto">
            <a:xfrm>
              <a:off x="4046" y="150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79" name="Freeform 49"/>
            <p:cNvSpPr>
              <a:spLocks/>
            </p:cNvSpPr>
            <p:nvPr/>
          </p:nvSpPr>
          <p:spPr bwMode="auto">
            <a:xfrm>
              <a:off x="4027" y="1495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0 h 17"/>
                <a:gd name="T4" fmla="*/ 0 w 17"/>
                <a:gd name="T5" fmla="*/ 16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16"/>
                  </a:move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0" name="Freeform 50"/>
            <p:cNvSpPr>
              <a:spLocks/>
            </p:cNvSpPr>
            <p:nvPr/>
          </p:nvSpPr>
          <p:spPr bwMode="auto">
            <a:xfrm>
              <a:off x="4011" y="1499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1" name="Freeform 51"/>
            <p:cNvSpPr>
              <a:spLocks/>
            </p:cNvSpPr>
            <p:nvPr/>
          </p:nvSpPr>
          <p:spPr bwMode="auto">
            <a:xfrm>
              <a:off x="3993" y="1502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3 w 54"/>
                <a:gd name="T3" fmla="*/ 0 h 17"/>
                <a:gd name="T4" fmla="*/ 53 w 54"/>
                <a:gd name="T5" fmla="*/ 16 h 17"/>
                <a:gd name="T6" fmla="*/ 0 w 54"/>
                <a:gd name="T7" fmla="*/ 16 h 17"/>
                <a:gd name="T8" fmla="*/ 0 w 54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17"/>
                <a:gd name="T17" fmla="*/ 54 w 5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17">
                  <a:moveTo>
                    <a:pt x="0" y="0"/>
                  </a:moveTo>
                  <a:lnTo>
                    <a:pt x="53" y="0"/>
                  </a:lnTo>
                  <a:lnTo>
                    <a:pt x="5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2" name="Freeform 52"/>
            <p:cNvSpPr>
              <a:spLocks/>
            </p:cNvSpPr>
            <p:nvPr/>
          </p:nvSpPr>
          <p:spPr bwMode="auto">
            <a:xfrm>
              <a:off x="4010" y="1496"/>
              <a:ext cx="19" cy="17"/>
            </a:xfrm>
            <a:custGeom>
              <a:avLst/>
              <a:gdLst>
                <a:gd name="T0" fmla="*/ 18 w 19"/>
                <a:gd name="T1" fmla="*/ 12 h 17"/>
                <a:gd name="T2" fmla="*/ 17 w 19"/>
                <a:gd name="T3" fmla="*/ 16 h 17"/>
                <a:gd name="T4" fmla="*/ 17 w 19"/>
                <a:gd name="T5" fmla="*/ 0 h 17"/>
                <a:gd name="T6" fmla="*/ 0 w 19"/>
                <a:gd name="T7" fmla="*/ 0 h 17"/>
                <a:gd name="T8" fmla="*/ 0 w 19"/>
                <a:gd name="T9" fmla="*/ 16 h 17"/>
                <a:gd name="T10" fmla="*/ 0 w 19"/>
                <a:gd name="T11" fmla="*/ 1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8" y="12"/>
                  </a:moveTo>
                  <a:lnTo>
                    <a:pt x="17" y="1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3" name="Freeform 53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16 h 17"/>
                <a:gd name="T4" fmla="*/ 0 w 17"/>
                <a:gd name="T5" fmla="*/ 16 h 17"/>
                <a:gd name="T6" fmla="*/ 0 w 17"/>
                <a:gd name="T7" fmla="*/ 0 h 17"/>
                <a:gd name="T8" fmla="*/ 16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4" name="Freeform 54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5" name="Freeform 55"/>
            <p:cNvSpPr>
              <a:spLocks/>
            </p:cNvSpPr>
            <p:nvPr/>
          </p:nvSpPr>
          <p:spPr bwMode="auto">
            <a:xfrm>
              <a:off x="3930" y="1497"/>
              <a:ext cx="44" cy="17"/>
            </a:xfrm>
            <a:custGeom>
              <a:avLst/>
              <a:gdLst>
                <a:gd name="T0" fmla="*/ 14 w 44"/>
                <a:gd name="T1" fmla="*/ 16 h 17"/>
                <a:gd name="T2" fmla="*/ 0 w 44"/>
                <a:gd name="T3" fmla="*/ 16 h 17"/>
                <a:gd name="T4" fmla="*/ 0 w 44"/>
                <a:gd name="T5" fmla="*/ 8 h 17"/>
                <a:gd name="T6" fmla="*/ 14 w 44"/>
                <a:gd name="T7" fmla="*/ 8 h 17"/>
                <a:gd name="T8" fmla="*/ 14 w 44"/>
                <a:gd name="T9" fmla="*/ 0 h 17"/>
                <a:gd name="T10" fmla="*/ 28 w 44"/>
                <a:gd name="T11" fmla="*/ 0 h 17"/>
                <a:gd name="T12" fmla="*/ 28 w 44"/>
                <a:gd name="T13" fmla="*/ 8 h 17"/>
                <a:gd name="T14" fmla="*/ 43 w 44"/>
                <a:gd name="T15" fmla="*/ 8 h 17"/>
                <a:gd name="T16" fmla="*/ 43 w 44"/>
                <a:gd name="T17" fmla="*/ 16 h 17"/>
                <a:gd name="T18" fmla="*/ 28 w 44"/>
                <a:gd name="T19" fmla="*/ 16 h 17"/>
                <a:gd name="T20" fmla="*/ 14 w 44"/>
                <a:gd name="T21" fmla="*/ 1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17"/>
                <a:gd name="T35" fmla="*/ 44 w 44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17">
                  <a:moveTo>
                    <a:pt x="14" y="1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43" y="8"/>
                  </a:lnTo>
                  <a:lnTo>
                    <a:pt x="43" y="16"/>
                  </a:lnTo>
                  <a:lnTo>
                    <a:pt x="28" y="16"/>
                  </a:lnTo>
                  <a:lnTo>
                    <a:pt x="14" y="16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6" name="Freeform 56"/>
            <p:cNvSpPr>
              <a:spLocks/>
            </p:cNvSpPr>
            <p:nvPr/>
          </p:nvSpPr>
          <p:spPr bwMode="auto">
            <a:xfrm>
              <a:off x="3945" y="1497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7" name="Freeform 57"/>
            <p:cNvSpPr>
              <a:spLocks/>
            </p:cNvSpPr>
            <p:nvPr/>
          </p:nvSpPr>
          <p:spPr bwMode="auto">
            <a:xfrm>
              <a:off x="3897" y="1494"/>
              <a:ext cx="20" cy="17"/>
            </a:xfrm>
            <a:custGeom>
              <a:avLst/>
              <a:gdLst>
                <a:gd name="T0" fmla="*/ 5 w 20"/>
                <a:gd name="T1" fmla="*/ 16 h 17"/>
                <a:gd name="T2" fmla="*/ 3 w 20"/>
                <a:gd name="T3" fmla="*/ 15 h 17"/>
                <a:gd name="T4" fmla="*/ 2 w 20"/>
                <a:gd name="T5" fmla="*/ 15 h 17"/>
                <a:gd name="T6" fmla="*/ 1 w 20"/>
                <a:gd name="T7" fmla="*/ 14 h 17"/>
                <a:gd name="T8" fmla="*/ 1 w 20"/>
                <a:gd name="T9" fmla="*/ 12 h 17"/>
                <a:gd name="T10" fmla="*/ 0 w 20"/>
                <a:gd name="T11" fmla="*/ 12 h 17"/>
                <a:gd name="T12" fmla="*/ 0 w 20"/>
                <a:gd name="T13" fmla="*/ 10 h 17"/>
                <a:gd name="T14" fmla="*/ 0 w 20"/>
                <a:gd name="T15" fmla="*/ 8 h 17"/>
                <a:gd name="T16" fmla="*/ 0 w 20"/>
                <a:gd name="T17" fmla="*/ 6 h 17"/>
                <a:gd name="T18" fmla="*/ 0 w 20"/>
                <a:gd name="T19" fmla="*/ 4 h 17"/>
                <a:gd name="T20" fmla="*/ 0 w 20"/>
                <a:gd name="T21" fmla="*/ 3 h 17"/>
                <a:gd name="T22" fmla="*/ 1 w 20"/>
                <a:gd name="T23" fmla="*/ 2 h 17"/>
                <a:gd name="T24" fmla="*/ 2 w 20"/>
                <a:gd name="T25" fmla="*/ 1 h 17"/>
                <a:gd name="T26" fmla="*/ 3 w 20"/>
                <a:gd name="T27" fmla="*/ 0 h 17"/>
                <a:gd name="T28" fmla="*/ 4 w 20"/>
                <a:gd name="T29" fmla="*/ 0 h 17"/>
                <a:gd name="T30" fmla="*/ 5 w 20"/>
                <a:gd name="T31" fmla="*/ 0 h 17"/>
                <a:gd name="T32" fmla="*/ 12 w 20"/>
                <a:gd name="T33" fmla="*/ 0 h 17"/>
                <a:gd name="T34" fmla="*/ 13 w 20"/>
                <a:gd name="T35" fmla="*/ 0 h 17"/>
                <a:gd name="T36" fmla="*/ 15 w 20"/>
                <a:gd name="T37" fmla="*/ 0 h 17"/>
                <a:gd name="T38" fmla="*/ 16 w 20"/>
                <a:gd name="T39" fmla="*/ 1 h 17"/>
                <a:gd name="T40" fmla="*/ 17 w 20"/>
                <a:gd name="T41" fmla="*/ 3 h 17"/>
                <a:gd name="T42" fmla="*/ 17 w 20"/>
                <a:gd name="T43" fmla="*/ 3 h 17"/>
                <a:gd name="T44" fmla="*/ 18 w 20"/>
                <a:gd name="T45" fmla="*/ 5 h 17"/>
                <a:gd name="T46" fmla="*/ 18 w 20"/>
                <a:gd name="T47" fmla="*/ 7 h 17"/>
                <a:gd name="T48" fmla="*/ 18 w 20"/>
                <a:gd name="T49" fmla="*/ 8 h 17"/>
                <a:gd name="T50" fmla="*/ 18 w 20"/>
                <a:gd name="T51" fmla="*/ 10 h 17"/>
                <a:gd name="T52" fmla="*/ 17 w 20"/>
                <a:gd name="T53" fmla="*/ 12 h 17"/>
                <a:gd name="T54" fmla="*/ 16 w 20"/>
                <a:gd name="T55" fmla="*/ 13 h 17"/>
                <a:gd name="T56" fmla="*/ 15 w 20"/>
                <a:gd name="T57" fmla="*/ 15 h 17"/>
                <a:gd name="T58" fmla="*/ 13 w 20"/>
                <a:gd name="T59" fmla="*/ 15 h 17"/>
                <a:gd name="T60" fmla="*/ 13 w 20"/>
                <a:gd name="T61" fmla="*/ 16 h 17"/>
                <a:gd name="T62" fmla="*/ 12 w 20"/>
                <a:gd name="T63" fmla="*/ 1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"/>
                <a:gd name="T97" fmla="*/ 0 h 17"/>
                <a:gd name="T98" fmla="*/ 20 w 20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" h="17">
                  <a:moveTo>
                    <a:pt x="5" y="16"/>
                  </a:move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5" y="16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8" name="Freeform 58"/>
            <p:cNvSpPr>
              <a:spLocks/>
            </p:cNvSpPr>
            <p:nvPr/>
          </p:nvSpPr>
          <p:spPr bwMode="auto">
            <a:xfrm>
              <a:off x="3921" y="1489"/>
              <a:ext cx="17" cy="38"/>
            </a:xfrm>
            <a:custGeom>
              <a:avLst/>
              <a:gdLst>
                <a:gd name="T0" fmla="*/ 8 w 17"/>
                <a:gd name="T1" fmla="*/ 0 h 38"/>
                <a:gd name="T2" fmla="*/ 0 w 17"/>
                <a:gd name="T3" fmla="*/ 22 h 38"/>
                <a:gd name="T4" fmla="*/ 16 w 17"/>
                <a:gd name="T5" fmla="*/ 22 h 38"/>
                <a:gd name="T6" fmla="*/ 16 w 17"/>
                <a:gd name="T7" fmla="*/ 37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38"/>
                <a:gd name="T14" fmla="*/ 17 w 17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38">
                  <a:moveTo>
                    <a:pt x="8" y="0"/>
                  </a:moveTo>
                  <a:lnTo>
                    <a:pt x="0" y="22"/>
                  </a:lnTo>
                  <a:lnTo>
                    <a:pt x="16" y="22"/>
                  </a:lnTo>
                  <a:lnTo>
                    <a:pt x="16" y="37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89" name="Freeform 59"/>
            <p:cNvSpPr>
              <a:spLocks/>
            </p:cNvSpPr>
            <p:nvPr/>
          </p:nvSpPr>
          <p:spPr bwMode="auto">
            <a:xfrm>
              <a:off x="3979" y="1489"/>
              <a:ext cx="17" cy="72"/>
            </a:xfrm>
            <a:custGeom>
              <a:avLst/>
              <a:gdLst>
                <a:gd name="T0" fmla="*/ 0 w 17"/>
                <a:gd name="T1" fmla="*/ 0 h 72"/>
                <a:gd name="T2" fmla="*/ 16 w 17"/>
                <a:gd name="T3" fmla="*/ 22 h 72"/>
                <a:gd name="T4" fmla="*/ 0 w 17"/>
                <a:gd name="T5" fmla="*/ 22 h 72"/>
                <a:gd name="T6" fmla="*/ 0 w 17"/>
                <a:gd name="T7" fmla="*/ 7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72"/>
                <a:gd name="T14" fmla="*/ 17 w 17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72">
                  <a:moveTo>
                    <a:pt x="0" y="0"/>
                  </a:moveTo>
                  <a:lnTo>
                    <a:pt x="16" y="22"/>
                  </a:lnTo>
                  <a:lnTo>
                    <a:pt x="0" y="22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90" name="Freeform 60"/>
            <p:cNvSpPr>
              <a:spLocks/>
            </p:cNvSpPr>
            <p:nvPr/>
          </p:nvSpPr>
          <p:spPr bwMode="auto">
            <a:xfrm>
              <a:off x="3855" y="1532"/>
              <a:ext cx="250" cy="41"/>
            </a:xfrm>
            <a:custGeom>
              <a:avLst/>
              <a:gdLst>
                <a:gd name="T0" fmla="*/ 0 w 250"/>
                <a:gd name="T1" fmla="*/ 40 h 41"/>
                <a:gd name="T2" fmla="*/ 249 w 250"/>
                <a:gd name="T3" fmla="*/ 40 h 41"/>
                <a:gd name="T4" fmla="*/ 240 w 250"/>
                <a:gd name="T5" fmla="*/ 0 h 41"/>
                <a:gd name="T6" fmla="*/ 10 w 250"/>
                <a:gd name="T7" fmla="*/ 0 h 41"/>
                <a:gd name="T8" fmla="*/ 0 w 250"/>
                <a:gd name="T9" fmla="*/ 4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41"/>
                <a:gd name="T17" fmla="*/ 250 w 2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41">
                  <a:moveTo>
                    <a:pt x="0" y="40"/>
                  </a:moveTo>
                  <a:lnTo>
                    <a:pt x="249" y="40"/>
                  </a:lnTo>
                  <a:lnTo>
                    <a:pt x="240" y="0"/>
                  </a:lnTo>
                  <a:lnTo>
                    <a:pt x="10" y="0"/>
                  </a:lnTo>
                  <a:lnTo>
                    <a:pt x="0" y="4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91" name="Freeform 61"/>
            <p:cNvSpPr>
              <a:spLocks/>
            </p:cNvSpPr>
            <p:nvPr/>
          </p:nvSpPr>
          <p:spPr bwMode="auto">
            <a:xfrm>
              <a:off x="3855" y="1572"/>
              <a:ext cx="251" cy="17"/>
            </a:xfrm>
            <a:custGeom>
              <a:avLst/>
              <a:gdLst>
                <a:gd name="T0" fmla="*/ 0 w 251"/>
                <a:gd name="T1" fmla="*/ 16 h 17"/>
                <a:gd name="T2" fmla="*/ 0 w 251"/>
                <a:gd name="T3" fmla="*/ 0 h 17"/>
                <a:gd name="T4" fmla="*/ 249 w 251"/>
                <a:gd name="T5" fmla="*/ 0 h 17"/>
                <a:gd name="T6" fmla="*/ 250 w 251"/>
                <a:gd name="T7" fmla="*/ 16 h 17"/>
                <a:gd name="T8" fmla="*/ 0 w 251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7"/>
                <a:gd name="T17" fmla="*/ 251 w 2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7">
                  <a:moveTo>
                    <a:pt x="0" y="1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50" y="16"/>
                  </a:lnTo>
                  <a:lnTo>
                    <a:pt x="0" y="16"/>
                  </a:lnTo>
                </a:path>
              </a:pathLst>
            </a:custGeom>
            <a:solidFill>
              <a:srgbClr val="CCCC6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92" name="Freeform 62"/>
            <p:cNvSpPr>
              <a:spLocks/>
            </p:cNvSpPr>
            <p:nvPr/>
          </p:nvSpPr>
          <p:spPr bwMode="auto">
            <a:xfrm>
              <a:off x="3872" y="1538"/>
              <a:ext cx="223" cy="28"/>
            </a:xfrm>
            <a:custGeom>
              <a:avLst/>
              <a:gdLst>
                <a:gd name="T0" fmla="*/ 0 w 223"/>
                <a:gd name="T1" fmla="*/ 27 h 28"/>
                <a:gd name="T2" fmla="*/ 222 w 223"/>
                <a:gd name="T3" fmla="*/ 27 h 28"/>
                <a:gd name="T4" fmla="*/ 214 w 223"/>
                <a:gd name="T5" fmla="*/ 0 h 28"/>
                <a:gd name="T6" fmla="*/ 8 w 223"/>
                <a:gd name="T7" fmla="*/ 0 h 28"/>
                <a:gd name="T8" fmla="*/ 0 w 223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8"/>
                <a:gd name="T17" fmla="*/ 223 w 22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8">
                  <a:moveTo>
                    <a:pt x="0" y="27"/>
                  </a:moveTo>
                  <a:lnTo>
                    <a:pt x="222" y="27"/>
                  </a:lnTo>
                  <a:lnTo>
                    <a:pt x="214" y="0"/>
                  </a:lnTo>
                  <a:lnTo>
                    <a:pt x="8" y="0"/>
                  </a:lnTo>
                  <a:lnTo>
                    <a:pt x="0" y="27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094" name="Text Box 63"/>
          <p:cNvSpPr txBox="1">
            <a:spLocks noChangeArrowheads="1"/>
          </p:cNvSpPr>
          <p:nvPr/>
        </p:nvSpPr>
        <p:spPr bwMode="auto">
          <a:xfrm>
            <a:off x="3403600" y="1403350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Times New Roman" pitchFamily="18" charset="0"/>
              </a:rPr>
              <a:t>A</a:t>
            </a:r>
          </a:p>
        </p:txBody>
      </p:sp>
      <p:grpSp>
        <p:nvGrpSpPr>
          <p:cNvPr id="217095" name="Group 64"/>
          <p:cNvGrpSpPr>
            <a:grpSpLocks/>
          </p:cNvGrpSpPr>
          <p:nvPr/>
        </p:nvGrpSpPr>
        <p:grpSpPr bwMode="auto">
          <a:xfrm>
            <a:off x="6680200" y="3448050"/>
            <a:ext cx="762000" cy="611188"/>
            <a:chOff x="3840" y="1279"/>
            <a:chExt cx="266" cy="310"/>
          </a:xfrm>
        </p:grpSpPr>
        <p:sp>
          <p:nvSpPr>
            <p:cNvPr id="217281" name="Freeform 65"/>
            <p:cNvSpPr>
              <a:spLocks/>
            </p:cNvSpPr>
            <p:nvPr/>
          </p:nvSpPr>
          <p:spPr bwMode="auto">
            <a:xfrm>
              <a:off x="3848" y="1548"/>
              <a:ext cx="206" cy="20"/>
            </a:xfrm>
            <a:custGeom>
              <a:avLst/>
              <a:gdLst>
                <a:gd name="T0" fmla="*/ 0 w 206"/>
                <a:gd name="T1" fmla="*/ 19 h 20"/>
                <a:gd name="T2" fmla="*/ 0 w 206"/>
                <a:gd name="T3" fmla="*/ 0 h 20"/>
                <a:gd name="T4" fmla="*/ 205 w 206"/>
                <a:gd name="T5" fmla="*/ 0 h 20"/>
                <a:gd name="T6" fmla="*/ 205 w 206"/>
                <a:gd name="T7" fmla="*/ 19 h 20"/>
                <a:gd name="T8" fmla="*/ 0 w 206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20"/>
                <a:gd name="T17" fmla="*/ 206 w 206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20">
                  <a:moveTo>
                    <a:pt x="0" y="1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19"/>
                  </a:lnTo>
                  <a:lnTo>
                    <a:pt x="0" y="19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2" name="Freeform 66"/>
            <p:cNvSpPr>
              <a:spLocks/>
            </p:cNvSpPr>
            <p:nvPr/>
          </p:nvSpPr>
          <p:spPr bwMode="auto">
            <a:xfrm>
              <a:off x="3840" y="1453"/>
              <a:ext cx="220" cy="34"/>
            </a:xfrm>
            <a:custGeom>
              <a:avLst/>
              <a:gdLst>
                <a:gd name="T0" fmla="*/ 189 w 220"/>
                <a:gd name="T1" fmla="*/ 0 h 34"/>
                <a:gd name="T2" fmla="*/ 219 w 220"/>
                <a:gd name="T3" fmla="*/ 33 h 34"/>
                <a:gd name="T4" fmla="*/ 0 w 220"/>
                <a:gd name="T5" fmla="*/ 33 h 34"/>
                <a:gd name="T6" fmla="*/ 29 w 220"/>
                <a:gd name="T7" fmla="*/ 0 h 34"/>
                <a:gd name="T8" fmla="*/ 189 w 220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4"/>
                <a:gd name="T17" fmla="*/ 220 w 2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4">
                  <a:moveTo>
                    <a:pt x="189" y="0"/>
                  </a:moveTo>
                  <a:lnTo>
                    <a:pt x="219" y="33"/>
                  </a:lnTo>
                  <a:lnTo>
                    <a:pt x="0" y="33"/>
                  </a:lnTo>
                  <a:lnTo>
                    <a:pt x="29" y="0"/>
                  </a:lnTo>
                  <a:lnTo>
                    <a:pt x="18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3" name="Freeform 67"/>
            <p:cNvSpPr>
              <a:spLocks/>
            </p:cNvSpPr>
            <p:nvPr/>
          </p:nvSpPr>
          <p:spPr bwMode="auto">
            <a:xfrm>
              <a:off x="3897" y="1449"/>
              <a:ext cx="104" cy="24"/>
            </a:xfrm>
            <a:custGeom>
              <a:avLst/>
              <a:gdLst>
                <a:gd name="T0" fmla="*/ 102 w 104"/>
                <a:gd name="T1" fmla="*/ 10 h 24"/>
                <a:gd name="T2" fmla="*/ 101 w 104"/>
                <a:gd name="T3" fmla="*/ 8 h 24"/>
                <a:gd name="T4" fmla="*/ 97 w 104"/>
                <a:gd name="T5" fmla="*/ 6 h 24"/>
                <a:gd name="T6" fmla="*/ 93 w 104"/>
                <a:gd name="T7" fmla="*/ 4 h 24"/>
                <a:gd name="T8" fmla="*/ 87 w 104"/>
                <a:gd name="T9" fmla="*/ 3 h 24"/>
                <a:gd name="T10" fmla="*/ 80 w 104"/>
                <a:gd name="T11" fmla="*/ 2 h 24"/>
                <a:gd name="T12" fmla="*/ 72 w 104"/>
                <a:gd name="T13" fmla="*/ 1 h 24"/>
                <a:gd name="T14" fmla="*/ 64 w 104"/>
                <a:gd name="T15" fmla="*/ 0 h 24"/>
                <a:gd name="T16" fmla="*/ 55 w 104"/>
                <a:gd name="T17" fmla="*/ 0 h 24"/>
                <a:gd name="T18" fmla="*/ 46 w 104"/>
                <a:gd name="T19" fmla="*/ 0 h 24"/>
                <a:gd name="T20" fmla="*/ 37 w 104"/>
                <a:gd name="T21" fmla="*/ 0 h 24"/>
                <a:gd name="T22" fmla="*/ 29 w 104"/>
                <a:gd name="T23" fmla="*/ 1 h 24"/>
                <a:gd name="T24" fmla="*/ 21 w 104"/>
                <a:gd name="T25" fmla="*/ 2 h 24"/>
                <a:gd name="T26" fmla="*/ 14 w 104"/>
                <a:gd name="T27" fmla="*/ 3 h 24"/>
                <a:gd name="T28" fmla="*/ 8 w 104"/>
                <a:gd name="T29" fmla="*/ 4 h 24"/>
                <a:gd name="T30" fmla="*/ 4 w 104"/>
                <a:gd name="T31" fmla="*/ 6 h 24"/>
                <a:gd name="T32" fmla="*/ 1 w 104"/>
                <a:gd name="T33" fmla="*/ 8 h 24"/>
                <a:gd name="T34" fmla="*/ 0 w 104"/>
                <a:gd name="T35" fmla="*/ 10 h 24"/>
                <a:gd name="T36" fmla="*/ 0 w 104"/>
                <a:gd name="T37" fmla="*/ 12 h 24"/>
                <a:gd name="T38" fmla="*/ 1 w 104"/>
                <a:gd name="T39" fmla="*/ 14 h 24"/>
                <a:gd name="T40" fmla="*/ 4 w 104"/>
                <a:gd name="T41" fmla="*/ 16 h 24"/>
                <a:gd name="T42" fmla="*/ 8 w 104"/>
                <a:gd name="T43" fmla="*/ 17 h 24"/>
                <a:gd name="T44" fmla="*/ 14 w 104"/>
                <a:gd name="T45" fmla="*/ 19 h 24"/>
                <a:gd name="T46" fmla="*/ 21 w 104"/>
                <a:gd name="T47" fmla="*/ 20 h 24"/>
                <a:gd name="T48" fmla="*/ 29 w 104"/>
                <a:gd name="T49" fmla="*/ 21 h 24"/>
                <a:gd name="T50" fmla="*/ 37 w 104"/>
                <a:gd name="T51" fmla="*/ 22 h 24"/>
                <a:gd name="T52" fmla="*/ 46 w 104"/>
                <a:gd name="T53" fmla="*/ 23 h 24"/>
                <a:gd name="T54" fmla="*/ 55 w 104"/>
                <a:gd name="T55" fmla="*/ 23 h 24"/>
                <a:gd name="T56" fmla="*/ 64 w 104"/>
                <a:gd name="T57" fmla="*/ 22 h 24"/>
                <a:gd name="T58" fmla="*/ 72 w 104"/>
                <a:gd name="T59" fmla="*/ 21 h 24"/>
                <a:gd name="T60" fmla="*/ 80 w 104"/>
                <a:gd name="T61" fmla="*/ 20 h 24"/>
                <a:gd name="T62" fmla="*/ 87 w 104"/>
                <a:gd name="T63" fmla="*/ 19 h 24"/>
                <a:gd name="T64" fmla="*/ 93 w 104"/>
                <a:gd name="T65" fmla="*/ 17 h 24"/>
                <a:gd name="T66" fmla="*/ 97 w 104"/>
                <a:gd name="T67" fmla="*/ 16 h 24"/>
                <a:gd name="T68" fmla="*/ 101 w 104"/>
                <a:gd name="T69" fmla="*/ 14 h 24"/>
                <a:gd name="T70" fmla="*/ 102 w 104"/>
                <a:gd name="T71" fmla="*/ 12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4"/>
                <a:gd name="T109" fmla="*/ 0 h 24"/>
                <a:gd name="T110" fmla="*/ 104 w 10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4" h="24">
                  <a:moveTo>
                    <a:pt x="103" y="11"/>
                  </a:moveTo>
                  <a:lnTo>
                    <a:pt x="102" y="10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99" y="7"/>
                  </a:lnTo>
                  <a:lnTo>
                    <a:pt x="97" y="6"/>
                  </a:lnTo>
                  <a:lnTo>
                    <a:pt x="95" y="6"/>
                  </a:lnTo>
                  <a:lnTo>
                    <a:pt x="93" y="4"/>
                  </a:lnTo>
                  <a:lnTo>
                    <a:pt x="90" y="4"/>
                  </a:lnTo>
                  <a:lnTo>
                    <a:pt x="87" y="3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5" y="1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7" y="20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9" y="21"/>
                  </a:lnTo>
                  <a:lnTo>
                    <a:pt x="33" y="22"/>
                  </a:lnTo>
                  <a:lnTo>
                    <a:pt x="37" y="22"/>
                  </a:lnTo>
                  <a:lnTo>
                    <a:pt x="42" y="22"/>
                  </a:lnTo>
                  <a:lnTo>
                    <a:pt x="46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60" y="22"/>
                  </a:lnTo>
                  <a:lnTo>
                    <a:pt x="64" y="22"/>
                  </a:lnTo>
                  <a:lnTo>
                    <a:pt x="69" y="22"/>
                  </a:lnTo>
                  <a:lnTo>
                    <a:pt x="72" y="21"/>
                  </a:lnTo>
                  <a:lnTo>
                    <a:pt x="76" y="21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19"/>
                  </a:lnTo>
                  <a:lnTo>
                    <a:pt x="90" y="18"/>
                  </a:lnTo>
                  <a:lnTo>
                    <a:pt x="93" y="17"/>
                  </a:lnTo>
                  <a:lnTo>
                    <a:pt x="95" y="17"/>
                  </a:lnTo>
                  <a:lnTo>
                    <a:pt x="97" y="16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2" y="12"/>
                  </a:lnTo>
                  <a:lnTo>
                    <a:pt x="103" y="11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4" name="Freeform 68"/>
            <p:cNvSpPr>
              <a:spLocks/>
            </p:cNvSpPr>
            <p:nvPr/>
          </p:nvSpPr>
          <p:spPr bwMode="auto">
            <a:xfrm>
              <a:off x="3897" y="1461"/>
              <a:ext cx="104" cy="17"/>
            </a:xfrm>
            <a:custGeom>
              <a:avLst/>
              <a:gdLst>
                <a:gd name="T0" fmla="*/ 102 w 104"/>
                <a:gd name="T1" fmla="*/ 6 h 17"/>
                <a:gd name="T2" fmla="*/ 101 w 104"/>
                <a:gd name="T3" fmla="*/ 8 h 17"/>
                <a:gd name="T4" fmla="*/ 97 w 104"/>
                <a:gd name="T5" fmla="*/ 10 h 17"/>
                <a:gd name="T6" fmla="*/ 93 w 104"/>
                <a:gd name="T7" fmla="*/ 11 h 17"/>
                <a:gd name="T8" fmla="*/ 87 w 104"/>
                <a:gd name="T9" fmla="*/ 12 h 17"/>
                <a:gd name="T10" fmla="*/ 80 w 104"/>
                <a:gd name="T11" fmla="*/ 14 h 17"/>
                <a:gd name="T12" fmla="*/ 72 w 104"/>
                <a:gd name="T13" fmla="*/ 14 h 17"/>
                <a:gd name="T14" fmla="*/ 64 w 104"/>
                <a:gd name="T15" fmla="*/ 15 h 17"/>
                <a:gd name="T16" fmla="*/ 55 w 104"/>
                <a:gd name="T17" fmla="*/ 16 h 17"/>
                <a:gd name="T18" fmla="*/ 46 w 104"/>
                <a:gd name="T19" fmla="*/ 16 h 17"/>
                <a:gd name="T20" fmla="*/ 37 w 104"/>
                <a:gd name="T21" fmla="*/ 15 h 17"/>
                <a:gd name="T22" fmla="*/ 29 w 104"/>
                <a:gd name="T23" fmla="*/ 14 h 17"/>
                <a:gd name="T24" fmla="*/ 21 w 104"/>
                <a:gd name="T25" fmla="*/ 14 h 17"/>
                <a:gd name="T26" fmla="*/ 14 w 104"/>
                <a:gd name="T27" fmla="*/ 12 h 17"/>
                <a:gd name="T28" fmla="*/ 8 w 104"/>
                <a:gd name="T29" fmla="*/ 11 h 17"/>
                <a:gd name="T30" fmla="*/ 4 w 104"/>
                <a:gd name="T31" fmla="*/ 10 h 17"/>
                <a:gd name="T32" fmla="*/ 1 w 104"/>
                <a:gd name="T33" fmla="*/ 8 h 17"/>
                <a:gd name="T34" fmla="*/ 0 w 104"/>
                <a:gd name="T35" fmla="*/ 6 h 17"/>
                <a:gd name="T36" fmla="*/ 0 w 104"/>
                <a:gd name="T37" fmla="*/ 0 h 17"/>
                <a:gd name="T38" fmla="*/ 0 w 104"/>
                <a:gd name="T39" fmla="*/ 2 h 17"/>
                <a:gd name="T40" fmla="*/ 3 w 104"/>
                <a:gd name="T41" fmla="*/ 4 h 17"/>
                <a:gd name="T42" fmla="*/ 6 w 104"/>
                <a:gd name="T43" fmla="*/ 5 h 17"/>
                <a:gd name="T44" fmla="*/ 12 w 104"/>
                <a:gd name="T45" fmla="*/ 6 h 17"/>
                <a:gd name="T46" fmla="*/ 17 w 104"/>
                <a:gd name="T47" fmla="*/ 8 h 17"/>
                <a:gd name="T48" fmla="*/ 25 w 104"/>
                <a:gd name="T49" fmla="*/ 9 h 17"/>
                <a:gd name="T50" fmla="*/ 33 w 104"/>
                <a:gd name="T51" fmla="*/ 10 h 17"/>
                <a:gd name="T52" fmla="*/ 42 w 104"/>
                <a:gd name="T53" fmla="*/ 10 h 17"/>
                <a:gd name="T54" fmla="*/ 51 w 104"/>
                <a:gd name="T55" fmla="*/ 10 h 17"/>
                <a:gd name="T56" fmla="*/ 60 w 104"/>
                <a:gd name="T57" fmla="*/ 10 h 17"/>
                <a:gd name="T58" fmla="*/ 69 w 104"/>
                <a:gd name="T59" fmla="*/ 10 h 17"/>
                <a:gd name="T60" fmla="*/ 76 w 104"/>
                <a:gd name="T61" fmla="*/ 9 h 17"/>
                <a:gd name="T62" fmla="*/ 84 w 104"/>
                <a:gd name="T63" fmla="*/ 8 h 17"/>
                <a:gd name="T64" fmla="*/ 90 w 104"/>
                <a:gd name="T65" fmla="*/ 6 h 17"/>
                <a:gd name="T66" fmla="*/ 95 w 104"/>
                <a:gd name="T67" fmla="*/ 5 h 17"/>
                <a:gd name="T68" fmla="*/ 99 w 104"/>
                <a:gd name="T69" fmla="*/ 4 h 17"/>
                <a:gd name="T70" fmla="*/ 102 w 104"/>
                <a:gd name="T71" fmla="*/ 2 h 17"/>
                <a:gd name="T72" fmla="*/ 103 w 104"/>
                <a:gd name="T73" fmla="*/ 0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4"/>
                <a:gd name="T112" fmla="*/ 0 h 17"/>
                <a:gd name="T113" fmla="*/ 104 w 104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4" h="17">
                  <a:moveTo>
                    <a:pt x="103" y="5"/>
                  </a:moveTo>
                  <a:lnTo>
                    <a:pt x="102" y="6"/>
                  </a:lnTo>
                  <a:lnTo>
                    <a:pt x="102" y="7"/>
                  </a:lnTo>
                  <a:lnTo>
                    <a:pt x="101" y="8"/>
                  </a:lnTo>
                  <a:lnTo>
                    <a:pt x="99" y="8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90" y="12"/>
                  </a:lnTo>
                  <a:lnTo>
                    <a:pt x="87" y="12"/>
                  </a:lnTo>
                  <a:lnTo>
                    <a:pt x="84" y="13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69" y="15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6"/>
                  </a:lnTo>
                  <a:lnTo>
                    <a:pt x="51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7" y="15"/>
                  </a:lnTo>
                  <a:lnTo>
                    <a:pt x="33" y="15"/>
                  </a:lnTo>
                  <a:lnTo>
                    <a:pt x="29" y="14"/>
                  </a:lnTo>
                  <a:lnTo>
                    <a:pt x="25" y="14"/>
                  </a:lnTo>
                  <a:lnTo>
                    <a:pt x="21" y="14"/>
                  </a:lnTo>
                  <a:lnTo>
                    <a:pt x="17" y="13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7" y="8"/>
                  </a:lnTo>
                  <a:lnTo>
                    <a:pt x="21" y="8"/>
                  </a:lnTo>
                  <a:lnTo>
                    <a:pt x="25" y="9"/>
                  </a:lnTo>
                  <a:lnTo>
                    <a:pt x="29" y="10"/>
                  </a:lnTo>
                  <a:lnTo>
                    <a:pt x="33" y="10"/>
                  </a:lnTo>
                  <a:lnTo>
                    <a:pt x="37" y="10"/>
                  </a:lnTo>
                  <a:lnTo>
                    <a:pt x="42" y="10"/>
                  </a:lnTo>
                  <a:lnTo>
                    <a:pt x="46" y="10"/>
                  </a:lnTo>
                  <a:lnTo>
                    <a:pt x="51" y="10"/>
                  </a:lnTo>
                  <a:lnTo>
                    <a:pt x="55" y="10"/>
                  </a:lnTo>
                  <a:lnTo>
                    <a:pt x="60" y="10"/>
                  </a:lnTo>
                  <a:lnTo>
                    <a:pt x="64" y="10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6" y="9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7" y="7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3" y="0"/>
                  </a:lnTo>
                  <a:lnTo>
                    <a:pt x="103" y="5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5" name="Freeform 69"/>
            <p:cNvSpPr>
              <a:spLocks/>
            </p:cNvSpPr>
            <p:nvPr/>
          </p:nvSpPr>
          <p:spPr bwMode="auto">
            <a:xfrm>
              <a:off x="3840" y="1486"/>
              <a:ext cx="220" cy="77"/>
            </a:xfrm>
            <a:custGeom>
              <a:avLst/>
              <a:gdLst>
                <a:gd name="T0" fmla="*/ 0 w 220"/>
                <a:gd name="T1" fmla="*/ 76 h 77"/>
                <a:gd name="T2" fmla="*/ 219 w 220"/>
                <a:gd name="T3" fmla="*/ 76 h 77"/>
                <a:gd name="T4" fmla="*/ 219 w 220"/>
                <a:gd name="T5" fmla="*/ 0 h 77"/>
                <a:gd name="T6" fmla="*/ 0 w 220"/>
                <a:gd name="T7" fmla="*/ 0 h 77"/>
                <a:gd name="T8" fmla="*/ 0 w 220"/>
                <a:gd name="T9" fmla="*/ 7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77"/>
                <a:gd name="T17" fmla="*/ 220 w 220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77">
                  <a:moveTo>
                    <a:pt x="0" y="76"/>
                  </a:moveTo>
                  <a:lnTo>
                    <a:pt x="219" y="76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6" name="Freeform 70"/>
            <p:cNvSpPr>
              <a:spLocks/>
            </p:cNvSpPr>
            <p:nvPr/>
          </p:nvSpPr>
          <p:spPr bwMode="auto">
            <a:xfrm>
              <a:off x="3875" y="1449"/>
              <a:ext cx="69" cy="17"/>
            </a:xfrm>
            <a:custGeom>
              <a:avLst/>
              <a:gdLst>
                <a:gd name="T0" fmla="*/ 0 w 69"/>
                <a:gd name="T1" fmla="*/ 16 h 17"/>
                <a:gd name="T2" fmla="*/ 0 w 69"/>
                <a:gd name="T3" fmla="*/ 0 h 17"/>
                <a:gd name="T4" fmla="*/ 68 w 69"/>
                <a:gd name="T5" fmla="*/ 0 h 17"/>
                <a:gd name="T6" fmla="*/ 68 w 69"/>
                <a:gd name="T7" fmla="*/ 16 h 17"/>
                <a:gd name="T8" fmla="*/ 0 w 69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17"/>
                <a:gd name="T17" fmla="*/ 69 w 6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17">
                  <a:moveTo>
                    <a:pt x="0" y="16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7" name="Freeform 71"/>
            <p:cNvSpPr>
              <a:spLocks/>
            </p:cNvSpPr>
            <p:nvPr/>
          </p:nvSpPr>
          <p:spPr bwMode="auto">
            <a:xfrm>
              <a:off x="3931" y="1450"/>
              <a:ext cx="94" cy="17"/>
            </a:xfrm>
            <a:custGeom>
              <a:avLst/>
              <a:gdLst>
                <a:gd name="T0" fmla="*/ 0 w 94"/>
                <a:gd name="T1" fmla="*/ 16 h 17"/>
                <a:gd name="T2" fmla="*/ 0 w 94"/>
                <a:gd name="T3" fmla="*/ 0 h 17"/>
                <a:gd name="T4" fmla="*/ 93 w 94"/>
                <a:gd name="T5" fmla="*/ 0 h 17"/>
                <a:gd name="T6" fmla="*/ 93 w 94"/>
                <a:gd name="T7" fmla="*/ 16 h 17"/>
                <a:gd name="T8" fmla="*/ 0 w 94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7"/>
                <a:gd name="T17" fmla="*/ 94 w 9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7">
                  <a:moveTo>
                    <a:pt x="0" y="16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8" name="Freeform 72"/>
            <p:cNvSpPr>
              <a:spLocks/>
            </p:cNvSpPr>
            <p:nvPr/>
          </p:nvSpPr>
          <p:spPr bwMode="auto">
            <a:xfrm>
              <a:off x="3877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9" name="Freeform 73"/>
            <p:cNvSpPr>
              <a:spLocks/>
            </p:cNvSpPr>
            <p:nvPr/>
          </p:nvSpPr>
          <p:spPr bwMode="auto">
            <a:xfrm>
              <a:off x="388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4 w 17"/>
                <a:gd name="T7" fmla="*/ 16 h 17"/>
                <a:gd name="T8" fmla="*/ 8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0" name="Freeform 74"/>
            <p:cNvSpPr>
              <a:spLocks/>
            </p:cNvSpPr>
            <p:nvPr/>
          </p:nvSpPr>
          <p:spPr bwMode="auto">
            <a:xfrm>
              <a:off x="388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1" name="Freeform 75"/>
            <p:cNvSpPr>
              <a:spLocks/>
            </p:cNvSpPr>
            <p:nvPr/>
          </p:nvSpPr>
          <p:spPr bwMode="auto">
            <a:xfrm>
              <a:off x="388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2" name="Freeform 76"/>
            <p:cNvSpPr>
              <a:spLocks/>
            </p:cNvSpPr>
            <p:nvPr/>
          </p:nvSpPr>
          <p:spPr bwMode="auto">
            <a:xfrm>
              <a:off x="388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3" name="Freeform 77"/>
            <p:cNvSpPr>
              <a:spLocks/>
            </p:cNvSpPr>
            <p:nvPr/>
          </p:nvSpPr>
          <p:spPr bwMode="auto">
            <a:xfrm>
              <a:off x="389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4" name="Freeform 78"/>
            <p:cNvSpPr>
              <a:spLocks/>
            </p:cNvSpPr>
            <p:nvPr/>
          </p:nvSpPr>
          <p:spPr bwMode="auto">
            <a:xfrm>
              <a:off x="389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5" name="Freeform 79"/>
            <p:cNvSpPr>
              <a:spLocks/>
            </p:cNvSpPr>
            <p:nvPr/>
          </p:nvSpPr>
          <p:spPr bwMode="auto">
            <a:xfrm>
              <a:off x="3894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6" name="Freeform 80"/>
            <p:cNvSpPr>
              <a:spLocks/>
            </p:cNvSpPr>
            <p:nvPr/>
          </p:nvSpPr>
          <p:spPr bwMode="auto">
            <a:xfrm>
              <a:off x="389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7" name="Freeform 81"/>
            <p:cNvSpPr>
              <a:spLocks/>
            </p:cNvSpPr>
            <p:nvPr/>
          </p:nvSpPr>
          <p:spPr bwMode="auto">
            <a:xfrm>
              <a:off x="390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8" name="Freeform 82"/>
            <p:cNvSpPr>
              <a:spLocks/>
            </p:cNvSpPr>
            <p:nvPr/>
          </p:nvSpPr>
          <p:spPr bwMode="auto">
            <a:xfrm>
              <a:off x="390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99" name="Freeform 83"/>
            <p:cNvSpPr>
              <a:spLocks/>
            </p:cNvSpPr>
            <p:nvPr/>
          </p:nvSpPr>
          <p:spPr bwMode="auto">
            <a:xfrm>
              <a:off x="390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6 h 17"/>
                <a:gd name="T6" fmla="*/ 8 w 17"/>
                <a:gd name="T7" fmla="*/ 16 h 17"/>
                <a:gd name="T8" fmla="*/ 12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0" name="Freeform 84"/>
            <p:cNvSpPr>
              <a:spLocks/>
            </p:cNvSpPr>
            <p:nvPr/>
          </p:nvSpPr>
          <p:spPr bwMode="auto">
            <a:xfrm>
              <a:off x="390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1" name="Freeform 85"/>
            <p:cNvSpPr>
              <a:spLocks/>
            </p:cNvSpPr>
            <p:nvPr/>
          </p:nvSpPr>
          <p:spPr bwMode="auto">
            <a:xfrm>
              <a:off x="391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2" name="Freeform 86"/>
            <p:cNvSpPr>
              <a:spLocks/>
            </p:cNvSpPr>
            <p:nvPr/>
          </p:nvSpPr>
          <p:spPr bwMode="auto">
            <a:xfrm>
              <a:off x="391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3" name="Freeform 87"/>
            <p:cNvSpPr>
              <a:spLocks/>
            </p:cNvSpPr>
            <p:nvPr/>
          </p:nvSpPr>
          <p:spPr bwMode="auto">
            <a:xfrm>
              <a:off x="3916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4" name="Freeform 88"/>
            <p:cNvSpPr>
              <a:spLocks/>
            </p:cNvSpPr>
            <p:nvPr/>
          </p:nvSpPr>
          <p:spPr bwMode="auto">
            <a:xfrm>
              <a:off x="391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5" name="Freeform 89"/>
            <p:cNvSpPr>
              <a:spLocks/>
            </p:cNvSpPr>
            <p:nvPr/>
          </p:nvSpPr>
          <p:spPr bwMode="auto">
            <a:xfrm>
              <a:off x="3921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6" name="Freeform 90"/>
            <p:cNvSpPr>
              <a:spLocks/>
            </p:cNvSpPr>
            <p:nvPr/>
          </p:nvSpPr>
          <p:spPr bwMode="auto">
            <a:xfrm>
              <a:off x="392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7" name="Freeform 91"/>
            <p:cNvSpPr>
              <a:spLocks/>
            </p:cNvSpPr>
            <p:nvPr/>
          </p:nvSpPr>
          <p:spPr bwMode="auto">
            <a:xfrm>
              <a:off x="392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8" name="Freeform 92"/>
            <p:cNvSpPr>
              <a:spLocks/>
            </p:cNvSpPr>
            <p:nvPr/>
          </p:nvSpPr>
          <p:spPr bwMode="auto">
            <a:xfrm>
              <a:off x="3855" y="1279"/>
              <a:ext cx="187" cy="174"/>
            </a:xfrm>
            <a:custGeom>
              <a:avLst/>
              <a:gdLst>
                <a:gd name="T0" fmla="*/ 180 w 187"/>
                <a:gd name="T1" fmla="*/ 173 h 174"/>
                <a:gd name="T2" fmla="*/ 180 w 187"/>
                <a:gd name="T3" fmla="*/ 173 h 174"/>
                <a:gd name="T4" fmla="*/ 180 w 187"/>
                <a:gd name="T5" fmla="*/ 172 h 174"/>
                <a:gd name="T6" fmla="*/ 182 w 187"/>
                <a:gd name="T7" fmla="*/ 172 h 174"/>
                <a:gd name="T8" fmla="*/ 182 w 187"/>
                <a:gd name="T9" fmla="*/ 172 h 174"/>
                <a:gd name="T10" fmla="*/ 183 w 187"/>
                <a:gd name="T11" fmla="*/ 171 h 174"/>
                <a:gd name="T12" fmla="*/ 183 w 187"/>
                <a:gd name="T13" fmla="*/ 171 h 174"/>
                <a:gd name="T14" fmla="*/ 184 w 187"/>
                <a:gd name="T15" fmla="*/ 171 h 174"/>
                <a:gd name="T16" fmla="*/ 184 w 187"/>
                <a:gd name="T17" fmla="*/ 170 h 174"/>
                <a:gd name="T18" fmla="*/ 184 w 187"/>
                <a:gd name="T19" fmla="*/ 170 h 174"/>
                <a:gd name="T20" fmla="*/ 184 w 187"/>
                <a:gd name="T21" fmla="*/ 169 h 174"/>
                <a:gd name="T22" fmla="*/ 185 w 187"/>
                <a:gd name="T23" fmla="*/ 169 h 174"/>
                <a:gd name="T24" fmla="*/ 185 w 187"/>
                <a:gd name="T25" fmla="*/ 168 h 174"/>
                <a:gd name="T26" fmla="*/ 186 w 187"/>
                <a:gd name="T27" fmla="*/ 167 h 174"/>
                <a:gd name="T28" fmla="*/ 186 w 187"/>
                <a:gd name="T29" fmla="*/ 167 h 174"/>
                <a:gd name="T30" fmla="*/ 186 w 187"/>
                <a:gd name="T31" fmla="*/ 6 h 174"/>
                <a:gd name="T32" fmla="*/ 186 w 187"/>
                <a:gd name="T33" fmla="*/ 5 h 174"/>
                <a:gd name="T34" fmla="*/ 186 w 187"/>
                <a:gd name="T35" fmla="*/ 5 h 174"/>
                <a:gd name="T36" fmla="*/ 185 w 187"/>
                <a:gd name="T37" fmla="*/ 5 h 174"/>
                <a:gd name="T38" fmla="*/ 185 w 187"/>
                <a:gd name="T39" fmla="*/ 3 h 174"/>
                <a:gd name="T40" fmla="*/ 184 w 187"/>
                <a:gd name="T41" fmla="*/ 3 h 174"/>
                <a:gd name="T42" fmla="*/ 184 w 187"/>
                <a:gd name="T43" fmla="*/ 2 h 174"/>
                <a:gd name="T44" fmla="*/ 184 w 187"/>
                <a:gd name="T45" fmla="*/ 1 h 174"/>
                <a:gd name="T46" fmla="*/ 183 w 187"/>
                <a:gd name="T47" fmla="*/ 1 h 174"/>
                <a:gd name="T48" fmla="*/ 183 w 187"/>
                <a:gd name="T49" fmla="*/ 1 h 174"/>
                <a:gd name="T50" fmla="*/ 182 w 187"/>
                <a:gd name="T51" fmla="*/ 1 h 174"/>
                <a:gd name="T52" fmla="*/ 182 w 187"/>
                <a:gd name="T53" fmla="*/ 0 h 174"/>
                <a:gd name="T54" fmla="*/ 180 w 187"/>
                <a:gd name="T55" fmla="*/ 0 h 174"/>
                <a:gd name="T56" fmla="*/ 180 w 187"/>
                <a:gd name="T57" fmla="*/ 0 h 174"/>
                <a:gd name="T58" fmla="*/ 180 w 187"/>
                <a:gd name="T59" fmla="*/ 0 h 174"/>
                <a:gd name="T60" fmla="*/ 5 w 187"/>
                <a:gd name="T61" fmla="*/ 0 h 174"/>
                <a:gd name="T62" fmla="*/ 4 w 187"/>
                <a:gd name="T63" fmla="*/ 0 h 174"/>
                <a:gd name="T64" fmla="*/ 3 w 187"/>
                <a:gd name="T65" fmla="*/ 0 h 174"/>
                <a:gd name="T66" fmla="*/ 3 w 187"/>
                <a:gd name="T67" fmla="*/ 0 h 174"/>
                <a:gd name="T68" fmla="*/ 2 w 187"/>
                <a:gd name="T69" fmla="*/ 0 h 174"/>
                <a:gd name="T70" fmla="*/ 2 w 187"/>
                <a:gd name="T71" fmla="*/ 1 h 174"/>
                <a:gd name="T72" fmla="*/ 1 w 187"/>
                <a:gd name="T73" fmla="*/ 1 h 174"/>
                <a:gd name="T74" fmla="*/ 1 w 187"/>
                <a:gd name="T75" fmla="*/ 1 h 174"/>
                <a:gd name="T76" fmla="*/ 1 w 187"/>
                <a:gd name="T77" fmla="*/ 2 h 174"/>
                <a:gd name="T78" fmla="*/ 0 w 187"/>
                <a:gd name="T79" fmla="*/ 3 h 174"/>
                <a:gd name="T80" fmla="*/ 0 w 187"/>
                <a:gd name="T81" fmla="*/ 3 h 174"/>
                <a:gd name="T82" fmla="*/ 0 w 187"/>
                <a:gd name="T83" fmla="*/ 3 h 174"/>
                <a:gd name="T84" fmla="*/ 0 w 187"/>
                <a:gd name="T85" fmla="*/ 5 h 174"/>
                <a:gd name="T86" fmla="*/ 0 w 187"/>
                <a:gd name="T87" fmla="*/ 5 h 174"/>
                <a:gd name="T88" fmla="*/ 0 w 187"/>
                <a:gd name="T89" fmla="*/ 6 h 174"/>
                <a:gd name="T90" fmla="*/ 0 w 187"/>
                <a:gd name="T91" fmla="*/ 167 h 174"/>
                <a:gd name="T92" fmla="*/ 0 w 187"/>
                <a:gd name="T93" fmla="*/ 167 h 174"/>
                <a:gd name="T94" fmla="*/ 0 w 187"/>
                <a:gd name="T95" fmla="*/ 168 h 174"/>
                <a:gd name="T96" fmla="*/ 0 w 187"/>
                <a:gd name="T97" fmla="*/ 169 h 174"/>
                <a:gd name="T98" fmla="*/ 0 w 187"/>
                <a:gd name="T99" fmla="*/ 169 h 174"/>
                <a:gd name="T100" fmla="*/ 0 w 187"/>
                <a:gd name="T101" fmla="*/ 170 h 174"/>
                <a:gd name="T102" fmla="*/ 1 w 187"/>
                <a:gd name="T103" fmla="*/ 170 h 174"/>
                <a:gd name="T104" fmla="*/ 1 w 187"/>
                <a:gd name="T105" fmla="*/ 171 h 174"/>
                <a:gd name="T106" fmla="*/ 1 w 187"/>
                <a:gd name="T107" fmla="*/ 171 h 174"/>
                <a:gd name="T108" fmla="*/ 2 w 187"/>
                <a:gd name="T109" fmla="*/ 171 h 174"/>
                <a:gd name="T110" fmla="*/ 2 w 187"/>
                <a:gd name="T111" fmla="*/ 172 h 174"/>
                <a:gd name="T112" fmla="*/ 2 w 187"/>
                <a:gd name="T113" fmla="*/ 172 h 174"/>
                <a:gd name="T114" fmla="*/ 3 w 187"/>
                <a:gd name="T115" fmla="*/ 172 h 174"/>
                <a:gd name="T116" fmla="*/ 3 w 187"/>
                <a:gd name="T117" fmla="*/ 172 h 174"/>
                <a:gd name="T118" fmla="*/ 4 w 187"/>
                <a:gd name="T119" fmla="*/ 173 h 174"/>
                <a:gd name="T120" fmla="*/ 5 w 187"/>
                <a:gd name="T121" fmla="*/ 173 h 174"/>
                <a:gd name="T122" fmla="*/ 180 w 187"/>
                <a:gd name="T123" fmla="*/ 173 h 1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7"/>
                <a:gd name="T187" fmla="*/ 0 h 174"/>
                <a:gd name="T188" fmla="*/ 187 w 187"/>
                <a:gd name="T189" fmla="*/ 174 h 1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7" h="174">
                  <a:moveTo>
                    <a:pt x="180" y="173"/>
                  </a:moveTo>
                  <a:lnTo>
                    <a:pt x="180" y="173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3" y="171"/>
                  </a:lnTo>
                  <a:lnTo>
                    <a:pt x="184" y="171"/>
                  </a:lnTo>
                  <a:lnTo>
                    <a:pt x="184" y="170"/>
                  </a:lnTo>
                  <a:lnTo>
                    <a:pt x="184" y="169"/>
                  </a:lnTo>
                  <a:lnTo>
                    <a:pt x="185" y="169"/>
                  </a:lnTo>
                  <a:lnTo>
                    <a:pt x="185" y="168"/>
                  </a:lnTo>
                  <a:lnTo>
                    <a:pt x="186" y="167"/>
                  </a:lnTo>
                  <a:lnTo>
                    <a:pt x="186" y="6"/>
                  </a:lnTo>
                  <a:lnTo>
                    <a:pt x="186" y="5"/>
                  </a:lnTo>
                  <a:lnTo>
                    <a:pt x="185" y="5"/>
                  </a:lnTo>
                  <a:lnTo>
                    <a:pt x="185" y="3"/>
                  </a:lnTo>
                  <a:lnTo>
                    <a:pt x="184" y="3"/>
                  </a:lnTo>
                  <a:lnTo>
                    <a:pt x="184" y="2"/>
                  </a:lnTo>
                  <a:lnTo>
                    <a:pt x="184" y="1"/>
                  </a:lnTo>
                  <a:lnTo>
                    <a:pt x="183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0" y="169"/>
                  </a:lnTo>
                  <a:lnTo>
                    <a:pt x="0" y="170"/>
                  </a:lnTo>
                  <a:lnTo>
                    <a:pt x="1" y="170"/>
                  </a:lnTo>
                  <a:lnTo>
                    <a:pt x="1" y="171"/>
                  </a:lnTo>
                  <a:lnTo>
                    <a:pt x="2" y="171"/>
                  </a:lnTo>
                  <a:lnTo>
                    <a:pt x="2" y="172"/>
                  </a:lnTo>
                  <a:lnTo>
                    <a:pt x="3" y="172"/>
                  </a:lnTo>
                  <a:lnTo>
                    <a:pt x="4" y="173"/>
                  </a:lnTo>
                  <a:lnTo>
                    <a:pt x="5" y="173"/>
                  </a:lnTo>
                  <a:lnTo>
                    <a:pt x="180" y="17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09" name="Freeform 93"/>
            <p:cNvSpPr>
              <a:spLocks/>
            </p:cNvSpPr>
            <p:nvPr/>
          </p:nvSpPr>
          <p:spPr bwMode="auto">
            <a:xfrm>
              <a:off x="3855" y="1281"/>
              <a:ext cx="186" cy="172"/>
            </a:xfrm>
            <a:custGeom>
              <a:avLst/>
              <a:gdLst>
                <a:gd name="T0" fmla="*/ 185 w 186"/>
                <a:gd name="T1" fmla="*/ 165 h 172"/>
                <a:gd name="T2" fmla="*/ 185 w 186"/>
                <a:gd name="T3" fmla="*/ 166 h 172"/>
                <a:gd name="T4" fmla="*/ 185 w 186"/>
                <a:gd name="T5" fmla="*/ 167 h 172"/>
                <a:gd name="T6" fmla="*/ 184 w 186"/>
                <a:gd name="T7" fmla="*/ 167 h 172"/>
                <a:gd name="T8" fmla="*/ 184 w 186"/>
                <a:gd name="T9" fmla="*/ 168 h 172"/>
                <a:gd name="T10" fmla="*/ 183 w 186"/>
                <a:gd name="T11" fmla="*/ 169 h 172"/>
                <a:gd name="T12" fmla="*/ 183 w 186"/>
                <a:gd name="T13" fmla="*/ 169 h 172"/>
                <a:gd name="T14" fmla="*/ 182 w 186"/>
                <a:gd name="T15" fmla="*/ 170 h 172"/>
                <a:gd name="T16" fmla="*/ 182 w 186"/>
                <a:gd name="T17" fmla="*/ 170 h 172"/>
                <a:gd name="T18" fmla="*/ 181 w 186"/>
                <a:gd name="T19" fmla="*/ 170 h 172"/>
                <a:gd name="T20" fmla="*/ 181 w 186"/>
                <a:gd name="T21" fmla="*/ 171 h 172"/>
                <a:gd name="T22" fmla="*/ 180 w 186"/>
                <a:gd name="T23" fmla="*/ 171 h 172"/>
                <a:gd name="T24" fmla="*/ 179 w 186"/>
                <a:gd name="T25" fmla="*/ 171 h 172"/>
                <a:gd name="T26" fmla="*/ 4 w 186"/>
                <a:gd name="T27" fmla="*/ 171 h 172"/>
                <a:gd name="T28" fmla="*/ 3 w 186"/>
                <a:gd name="T29" fmla="*/ 171 h 172"/>
                <a:gd name="T30" fmla="*/ 3 w 186"/>
                <a:gd name="T31" fmla="*/ 171 h 172"/>
                <a:gd name="T32" fmla="*/ 3 w 186"/>
                <a:gd name="T33" fmla="*/ 170 h 172"/>
                <a:gd name="T34" fmla="*/ 2 w 186"/>
                <a:gd name="T35" fmla="*/ 170 h 172"/>
                <a:gd name="T36" fmla="*/ 2 w 186"/>
                <a:gd name="T37" fmla="*/ 170 h 172"/>
                <a:gd name="T38" fmla="*/ 1 w 186"/>
                <a:gd name="T39" fmla="*/ 169 h 172"/>
                <a:gd name="T40" fmla="*/ 1 w 186"/>
                <a:gd name="T41" fmla="*/ 169 h 172"/>
                <a:gd name="T42" fmla="*/ 0 w 186"/>
                <a:gd name="T43" fmla="*/ 169 h 172"/>
                <a:gd name="T44" fmla="*/ 0 w 186"/>
                <a:gd name="T45" fmla="*/ 168 h 172"/>
                <a:gd name="T46" fmla="*/ 0 w 186"/>
                <a:gd name="T47" fmla="*/ 167 h 172"/>
                <a:gd name="T48" fmla="*/ 0 w 186"/>
                <a:gd name="T49" fmla="*/ 167 h 172"/>
                <a:gd name="T50" fmla="*/ 0 w 186"/>
                <a:gd name="T51" fmla="*/ 166 h 172"/>
                <a:gd name="T52" fmla="*/ 0 w 186"/>
                <a:gd name="T53" fmla="*/ 165 h 172"/>
                <a:gd name="T54" fmla="*/ 0 w 186"/>
                <a:gd name="T55" fmla="*/ 5 h 172"/>
                <a:gd name="T56" fmla="*/ 0 w 186"/>
                <a:gd name="T57" fmla="*/ 4 h 172"/>
                <a:gd name="T58" fmla="*/ 0 w 186"/>
                <a:gd name="T59" fmla="*/ 3 h 172"/>
                <a:gd name="T60" fmla="*/ 0 w 186"/>
                <a:gd name="T61" fmla="*/ 3 h 172"/>
                <a:gd name="T62" fmla="*/ 0 w 186"/>
                <a:gd name="T63" fmla="*/ 2 h 172"/>
                <a:gd name="T64" fmla="*/ 0 w 186"/>
                <a:gd name="T65" fmla="*/ 2 h 172"/>
                <a:gd name="T66" fmla="*/ 1 w 186"/>
                <a:gd name="T67" fmla="*/ 1 h 172"/>
                <a:gd name="T68" fmla="*/ 1 w 186"/>
                <a:gd name="T69" fmla="*/ 1 h 172"/>
                <a:gd name="T70" fmla="*/ 2 w 186"/>
                <a:gd name="T71" fmla="*/ 1 h 172"/>
                <a:gd name="T72" fmla="*/ 2 w 186"/>
                <a:gd name="T73" fmla="*/ 0 h 172"/>
                <a:gd name="T74" fmla="*/ 2 w 186"/>
                <a:gd name="T75" fmla="*/ 0 h 172"/>
                <a:gd name="T76" fmla="*/ 3 w 186"/>
                <a:gd name="T77" fmla="*/ 0 h 172"/>
                <a:gd name="T78" fmla="*/ 3 w 186"/>
                <a:gd name="T79" fmla="*/ 0 h 172"/>
                <a:gd name="T80" fmla="*/ 4 w 186"/>
                <a:gd name="T81" fmla="*/ 0 h 172"/>
                <a:gd name="T82" fmla="*/ 179 w 186"/>
                <a:gd name="T83" fmla="*/ 0 h 172"/>
                <a:gd name="T84" fmla="*/ 180 w 186"/>
                <a:gd name="T85" fmla="*/ 0 h 172"/>
                <a:gd name="T86" fmla="*/ 181 w 186"/>
                <a:gd name="T87" fmla="*/ 0 h 172"/>
                <a:gd name="T88" fmla="*/ 181 w 186"/>
                <a:gd name="T89" fmla="*/ 0 h 172"/>
                <a:gd name="T90" fmla="*/ 182 w 186"/>
                <a:gd name="T91" fmla="*/ 0 h 172"/>
                <a:gd name="T92" fmla="*/ 182 w 186"/>
                <a:gd name="T93" fmla="*/ 1 h 172"/>
                <a:gd name="T94" fmla="*/ 183 w 186"/>
                <a:gd name="T95" fmla="*/ 1 h 172"/>
                <a:gd name="T96" fmla="*/ 183 w 186"/>
                <a:gd name="T97" fmla="*/ 1 h 172"/>
                <a:gd name="T98" fmla="*/ 183 w 186"/>
                <a:gd name="T99" fmla="*/ 2 h 172"/>
                <a:gd name="T100" fmla="*/ 184 w 186"/>
                <a:gd name="T101" fmla="*/ 2 h 172"/>
                <a:gd name="T102" fmla="*/ 184 w 186"/>
                <a:gd name="T103" fmla="*/ 3 h 172"/>
                <a:gd name="T104" fmla="*/ 185 w 186"/>
                <a:gd name="T105" fmla="*/ 3 h 172"/>
                <a:gd name="T106" fmla="*/ 185 w 186"/>
                <a:gd name="T107" fmla="*/ 4 h 172"/>
                <a:gd name="T108" fmla="*/ 185 w 186"/>
                <a:gd name="T109" fmla="*/ 5 h 172"/>
                <a:gd name="T110" fmla="*/ 185 w 186"/>
                <a:gd name="T111" fmla="*/ 165 h 1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172"/>
                <a:gd name="T170" fmla="*/ 186 w 186"/>
                <a:gd name="T171" fmla="*/ 172 h 1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172">
                  <a:moveTo>
                    <a:pt x="185" y="165"/>
                  </a:moveTo>
                  <a:lnTo>
                    <a:pt x="185" y="166"/>
                  </a:lnTo>
                  <a:lnTo>
                    <a:pt x="185" y="167"/>
                  </a:lnTo>
                  <a:lnTo>
                    <a:pt x="184" y="167"/>
                  </a:lnTo>
                  <a:lnTo>
                    <a:pt x="184" y="168"/>
                  </a:lnTo>
                  <a:lnTo>
                    <a:pt x="183" y="169"/>
                  </a:lnTo>
                  <a:lnTo>
                    <a:pt x="182" y="170"/>
                  </a:lnTo>
                  <a:lnTo>
                    <a:pt x="181" y="170"/>
                  </a:lnTo>
                  <a:lnTo>
                    <a:pt x="181" y="171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4" y="171"/>
                  </a:lnTo>
                  <a:lnTo>
                    <a:pt x="3" y="171"/>
                  </a:lnTo>
                  <a:lnTo>
                    <a:pt x="3" y="170"/>
                  </a:lnTo>
                  <a:lnTo>
                    <a:pt x="2" y="170"/>
                  </a:lnTo>
                  <a:lnTo>
                    <a:pt x="1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2" y="0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2"/>
                  </a:lnTo>
                  <a:lnTo>
                    <a:pt x="184" y="2"/>
                  </a:lnTo>
                  <a:lnTo>
                    <a:pt x="184" y="3"/>
                  </a:lnTo>
                  <a:lnTo>
                    <a:pt x="185" y="3"/>
                  </a:lnTo>
                  <a:lnTo>
                    <a:pt x="185" y="4"/>
                  </a:lnTo>
                  <a:lnTo>
                    <a:pt x="185" y="5"/>
                  </a:lnTo>
                  <a:lnTo>
                    <a:pt x="185" y="165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0" name="Freeform 94"/>
            <p:cNvSpPr>
              <a:spLocks/>
            </p:cNvSpPr>
            <p:nvPr/>
          </p:nvSpPr>
          <p:spPr bwMode="auto">
            <a:xfrm>
              <a:off x="3857" y="1281"/>
              <a:ext cx="181" cy="171"/>
            </a:xfrm>
            <a:custGeom>
              <a:avLst/>
              <a:gdLst>
                <a:gd name="T0" fmla="*/ 180 w 181"/>
                <a:gd name="T1" fmla="*/ 3 h 171"/>
                <a:gd name="T2" fmla="*/ 180 w 181"/>
                <a:gd name="T3" fmla="*/ 3 h 171"/>
                <a:gd name="T4" fmla="*/ 180 w 181"/>
                <a:gd name="T5" fmla="*/ 2 h 171"/>
                <a:gd name="T6" fmla="*/ 179 w 181"/>
                <a:gd name="T7" fmla="*/ 2 h 171"/>
                <a:gd name="T8" fmla="*/ 179 w 181"/>
                <a:gd name="T9" fmla="*/ 1 h 171"/>
                <a:gd name="T10" fmla="*/ 178 w 181"/>
                <a:gd name="T11" fmla="*/ 1 h 171"/>
                <a:gd name="T12" fmla="*/ 178 w 181"/>
                <a:gd name="T13" fmla="*/ 0 h 171"/>
                <a:gd name="T14" fmla="*/ 177 w 181"/>
                <a:gd name="T15" fmla="*/ 0 h 171"/>
                <a:gd name="T16" fmla="*/ 177 w 181"/>
                <a:gd name="T17" fmla="*/ 0 h 171"/>
                <a:gd name="T18" fmla="*/ 177 w 181"/>
                <a:gd name="T19" fmla="*/ 0 h 171"/>
                <a:gd name="T20" fmla="*/ 176 w 181"/>
                <a:gd name="T21" fmla="*/ 0 h 171"/>
                <a:gd name="T22" fmla="*/ 176 w 181"/>
                <a:gd name="T23" fmla="*/ 0 h 171"/>
                <a:gd name="T24" fmla="*/ 3 w 181"/>
                <a:gd name="T25" fmla="*/ 0 h 171"/>
                <a:gd name="T26" fmla="*/ 3 w 181"/>
                <a:gd name="T27" fmla="*/ 0 h 171"/>
                <a:gd name="T28" fmla="*/ 2 w 181"/>
                <a:gd name="T29" fmla="*/ 0 h 171"/>
                <a:gd name="T30" fmla="*/ 2 w 181"/>
                <a:gd name="T31" fmla="*/ 0 h 171"/>
                <a:gd name="T32" fmla="*/ 1 w 181"/>
                <a:gd name="T33" fmla="*/ 0 h 171"/>
                <a:gd name="T34" fmla="*/ 1 w 181"/>
                <a:gd name="T35" fmla="*/ 0 h 171"/>
                <a:gd name="T36" fmla="*/ 1 w 181"/>
                <a:gd name="T37" fmla="*/ 1 h 171"/>
                <a:gd name="T38" fmla="*/ 0 w 181"/>
                <a:gd name="T39" fmla="*/ 1 h 171"/>
                <a:gd name="T40" fmla="*/ 0 w 181"/>
                <a:gd name="T41" fmla="*/ 1 h 171"/>
                <a:gd name="T42" fmla="*/ 0 w 181"/>
                <a:gd name="T43" fmla="*/ 2 h 171"/>
                <a:gd name="T44" fmla="*/ 0 w 181"/>
                <a:gd name="T45" fmla="*/ 3 h 171"/>
                <a:gd name="T46" fmla="*/ 0 w 181"/>
                <a:gd name="T47" fmla="*/ 3 h 171"/>
                <a:gd name="T48" fmla="*/ 0 w 181"/>
                <a:gd name="T49" fmla="*/ 166 h 171"/>
                <a:gd name="T50" fmla="*/ 0 w 181"/>
                <a:gd name="T51" fmla="*/ 166 h 171"/>
                <a:gd name="T52" fmla="*/ 0 w 181"/>
                <a:gd name="T53" fmla="*/ 167 h 171"/>
                <a:gd name="T54" fmla="*/ 0 w 181"/>
                <a:gd name="T55" fmla="*/ 168 h 171"/>
                <a:gd name="T56" fmla="*/ 0 w 181"/>
                <a:gd name="T57" fmla="*/ 168 h 171"/>
                <a:gd name="T58" fmla="*/ 1 w 181"/>
                <a:gd name="T59" fmla="*/ 168 h 171"/>
                <a:gd name="T60" fmla="*/ 1 w 181"/>
                <a:gd name="T61" fmla="*/ 169 h 171"/>
                <a:gd name="T62" fmla="*/ 2 w 181"/>
                <a:gd name="T63" fmla="*/ 169 h 171"/>
                <a:gd name="T64" fmla="*/ 2 w 181"/>
                <a:gd name="T65" fmla="*/ 169 h 171"/>
                <a:gd name="T66" fmla="*/ 3 w 181"/>
                <a:gd name="T67" fmla="*/ 170 h 171"/>
                <a:gd name="T68" fmla="*/ 3 w 181"/>
                <a:gd name="T69" fmla="*/ 170 h 171"/>
                <a:gd name="T70" fmla="*/ 176 w 181"/>
                <a:gd name="T71" fmla="*/ 170 h 171"/>
                <a:gd name="T72" fmla="*/ 176 w 181"/>
                <a:gd name="T73" fmla="*/ 169 h 171"/>
                <a:gd name="T74" fmla="*/ 177 w 181"/>
                <a:gd name="T75" fmla="*/ 169 h 171"/>
                <a:gd name="T76" fmla="*/ 177 w 181"/>
                <a:gd name="T77" fmla="*/ 169 h 171"/>
                <a:gd name="T78" fmla="*/ 178 w 181"/>
                <a:gd name="T79" fmla="*/ 169 h 171"/>
                <a:gd name="T80" fmla="*/ 178 w 181"/>
                <a:gd name="T81" fmla="*/ 168 h 171"/>
                <a:gd name="T82" fmla="*/ 178 w 181"/>
                <a:gd name="T83" fmla="*/ 168 h 171"/>
                <a:gd name="T84" fmla="*/ 179 w 181"/>
                <a:gd name="T85" fmla="*/ 168 h 171"/>
                <a:gd name="T86" fmla="*/ 179 w 181"/>
                <a:gd name="T87" fmla="*/ 167 h 171"/>
                <a:gd name="T88" fmla="*/ 180 w 181"/>
                <a:gd name="T89" fmla="*/ 166 h 171"/>
                <a:gd name="T90" fmla="*/ 180 w 181"/>
                <a:gd name="T91" fmla="*/ 166 h 171"/>
                <a:gd name="T92" fmla="*/ 180 w 181"/>
                <a:gd name="T93" fmla="*/ 3 h 1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1"/>
                <a:gd name="T142" fmla="*/ 0 h 171"/>
                <a:gd name="T143" fmla="*/ 181 w 181"/>
                <a:gd name="T144" fmla="*/ 171 h 1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1" h="171">
                  <a:moveTo>
                    <a:pt x="180" y="3"/>
                  </a:moveTo>
                  <a:lnTo>
                    <a:pt x="180" y="3"/>
                  </a:lnTo>
                  <a:lnTo>
                    <a:pt x="180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78" y="1"/>
                  </a:lnTo>
                  <a:lnTo>
                    <a:pt x="178" y="0"/>
                  </a:lnTo>
                  <a:lnTo>
                    <a:pt x="177" y="0"/>
                  </a:lnTo>
                  <a:lnTo>
                    <a:pt x="17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2" y="169"/>
                  </a:lnTo>
                  <a:lnTo>
                    <a:pt x="3" y="170"/>
                  </a:lnTo>
                  <a:lnTo>
                    <a:pt x="176" y="170"/>
                  </a:lnTo>
                  <a:lnTo>
                    <a:pt x="176" y="169"/>
                  </a:lnTo>
                  <a:lnTo>
                    <a:pt x="177" y="169"/>
                  </a:lnTo>
                  <a:lnTo>
                    <a:pt x="178" y="169"/>
                  </a:lnTo>
                  <a:lnTo>
                    <a:pt x="178" y="168"/>
                  </a:lnTo>
                  <a:lnTo>
                    <a:pt x="179" y="168"/>
                  </a:lnTo>
                  <a:lnTo>
                    <a:pt x="179" y="167"/>
                  </a:lnTo>
                  <a:lnTo>
                    <a:pt x="180" y="166"/>
                  </a:lnTo>
                  <a:lnTo>
                    <a:pt x="180" y="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1" name="Freeform 95"/>
            <p:cNvSpPr>
              <a:spLocks/>
            </p:cNvSpPr>
            <p:nvPr/>
          </p:nvSpPr>
          <p:spPr bwMode="auto">
            <a:xfrm>
              <a:off x="3858" y="1282"/>
              <a:ext cx="180" cy="168"/>
            </a:xfrm>
            <a:custGeom>
              <a:avLst/>
              <a:gdLst>
                <a:gd name="T0" fmla="*/ 179 w 180"/>
                <a:gd name="T1" fmla="*/ 163 h 168"/>
                <a:gd name="T2" fmla="*/ 179 w 180"/>
                <a:gd name="T3" fmla="*/ 164 h 168"/>
                <a:gd name="T4" fmla="*/ 178 w 180"/>
                <a:gd name="T5" fmla="*/ 165 h 168"/>
                <a:gd name="T6" fmla="*/ 178 w 180"/>
                <a:gd name="T7" fmla="*/ 165 h 168"/>
                <a:gd name="T8" fmla="*/ 177 w 180"/>
                <a:gd name="T9" fmla="*/ 166 h 168"/>
                <a:gd name="T10" fmla="*/ 177 w 180"/>
                <a:gd name="T11" fmla="*/ 166 h 168"/>
                <a:gd name="T12" fmla="*/ 176 w 180"/>
                <a:gd name="T13" fmla="*/ 167 h 168"/>
                <a:gd name="T14" fmla="*/ 176 w 180"/>
                <a:gd name="T15" fmla="*/ 167 h 168"/>
                <a:gd name="T16" fmla="*/ 2 w 180"/>
                <a:gd name="T17" fmla="*/ 167 h 168"/>
                <a:gd name="T18" fmla="*/ 2 w 180"/>
                <a:gd name="T19" fmla="*/ 167 h 168"/>
                <a:gd name="T20" fmla="*/ 1 w 180"/>
                <a:gd name="T21" fmla="*/ 167 h 168"/>
                <a:gd name="T22" fmla="*/ 1 w 180"/>
                <a:gd name="T23" fmla="*/ 166 h 168"/>
                <a:gd name="T24" fmla="*/ 1 w 180"/>
                <a:gd name="T25" fmla="*/ 166 h 168"/>
                <a:gd name="T26" fmla="*/ 0 w 180"/>
                <a:gd name="T27" fmla="*/ 166 h 168"/>
                <a:gd name="T28" fmla="*/ 0 w 180"/>
                <a:gd name="T29" fmla="*/ 165 h 168"/>
                <a:gd name="T30" fmla="*/ 0 w 180"/>
                <a:gd name="T31" fmla="*/ 165 h 168"/>
                <a:gd name="T32" fmla="*/ 0 w 180"/>
                <a:gd name="T33" fmla="*/ 165 h 168"/>
                <a:gd name="T34" fmla="*/ 0 w 180"/>
                <a:gd name="T35" fmla="*/ 164 h 168"/>
                <a:gd name="T36" fmla="*/ 0 w 180"/>
                <a:gd name="T37" fmla="*/ 163 h 168"/>
                <a:gd name="T38" fmla="*/ 0 w 180"/>
                <a:gd name="T39" fmla="*/ 3 h 168"/>
                <a:gd name="T40" fmla="*/ 0 w 180"/>
                <a:gd name="T41" fmla="*/ 2 h 168"/>
                <a:gd name="T42" fmla="*/ 0 w 180"/>
                <a:gd name="T43" fmla="*/ 1 h 168"/>
                <a:gd name="T44" fmla="*/ 0 w 180"/>
                <a:gd name="T45" fmla="*/ 1 h 168"/>
                <a:gd name="T46" fmla="*/ 0 w 180"/>
                <a:gd name="T47" fmla="*/ 1 h 168"/>
                <a:gd name="T48" fmla="*/ 1 w 180"/>
                <a:gd name="T49" fmla="*/ 0 h 168"/>
                <a:gd name="T50" fmla="*/ 1 w 180"/>
                <a:gd name="T51" fmla="*/ 0 h 168"/>
                <a:gd name="T52" fmla="*/ 2 w 180"/>
                <a:gd name="T53" fmla="*/ 0 h 168"/>
                <a:gd name="T54" fmla="*/ 2 w 180"/>
                <a:gd name="T55" fmla="*/ 0 h 168"/>
                <a:gd name="T56" fmla="*/ 176 w 180"/>
                <a:gd name="T57" fmla="*/ 0 h 168"/>
                <a:gd name="T58" fmla="*/ 176 w 180"/>
                <a:gd name="T59" fmla="*/ 0 h 168"/>
                <a:gd name="T60" fmla="*/ 176 w 180"/>
                <a:gd name="T61" fmla="*/ 0 h 168"/>
                <a:gd name="T62" fmla="*/ 177 w 180"/>
                <a:gd name="T63" fmla="*/ 0 h 168"/>
                <a:gd name="T64" fmla="*/ 177 w 180"/>
                <a:gd name="T65" fmla="*/ 0 h 168"/>
                <a:gd name="T66" fmla="*/ 177 w 180"/>
                <a:gd name="T67" fmla="*/ 1 h 168"/>
                <a:gd name="T68" fmla="*/ 178 w 180"/>
                <a:gd name="T69" fmla="*/ 1 h 168"/>
                <a:gd name="T70" fmla="*/ 178 w 180"/>
                <a:gd name="T71" fmla="*/ 1 h 168"/>
                <a:gd name="T72" fmla="*/ 179 w 180"/>
                <a:gd name="T73" fmla="*/ 2 h 168"/>
                <a:gd name="T74" fmla="*/ 179 w 180"/>
                <a:gd name="T75" fmla="*/ 3 h 168"/>
                <a:gd name="T76" fmla="*/ 179 w 180"/>
                <a:gd name="T77" fmla="*/ 163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0"/>
                <a:gd name="T118" fmla="*/ 0 h 168"/>
                <a:gd name="T119" fmla="*/ 180 w 180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0" h="168">
                  <a:moveTo>
                    <a:pt x="179" y="163"/>
                  </a:moveTo>
                  <a:lnTo>
                    <a:pt x="179" y="164"/>
                  </a:lnTo>
                  <a:lnTo>
                    <a:pt x="178" y="165"/>
                  </a:lnTo>
                  <a:lnTo>
                    <a:pt x="177" y="166"/>
                  </a:lnTo>
                  <a:lnTo>
                    <a:pt x="176" y="167"/>
                  </a:lnTo>
                  <a:lnTo>
                    <a:pt x="2" y="167"/>
                  </a:lnTo>
                  <a:lnTo>
                    <a:pt x="1" y="167"/>
                  </a:lnTo>
                  <a:lnTo>
                    <a:pt x="1" y="166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9" y="2"/>
                  </a:lnTo>
                  <a:lnTo>
                    <a:pt x="179" y="3"/>
                  </a:lnTo>
                  <a:lnTo>
                    <a:pt x="179" y="163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2" name="Freeform 96"/>
            <p:cNvSpPr>
              <a:spLocks/>
            </p:cNvSpPr>
            <p:nvPr/>
          </p:nvSpPr>
          <p:spPr bwMode="auto">
            <a:xfrm>
              <a:off x="3877" y="1304"/>
              <a:ext cx="142" cy="124"/>
            </a:xfrm>
            <a:custGeom>
              <a:avLst/>
              <a:gdLst>
                <a:gd name="T0" fmla="*/ 0 w 142"/>
                <a:gd name="T1" fmla="*/ 1 h 124"/>
                <a:gd name="T2" fmla="*/ 1 w 142"/>
                <a:gd name="T3" fmla="*/ 1 h 124"/>
                <a:gd name="T4" fmla="*/ 1 w 142"/>
                <a:gd name="T5" fmla="*/ 1 h 124"/>
                <a:gd name="T6" fmla="*/ 2 w 142"/>
                <a:gd name="T7" fmla="*/ 0 h 124"/>
                <a:gd name="T8" fmla="*/ 2 w 142"/>
                <a:gd name="T9" fmla="*/ 0 h 124"/>
                <a:gd name="T10" fmla="*/ 3 w 142"/>
                <a:gd name="T11" fmla="*/ 0 h 124"/>
                <a:gd name="T12" fmla="*/ 3 w 142"/>
                <a:gd name="T13" fmla="*/ 0 h 124"/>
                <a:gd name="T14" fmla="*/ 4 w 142"/>
                <a:gd name="T15" fmla="*/ 0 h 124"/>
                <a:gd name="T16" fmla="*/ 135 w 142"/>
                <a:gd name="T17" fmla="*/ 0 h 124"/>
                <a:gd name="T18" fmla="*/ 136 w 142"/>
                <a:gd name="T19" fmla="*/ 0 h 124"/>
                <a:gd name="T20" fmla="*/ 137 w 142"/>
                <a:gd name="T21" fmla="*/ 0 h 124"/>
                <a:gd name="T22" fmla="*/ 137 w 142"/>
                <a:gd name="T23" fmla="*/ 0 h 124"/>
                <a:gd name="T24" fmla="*/ 138 w 142"/>
                <a:gd name="T25" fmla="*/ 0 h 124"/>
                <a:gd name="T26" fmla="*/ 138 w 142"/>
                <a:gd name="T27" fmla="*/ 1 h 124"/>
                <a:gd name="T28" fmla="*/ 139 w 142"/>
                <a:gd name="T29" fmla="*/ 1 h 124"/>
                <a:gd name="T30" fmla="*/ 139 w 142"/>
                <a:gd name="T31" fmla="*/ 1 h 124"/>
                <a:gd name="T32" fmla="*/ 140 w 142"/>
                <a:gd name="T33" fmla="*/ 2 h 124"/>
                <a:gd name="T34" fmla="*/ 140 w 142"/>
                <a:gd name="T35" fmla="*/ 3 h 124"/>
                <a:gd name="T36" fmla="*/ 141 w 142"/>
                <a:gd name="T37" fmla="*/ 3 h 124"/>
                <a:gd name="T38" fmla="*/ 141 w 142"/>
                <a:gd name="T39" fmla="*/ 4 h 124"/>
                <a:gd name="T40" fmla="*/ 141 w 142"/>
                <a:gd name="T41" fmla="*/ 5 h 124"/>
                <a:gd name="T42" fmla="*/ 141 w 142"/>
                <a:gd name="T43" fmla="*/ 117 h 124"/>
                <a:gd name="T44" fmla="*/ 141 w 142"/>
                <a:gd name="T45" fmla="*/ 119 h 124"/>
                <a:gd name="T46" fmla="*/ 140 w 142"/>
                <a:gd name="T47" fmla="*/ 119 h 124"/>
                <a:gd name="T48" fmla="*/ 140 w 142"/>
                <a:gd name="T49" fmla="*/ 120 h 124"/>
                <a:gd name="T50" fmla="*/ 139 w 142"/>
                <a:gd name="T51" fmla="*/ 121 h 124"/>
                <a:gd name="T52" fmla="*/ 139 w 142"/>
                <a:gd name="T53" fmla="*/ 121 h 124"/>
                <a:gd name="T54" fmla="*/ 138 w 142"/>
                <a:gd name="T55" fmla="*/ 122 h 124"/>
                <a:gd name="T56" fmla="*/ 138 w 142"/>
                <a:gd name="T57" fmla="*/ 122 h 124"/>
                <a:gd name="T58" fmla="*/ 137 w 142"/>
                <a:gd name="T59" fmla="*/ 122 h 124"/>
                <a:gd name="T60" fmla="*/ 137 w 142"/>
                <a:gd name="T61" fmla="*/ 123 h 124"/>
                <a:gd name="T62" fmla="*/ 136 w 142"/>
                <a:gd name="T63" fmla="*/ 123 h 124"/>
                <a:gd name="T64" fmla="*/ 135 w 142"/>
                <a:gd name="T65" fmla="*/ 123 h 124"/>
                <a:gd name="T66" fmla="*/ 4 w 142"/>
                <a:gd name="T67" fmla="*/ 123 h 124"/>
                <a:gd name="T68" fmla="*/ 3 w 142"/>
                <a:gd name="T69" fmla="*/ 123 h 124"/>
                <a:gd name="T70" fmla="*/ 3 w 142"/>
                <a:gd name="T71" fmla="*/ 123 h 124"/>
                <a:gd name="T72" fmla="*/ 2 w 142"/>
                <a:gd name="T73" fmla="*/ 122 h 124"/>
                <a:gd name="T74" fmla="*/ 2 w 142"/>
                <a:gd name="T75" fmla="*/ 122 h 124"/>
                <a:gd name="T76" fmla="*/ 1 w 142"/>
                <a:gd name="T77" fmla="*/ 122 h 124"/>
                <a:gd name="T78" fmla="*/ 1 w 142"/>
                <a:gd name="T79" fmla="*/ 121 h 124"/>
                <a:gd name="T80" fmla="*/ 0 w 142"/>
                <a:gd name="T81" fmla="*/ 121 h 124"/>
                <a:gd name="T82" fmla="*/ 0 w 142"/>
                <a:gd name="T83" fmla="*/ 120 h 124"/>
                <a:gd name="T84" fmla="*/ 0 w 142"/>
                <a:gd name="T85" fmla="*/ 119 h 124"/>
                <a:gd name="T86" fmla="*/ 0 w 142"/>
                <a:gd name="T87" fmla="*/ 119 h 124"/>
                <a:gd name="T88" fmla="*/ 0 w 142"/>
                <a:gd name="T89" fmla="*/ 117 h 124"/>
                <a:gd name="T90" fmla="*/ 0 w 142"/>
                <a:gd name="T91" fmla="*/ 5 h 124"/>
                <a:gd name="T92" fmla="*/ 0 w 142"/>
                <a:gd name="T93" fmla="*/ 4 h 124"/>
                <a:gd name="T94" fmla="*/ 0 w 142"/>
                <a:gd name="T95" fmla="*/ 3 h 124"/>
                <a:gd name="T96" fmla="*/ 0 w 142"/>
                <a:gd name="T97" fmla="*/ 3 h 124"/>
                <a:gd name="T98" fmla="*/ 0 w 142"/>
                <a:gd name="T99" fmla="*/ 2 h 124"/>
                <a:gd name="T100" fmla="*/ 0 w 142"/>
                <a:gd name="T101" fmla="*/ 1 h 1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2"/>
                <a:gd name="T154" fmla="*/ 0 h 124"/>
                <a:gd name="T155" fmla="*/ 142 w 142"/>
                <a:gd name="T156" fmla="*/ 124 h 1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2" h="124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1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0" y="3"/>
                  </a:lnTo>
                  <a:lnTo>
                    <a:pt x="141" y="3"/>
                  </a:lnTo>
                  <a:lnTo>
                    <a:pt x="141" y="4"/>
                  </a:lnTo>
                  <a:lnTo>
                    <a:pt x="141" y="5"/>
                  </a:lnTo>
                  <a:lnTo>
                    <a:pt x="141" y="117"/>
                  </a:lnTo>
                  <a:lnTo>
                    <a:pt x="141" y="119"/>
                  </a:lnTo>
                  <a:lnTo>
                    <a:pt x="140" y="119"/>
                  </a:lnTo>
                  <a:lnTo>
                    <a:pt x="140" y="120"/>
                  </a:lnTo>
                  <a:lnTo>
                    <a:pt x="139" y="121"/>
                  </a:lnTo>
                  <a:lnTo>
                    <a:pt x="138" y="122"/>
                  </a:lnTo>
                  <a:lnTo>
                    <a:pt x="137" y="122"/>
                  </a:lnTo>
                  <a:lnTo>
                    <a:pt x="137" y="123"/>
                  </a:lnTo>
                  <a:lnTo>
                    <a:pt x="136" y="123"/>
                  </a:lnTo>
                  <a:lnTo>
                    <a:pt x="135" y="123"/>
                  </a:lnTo>
                  <a:lnTo>
                    <a:pt x="4" y="123"/>
                  </a:lnTo>
                  <a:lnTo>
                    <a:pt x="3" y="123"/>
                  </a:lnTo>
                  <a:lnTo>
                    <a:pt x="2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1D2B4B"/>
                </a:gs>
                <a:gs pos="50000">
                  <a:srgbClr val="618FFD"/>
                </a:gs>
                <a:gs pos="100000">
                  <a:srgbClr val="1D2B4B"/>
                </a:gs>
              </a:gsLst>
              <a:lin ang="270000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3" name="Freeform 97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4 h 17"/>
                <a:gd name="T2" fmla="*/ 151 w 153"/>
                <a:gd name="T3" fmla="*/ 3 h 17"/>
                <a:gd name="T4" fmla="*/ 151 w 153"/>
                <a:gd name="T5" fmla="*/ 2 h 17"/>
                <a:gd name="T6" fmla="*/ 150 w 153"/>
                <a:gd name="T7" fmla="*/ 2 h 17"/>
                <a:gd name="T8" fmla="*/ 150 w 153"/>
                <a:gd name="T9" fmla="*/ 2 h 17"/>
                <a:gd name="T10" fmla="*/ 150 w 153"/>
                <a:gd name="T11" fmla="*/ 1 h 17"/>
                <a:gd name="T12" fmla="*/ 149 w 153"/>
                <a:gd name="T13" fmla="*/ 1 h 17"/>
                <a:gd name="T14" fmla="*/ 149 w 153"/>
                <a:gd name="T15" fmla="*/ 1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1 h 17"/>
                <a:gd name="T32" fmla="*/ 1 w 153"/>
                <a:gd name="T33" fmla="*/ 1 h 17"/>
                <a:gd name="T34" fmla="*/ 0 w 153"/>
                <a:gd name="T35" fmla="*/ 2 h 17"/>
                <a:gd name="T36" fmla="*/ 0 w 153"/>
                <a:gd name="T37" fmla="*/ 2 h 17"/>
                <a:gd name="T38" fmla="*/ 0 w 153"/>
                <a:gd name="T39" fmla="*/ 3 h 17"/>
                <a:gd name="T40" fmla="*/ 6 w 153"/>
                <a:gd name="T41" fmla="*/ 16 h 17"/>
                <a:gd name="T42" fmla="*/ 7 w 153"/>
                <a:gd name="T43" fmla="*/ 14 h 17"/>
                <a:gd name="T44" fmla="*/ 7 w 153"/>
                <a:gd name="T45" fmla="*/ 14 h 17"/>
                <a:gd name="T46" fmla="*/ 8 w 153"/>
                <a:gd name="T47" fmla="*/ 13 h 17"/>
                <a:gd name="T48" fmla="*/ 8 w 153"/>
                <a:gd name="T49" fmla="*/ 13 h 17"/>
                <a:gd name="T50" fmla="*/ 8 w 153"/>
                <a:gd name="T51" fmla="*/ 12 h 17"/>
                <a:gd name="T52" fmla="*/ 9 w 153"/>
                <a:gd name="T53" fmla="*/ 12 h 17"/>
                <a:gd name="T54" fmla="*/ 10 w 153"/>
                <a:gd name="T55" fmla="*/ 12 h 17"/>
                <a:gd name="T56" fmla="*/ 140 w 153"/>
                <a:gd name="T57" fmla="*/ 12 h 17"/>
                <a:gd name="T58" fmla="*/ 141 w 153"/>
                <a:gd name="T59" fmla="*/ 12 h 17"/>
                <a:gd name="T60" fmla="*/ 142 w 153"/>
                <a:gd name="T61" fmla="*/ 12 h 17"/>
                <a:gd name="T62" fmla="*/ 142 w 153"/>
                <a:gd name="T63" fmla="*/ 13 h 17"/>
                <a:gd name="T64" fmla="*/ 143 w 153"/>
                <a:gd name="T65" fmla="*/ 13 h 17"/>
                <a:gd name="T66" fmla="*/ 143 w 153"/>
                <a:gd name="T67" fmla="*/ 14 h 17"/>
                <a:gd name="T68" fmla="*/ 143 w 153"/>
                <a:gd name="T69" fmla="*/ 14 h 17"/>
                <a:gd name="T70" fmla="*/ 144 w 153"/>
                <a:gd name="T71" fmla="*/ 14 h 17"/>
                <a:gd name="T72" fmla="*/ 152 w 153"/>
                <a:gd name="T73" fmla="*/ 4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17"/>
                <a:gd name="T113" fmla="*/ 153 w 153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17">
                  <a:moveTo>
                    <a:pt x="152" y="4"/>
                  </a:moveTo>
                  <a:lnTo>
                    <a:pt x="151" y="3"/>
                  </a:lnTo>
                  <a:lnTo>
                    <a:pt x="151" y="2"/>
                  </a:lnTo>
                  <a:lnTo>
                    <a:pt x="150" y="2"/>
                  </a:lnTo>
                  <a:lnTo>
                    <a:pt x="150" y="1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2" y="12"/>
                  </a:lnTo>
                  <a:lnTo>
                    <a:pt x="142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52" y="4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4" name="Freeform 98"/>
            <p:cNvSpPr>
              <a:spLocks/>
            </p:cNvSpPr>
            <p:nvPr/>
          </p:nvSpPr>
          <p:spPr bwMode="auto">
            <a:xfrm>
              <a:off x="3870" y="1299"/>
              <a:ext cx="17" cy="135"/>
            </a:xfrm>
            <a:custGeom>
              <a:avLst/>
              <a:gdLst>
                <a:gd name="T0" fmla="*/ 2 w 17"/>
                <a:gd name="T1" fmla="*/ 0 h 135"/>
                <a:gd name="T2" fmla="*/ 1 w 17"/>
                <a:gd name="T3" fmla="*/ 0 h 135"/>
                <a:gd name="T4" fmla="*/ 0 w 17"/>
                <a:gd name="T5" fmla="*/ 1 h 135"/>
                <a:gd name="T6" fmla="*/ 0 w 17"/>
                <a:gd name="T7" fmla="*/ 2 h 135"/>
                <a:gd name="T8" fmla="*/ 0 w 17"/>
                <a:gd name="T9" fmla="*/ 2 h 135"/>
                <a:gd name="T10" fmla="*/ 0 w 17"/>
                <a:gd name="T11" fmla="*/ 3 h 135"/>
                <a:gd name="T12" fmla="*/ 0 w 17"/>
                <a:gd name="T13" fmla="*/ 4 h 135"/>
                <a:gd name="T14" fmla="*/ 0 w 17"/>
                <a:gd name="T15" fmla="*/ 130 h 135"/>
                <a:gd name="T16" fmla="*/ 0 w 17"/>
                <a:gd name="T17" fmla="*/ 130 h 135"/>
                <a:gd name="T18" fmla="*/ 0 w 17"/>
                <a:gd name="T19" fmla="*/ 131 h 135"/>
                <a:gd name="T20" fmla="*/ 0 w 17"/>
                <a:gd name="T21" fmla="*/ 132 h 135"/>
                <a:gd name="T22" fmla="*/ 0 w 17"/>
                <a:gd name="T23" fmla="*/ 132 h 135"/>
                <a:gd name="T24" fmla="*/ 1 w 17"/>
                <a:gd name="T25" fmla="*/ 133 h 135"/>
                <a:gd name="T26" fmla="*/ 2 w 17"/>
                <a:gd name="T27" fmla="*/ 133 h 135"/>
                <a:gd name="T28" fmla="*/ 2 w 17"/>
                <a:gd name="T29" fmla="*/ 134 h 135"/>
                <a:gd name="T30" fmla="*/ 3 w 17"/>
                <a:gd name="T31" fmla="*/ 134 h 135"/>
                <a:gd name="T32" fmla="*/ 16 w 17"/>
                <a:gd name="T33" fmla="*/ 127 h 135"/>
                <a:gd name="T34" fmla="*/ 15 w 17"/>
                <a:gd name="T35" fmla="*/ 126 h 135"/>
                <a:gd name="T36" fmla="*/ 15 w 17"/>
                <a:gd name="T37" fmla="*/ 126 h 135"/>
                <a:gd name="T38" fmla="*/ 14 w 17"/>
                <a:gd name="T39" fmla="*/ 126 h 135"/>
                <a:gd name="T40" fmla="*/ 14 w 17"/>
                <a:gd name="T41" fmla="*/ 125 h 135"/>
                <a:gd name="T42" fmla="*/ 13 w 17"/>
                <a:gd name="T43" fmla="*/ 124 h 135"/>
                <a:gd name="T44" fmla="*/ 13 w 17"/>
                <a:gd name="T45" fmla="*/ 124 h 135"/>
                <a:gd name="T46" fmla="*/ 13 w 17"/>
                <a:gd name="T47" fmla="*/ 10 h 135"/>
                <a:gd name="T48" fmla="*/ 13 w 17"/>
                <a:gd name="T49" fmla="*/ 9 h 135"/>
                <a:gd name="T50" fmla="*/ 13 w 17"/>
                <a:gd name="T51" fmla="*/ 8 h 135"/>
                <a:gd name="T52" fmla="*/ 14 w 17"/>
                <a:gd name="T53" fmla="*/ 8 h 135"/>
                <a:gd name="T54" fmla="*/ 15 w 17"/>
                <a:gd name="T55" fmla="*/ 7 h 135"/>
                <a:gd name="T56" fmla="*/ 15 w 17"/>
                <a:gd name="T57" fmla="*/ 6 h 135"/>
                <a:gd name="T58" fmla="*/ 2 w 17"/>
                <a:gd name="T59" fmla="*/ 0 h 1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35"/>
                <a:gd name="T92" fmla="*/ 17 w 17"/>
                <a:gd name="T93" fmla="*/ 135 h 1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3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3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3" y="134"/>
                  </a:lnTo>
                  <a:lnTo>
                    <a:pt x="16" y="127"/>
                  </a:lnTo>
                  <a:lnTo>
                    <a:pt x="15" y="126"/>
                  </a:lnTo>
                  <a:lnTo>
                    <a:pt x="14" y="126"/>
                  </a:lnTo>
                  <a:lnTo>
                    <a:pt x="14" y="125"/>
                  </a:lnTo>
                  <a:lnTo>
                    <a:pt x="13" y="124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2" y="0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5" name="Freeform 99"/>
            <p:cNvSpPr>
              <a:spLocks/>
            </p:cNvSpPr>
            <p:nvPr/>
          </p:nvSpPr>
          <p:spPr bwMode="auto">
            <a:xfrm>
              <a:off x="3872" y="1300"/>
              <a:ext cx="155" cy="136"/>
            </a:xfrm>
            <a:custGeom>
              <a:avLst/>
              <a:gdLst>
                <a:gd name="T0" fmla="*/ 0 w 155"/>
                <a:gd name="T1" fmla="*/ 133 h 136"/>
                <a:gd name="T2" fmla="*/ 0 w 155"/>
                <a:gd name="T3" fmla="*/ 134 h 136"/>
                <a:gd name="T4" fmla="*/ 0 w 155"/>
                <a:gd name="T5" fmla="*/ 134 h 136"/>
                <a:gd name="T6" fmla="*/ 1 w 155"/>
                <a:gd name="T7" fmla="*/ 134 h 136"/>
                <a:gd name="T8" fmla="*/ 1 w 155"/>
                <a:gd name="T9" fmla="*/ 134 h 136"/>
                <a:gd name="T10" fmla="*/ 2 w 155"/>
                <a:gd name="T11" fmla="*/ 135 h 136"/>
                <a:gd name="T12" fmla="*/ 2 w 155"/>
                <a:gd name="T13" fmla="*/ 135 h 136"/>
                <a:gd name="T14" fmla="*/ 3 w 155"/>
                <a:gd name="T15" fmla="*/ 135 h 136"/>
                <a:gd name="T16" fmla="*/ 148 w 155"/>
                <a:gd name="T17" fmla="*/ 135 h 136"/>
                <a:gd name="T18" fmla="*/ 150 w 155"/>
                <a:gd name="T19" fmla="*/ 134 h 136"/>
                <a:gd name="T20" fmla="*/ 151 w 155"/>
                <a:gd name="T21" fmla="*/ 134 h 136"/>
                <a:gd name="T22" fmla="*/ 151 w 155"/>
                <a:gd name="T23" fmla="*/ 133 h 136"/>
                <a:gd name="T24" fmla="*/ 152 w 155"/>
                <a:gd name="T25" fmla="*/ 133 h 136"/>
                <a:gd name="T26" fmla="*/ 152 w 155"/>
                <a:gd name="T27" fmla="*/ 133 h 136"/>
                <a:gd name="T28" fmla="*/ 153 w 155"/>
                <a:gd name="T29" fmla="*/ 132 h 136"/>
                <a:gd name="T30" fmla="*/ 153 w 155"/>
                <a:gd name="T31" fmla="*/ 131 h 136"/>
                <a:gd name="T32" fmla="*/ 154 w 155"/>
                <a:gd name="T33" fmla="*/ 131 h 136"/>
                <a:gd name="T34" fmla="*/ 154 w 155"/>
                <a:gd name="T35" fmla="*/ 129 h 136"/>
                <a:gd name="T36" fmla="*/ 154 w 155"/>
                <a:gd name="T37" fmla="*/ 129 h 136"/>
                <a:gd name="T38" fmla="*/ 154 w 155"/>
                <a:gd name="T39" fmla="*/ 3 h 136"/>
                <a:gd name="T40" fmla="*/ 154 w 155"/>
                <a:gd name="T41" fmla="*/ 2 h 136"/>
                <a:gd name="T42" fmla="*/ 154 w 155"/>
                <a:gd name="T43" fmla="*/ 1 h 136"/>
                <a:gd name="T44" fmla="*/ 154 w 155"/>
                <a:gd name="T45" fmla="*/ 1 h 136"/>
                <a:gd name="T46" fmla="*/ 153 w 155"/>
                <a:gd name="T47" fmla="*/ 1 h 136"/>
                <a:gd name="T48" fmla="*/ 153 w 155"/>
                <a:gd name="T49" fmla="*/ 0 h 136"/>
                <a:gd name="T50" fmla="*/ 153 w 155"/>
                <a:gd name="T51" fmla="*/ 0 h 136"/>
                <a:gd name="T52" fmla="*/ 145 w 155"/>
                <a:gd name="T53" fmla="*/ 5 h 136"/>
                <a:gd name="T54" fmla="*/ 145 w 155"/>
                <a:gd name="T55" fmla="*/ 5 h 136"/>
                <a:gd name="T56" fmla="*/ 146 w 155"/>
                <a:gd name="T57" fmla="*/ 6 h 136"/>
                <a:gd name="T58" fmla="*/ 146 w 155"/>
                <a:gd name="T59" fmla="*/ 7 h 136"/>
                <a:gd name="T60" fmla="*/ 146 w 155"/>
                <a:gd name="T61" fmla="*/ 7 h 136"/>
                <a:gd name="T62" fmla="*/ 146 w 155"/>
                <a:gd name="T63" fmla="*/ 7 h 136"/>
                <a:gd name="T64" fmla="*/ 146 w 155"/>
                <a:gd name="T65" fmla="*/ 8 h 136"/>
                <a:gd name="T66" fmla="*/ 146 w 155"/>
                <a:gd name="T67" fmla="*/ 9 h 136"/>
                <a:gd name="T68" fmla="*/ 146 w 155"/>
                <a:gd name="T69" fmla="*/ 9 h 136"/>
                <a:gd name="T70" fmla="*/ 146 w 155"/>
                <a:gd name="T71" fmla="*/ 123 h 136"/>
                <a:gd name="T72" fmla="*/ 146 w 155"/>
                <a:gd name="T73" fmla="*/ 123 h 136"/>
                <a:gd name="T74" fmla="*/ 146 w 155"/>
                <a:gd name="T75" fmla="*/ 124 h 136"/>
                <a:gd name="T76" fmla="*/ 146 w 155"/>
                <a:gd name="T77" fmla="*/ 125 h 136"/>
                <a:gd name="T78" fmla="*/ 146 w 155"/>
                <a:gd name="T79" fmla="*/ 125 h 136"/>
                <a:gd name="T80" fmla="*/ 145 w 155"/>
                <a:gd name="T81" fmla="*/ 126 h 136"/>
                <a:gd name="T82" fmla="*/ 145 w 155"/>
                <a:gd name="T83" fmla="*/ 127 h 136"/>
                <a:gd name="T84" fmla="*/ 144 w 155"/>
                <a:gd name="T85" fmla="*/ 127 h 136"/>
                <a:gd name="T86" fmla="*/ 143 w 155"/>
                <a:gd name="T87" fmla="*/ 127 h 136"/>
                <a:gd name="T88" fmla="*/ 143 w 155"/>
                <a:gd name="T89" fmla="*/ 128 h 136"/>
                <a:gd name="T90" fmla="*/ 142 w 155"/>
                <a:gd name="T91" fmla="*/ 128 h 136"/>
                <a:gd name="T92" fmla="*/ 142 w 155"/>
                <a:gd name="T93" fmla="*/ 128 h 136"/>
                <a:gd name="T94" fmla="*/ 9 w 155"/>
                <a:gd name="T95" fmla="*/ 128 h 136"/>
                <a:gd name="T96" fmla="*/ 8 w 155"/>
                <a:gd name="T97" fmla="*/ 128 h 136"/>
                <a:gd name="T98" fmla="*/ 8 w 155"/>
                <a:gd name="T99" fmla="*/ 128 h 136"/>
                <a:gd name="T100" fmla="*/ 8 w 155"/>
                <a:gd name="T101" fmla="*/ 127 h 136"/>
                <a:gd name="T102" fmla="*/ 7 w 155"/>
                <a:gd name="T103" fmla="*/ 127 h 136"/>
                <a:gd name="T104" fmla="*/ 7 w 155"/>
                <a:gd name="T105" fmla="*/ 127 h 136"/>
                <a:gd name="T106" fmla="*/ 6 w 155"/>
                <a:gd name="T107" fmla="*/ 127 h 136"/>
                <a:gd name="T108" fmla="*/ 6 w 155"/>
                <a:gd name="T109" fmla="*/ 127 h 136"/>
                <a:gd name="T110" fmla="*/ 0 w 155"/>
                <a:gd name="T111" fmla="*/ 133 h 1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5"/>
                <a:gd name="T169" fmla="*/ 0 h 136"/>
                <a:gd name="T170" fmla="*/ 155 w 155"/>
                <a:gd name="T171" fmla="*/ 136 h 1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5" h="136">
                  <a:moveTo>
                    <a:pt x="0" y="133"/>
                  </a:moveTo>
                  <a:lnTo>
                    <a:pt x="0" y="134"/>
                  </a:lnTo>
                  <a:lnTo>
                    <a:pt x="1" y="134"/>
                  </a:lnTo>
                  <a:lnTo>
                    <a:pt x="2" y="135"/>
                  </a:lnTo>
                  <a:lnTo>
                    <a:pt x="3" y="135"/>
                  </a:lnTo>
                  <a:lnTo>
                    <a:pt x="148" y="135"/>
                  </a:lnTo>
                  <a:lnTo>
                    <a:pt x="150" y="134"/>
                  </a:lnTo>
                  <a:lnTo>
                    <a:pt x="151" y="134"/>
                  </a:lnTo>
                  <a:lnTo>
                    <a:pt x="151" y="133"/>
                  </a:lnTo>
                  <a:lnTo>
                    <a:pt x="152" y="133"/>
                  </a:lnTo>
                  <a:lnTo>
                    <a:pt x="153" y="132"/>
                  </a:lnTo>
                  <a:lnTo>
                    <a:pt x="153" y="131"/>
                  </a:lnTo>
                  <a:lnTo>
                    <a:pt x="154" y="131"/>
                  </a:lnTo>
                  <a:lnTo>
                    <a:pt x="154" y="129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45" y="5"/>
                  </a:lnTo>
                  <a:lnTo>
                    <a:pt x="146" y="6"/>
                  </a:lnTo>
                  <a:lnTo>
                    <a:pt x="146" y="7"/>
                  </a:lnTo>
                  <a:lnTo>
                    <a:pt x="146" y="8"/>
                  </a:lnTo>
                  <a:lnTo>
                    <a:pt x="146" y="9"/>
                  </a:lnTo>
                  <a:lnTo>
                    <a:pt x="146" y="123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6"/>
                  </a:lnTo>
                  <a:lnTo>
                    <a:pt x="145" y="127"/>
                  </a:lnTo>
                  <a:lnTo>
                    <a:pt x="144" y="127"/>
                  </a:lnTo>
                  <a:lnTo>
                    <a:pt x="143" y="127"/>
                  </a:lnTo>
                  <a:lnTo>
                    <a:pt x="143" y="128"/>
                  </a:lnTo>
                  <a:lnTo>
                    <a:pt x="142" y="128"/>
                  </a:lnTo>
                  <a:lnTo>
                    <a:pt x="9" y="128"/>
                  </a:lnTo>
                  <a:lnTo>
                    <a:pt x="8" y="128"/>
                  </a:lnTo>
                  <a:lnTo>
                    <a:pt x="8" y="127"/>
                  </a:lnTo>
                  <a:lnTo>
                    <a:pt x="7" y="127"/>
                  </a:lnTo>
                  <a:lnTo>
                    <a:pt x="6" y="127"/>
                  </a:lnTo>
                  <a:lnTo>
                    <a:pt x="0" y="13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6" name="Freeform 100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16 h 17"/>
                <a:gd name="T2" fmla="*/ 151 w 153"/>
                <a:gd name="T3" fmla="*/ 16 h 17"/>
                <a:gd name="T4" fmla="*/ 151 w 153"/>
                <a:gd name="T5" fmla="*/ 10 h 17"/>
                <a:gd name="T6" fmla="*/ 150 w 153"/>
                <a:gd name="T7" fmla="*/ 10 h 17"/>
                <a:gd name="T8" fmla="*/ 150 w 153"/>
                <a:gd name="T9" fmla="*/ 10 h 17"/>
                <a:gd name="T10" fmla="*/ 150 w 153"/>
                <a:gd name="T11" fmla="*/ 5 h 17"/>
                <a:gd name="T12" fmla="*/ 149 w 153"/>
                <a:gd name="T13" fmla="*/ 5 h 17"/>
                <a:gd name="T14" fmla="*/ 149 w 153"/>
                <a:gd name="T15" fmla="*/ 5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5 h 17"/>
                <a:gd name="T32" fmla="*/ 1 w 153"/>
                <a:gd name="T33" fmla="*/ 5 h 17"/>
                <a:gd name="T34" fmla="*/ 0 w 153"/>
                <a:gd name="T35" fmla="*/ 10 h 17"/>
                <a:gd name="T36" fmla="*/ 0 w 153"/>
                <a:gd name="T37" fmla="*/ 10 h 17"/>
                <a:gd name="T38" fmla="*/ 0 w 153"/>
                <a:gd name="T39" fmla="*/ 16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7"/>
                <a:gd name="T62" fmla="*/ 153 w 153"/>
                <a:gd name="T63" fmla="*/ 17 h 1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7">
                  <a:moveTo>
                    <a:pt x="152" y="16"/>
                  </a:moveTo>
                  <a:lnTo>
                    <a:pt x="151" y="16"/>
                  </a:lnTo>
                  <a:lnTo>
                    <a:pt x="151" y="10"/>
                  </a:lnTo>
                  <a:lnTo>
                    <a:pt x="150" y="10"/>
                  </a:lnTo>
                  <a:lnTo>
                    <a:pt x="150" y="5"/>
                  </a:lnTo>
                  <a:lnTo>
                    <a:pt x="149" y="5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7" name="Freeform 101"/>
            <p:cNvSpPr>
              <a:spLocks/>
            </p:cNvSpPr>
            <p:nvPr/>
          </p:nvSpPr>
          <p:spPr bwMode="auto">
            <a:xfrm>
              <a:off x="3843" y="1489"/>
              <a:ext cx="215" cy="72"/>
            </a:xfrm>
            <a:custGeom>
              <a:avLst/>
              <a:gdLst>
                <a:gd name="T0" fmla="*/ 0 w 215"/>
                <a:gd name="T1" fmla="*/ 71 h 72"/>
                <a:gd name="T2" fmla="*/ 0 w 215"/>
                <a:gd name="T3" fmla="*/ 0 h 72"/>
                <a:gd name="T4" fmla="*/ 214 w 215"/>
                <a:gd name="T5" fmla="*/ 0 h 72"/>
                <a:gd name="T6" fmla="*/ 214 w 215"/>
                <a:gd name="T7" fmla="*/ 71 h 72"/>
                <a:gd name="T8" fmla="*/ 0 w 215"/>
                <a:gd name="T9" fmla="*/ 7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"/>
                <a:gd name="T16" fmla="*/ 0 h 72"/>
                <a:gd name="T17" fmla="*/ 215 w 215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" h="72">
                  <a:moveTo>
                    <a:pt x="0" y="71"/>
                  </a:moveTo>
                  <a:lnTo>
                    <a:pt x="0" y="0"/>
                  </a:lnTo>
                  <a:lnTo>
                    <a:pt x="214" y="0"/>
                  </a:lnTo>
                  <a:lnTo>
                    <a:pt x="214" y="71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8" name="Freeform 102"/>
            <p:cNvSpPr>
              <a:spLocks/>
            </p:cNvSpPr>
            <p:nvPr/>
          </p:nvSpPr>
          <p:spPr bwMode="auto">
            <a:xfrm>
              <a:off x="3841" y="1489"/>
              <a:ext cx="219" cy="23"/>
            </a:xfrm>
            <a:custGeom>
              <a:avLst/>
              <a:gdLst>
                <a:gd name="T0" fmla="*/ 79 w 219"/>
                <a:gd name="T1" fmla="*/ 0 h 23"/>
                <a:gd name="T2" fmla="*/ 0 w 219"/>
                <a:gd name="T3" fmla="*/ 0 h 23"/>
                <a:gd name="T4" fmla="*/ 0 w 219"/>
                <a:gd name="T5" fmla="*/ 22 h 23"/>
                <a:gd name="T6" fmla="*/ 218 w 219"/>
                <a:gd name="T7" fmla="*/ 22 h 23"/>
                <a:gd name="T8" fmla="*/ 215 w 219"/>
                <a:gd name="T9" fmla="*/ 0 h 23"/>
                <a:gd name="T10" fmla="*/ 137 w 219"/>
                <a:gd name="T11" fmla="*/ 0 h 23"/>
                <a:gd name="T12" fmla="*/ 79 w 21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23"/>
                <a:gd name="T23" fmla="*/ 219 w 21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23">
                  <a:moveTo>
                    <a:pt x="7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18" y="22"/>
                  </a:lnTo>
                  <a:lnTo>
                    <a:pt x="215" y="0"/>
                  </a:lnTo>
                  <a:lnTo>
                    <a:pt x="137" y="0"/>
                  </a:lnTo>
                  <a:lnTo>
                    <a:pt x="7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19" name="Freeform 103"/>
            <p:cNvSpPr>
              <a:spLocks/>
            </p:cNvSpPr>
            <p:nvPr/>
          </p:nvSpPr>
          <p:spPr bwMode="auto">
            <a:xfrm>
              <a:off x="3991" y="1495"/>
              <a:ext cx="56" cy="17"/>
            </a:xfrm>
            <a:custGeom>
              <a:avLst/>
              <a:gdLst>
                <a:gd name="T0" fmla="*/ 0 w 56"/>
                <a:gd name="T1" fmla="*/ 6 h 17"/>
                <a:gd name="T2" fmla="*/ 18 w 56"/>
                <a:gd name="T3" fmla="*/ 6 h 17"/>
                <a:gd name="T4" fmla="*/ 18 w 56"/>
                <a:gd name="T5" fmla="*/ 0 h 17"/>
                <a:gd name="T6" fmla="*/ 35 w 56"/>
                <a:gd name="T7" fmla="*/ 0 h 17"/>
                <a:gd name="T8" fmla="*/ 35 w 56"/>
                <a:gd name="T9" fmla="*/ 6 h 17"/>
                <a:gd name="T10" fmla="*/ 55 w 56"/>
                <a:gd name="T11" fmla="*/ 6 h 17"/>
                <a:gd name="T12" fmla="*/ 55 w 56"/>
                <a:gd name="T13" fmla="*/ 10 h 17"/>
                <a:gd name="T14" fmla="*/ 35 w 56"/>
                <a:gd name="T15" fmla="*/ 10 h 17"/>
                <a:gd name="T16" fmla="*/ 35 w 56"/>
                <a:gd name="T17" fmla="*/ 16 h 17"/>
                <a:gd name="T18" fmla="*/ 18 w 56"/>
                <a:gd name="T19" fmla="*/ 16 h 17"/>
                <a:gd name="T20" fmla="*/ 18 w 56"/>
                <a:gd name="T21" fmla="*/ 10 h 17"/>
                <a:gd name="T22" fmla="*/ 0 w 56"/>
                <a:gd name="T23" fmla="*/ 10 h 17"/>
                <a:gd name="T24" fmla="*/ 0 w 56"/>
                <a:gd name="T25" fmla="*/ 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17"/>
                <a:gd name="T41" fmla="*/ 56 w 5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17">
                  <a:moveTo>
                    <a:pt x="0" y="6"/>
                  </a:moveTo>
                  <a:lnTo>
                    <a:pt x="18" y="6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35" y="6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18" y="16"/>
                  </a:lnTo>
                  <a:lnTo>
                    <a:pt x="18" y="10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0" name="Freeform 104"/>
            <p:cNvSpPr>
              <a:spLocks/>
            </p:cNvSpPr>
            <p:nvPr/>
          </p:nvSpPr>
          <p:spPr bwMode="auto">
            <a:xfrm>
              <a:off x="3991" y="150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7"/>
                <a:gd name="T14" fmla="*/ 17 w 17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1" name="Freeform 105"/>
            <p:cNvSpPr>
              <a:spLocks/>
            </p:cNvSpPr>
            <p:nvPr/>
          </p:nvSpPr>
          <p:spPr bwMode="auto">
            <a:xfrm>
              <a:off x="4010" y="149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2" name="Freeform 106"/>
            <p:cNvSpPr>
              <a:spLocks/>
            </p:cNvSpPr>
            <p:nvPr/>
          </p:nvSpPr>
          <p:spPr bwMode="auto">
            <a:xfrm>
              <a:off x="4046" y="150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3" name="Freeform 107"/>
            <p:cNvSpPr>
              <a:spLocks/>
            </p:cNvSpPr>
            <p:nvPr/>
          </p:nvSpPr>
          <p:spPr bwMode="auto">
            <a:xfrm>
              <a:off x="4027" y="1495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0 h 17"/>
                <a:gd name="T4" fmla="*/ 0 w 17"/>
                <a:gd name="T5" fmla="*/ 16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16"/>
                  </a:move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4" name="Freeform 108"/>
            <p:cNvSpPr>
              <a:spLocks/>
            </p:cNvSpPr>
            <p:nvPr/>
          </p:nvSpPr>
          <p:spPr bwMode="auto">
            <a:xfrm>
              <a:off x="4011" y="1499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5" name="Freeform 109"/>
            <p:cNvSpPr>
              <a:spLocks/>
            </p:cNvSpPr>
            <p:nvPr/>
          </p:nvSpPr>
          <p:spPr bwMode="auto">
            <a:xfrm>
              <a:off x="3993" y="1502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3 w 54"/>
                <a:gd name="T3" fmla="*/ 0 h 17"/>
                <a:gd name="T4" fmla="*/ 53 w 54"/>
                <a:gd name="T5" fmla="*/ 16 h 17"/>
                <a:gd name="T6" fmla="*/ 0 w 54"/>
                <a:gd name="T7" fmla="*/ 16 h 17"/>
                <a:gd name="T8" fmla="*/ 0 w 54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17"/>
                <a:gd name="T17" fmla="*/ 54 w 5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17">
                  <a:moveTo>
                    <a:pt x="0" y="0"/>
                  </a:moveTo>
                  <a:lnTo>
                    <a:pt x="53" y="0"/>
                  </a:lnTo>
                  <a:lnTo>
                    <a:pt x="5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6" name="Freeform 110"/>
            <p:cNvSpPr>
              <a:spLocks/>
            </p:cNvSpPr>
            <p:nvPr/>
          </p:nvSpPr>
          <p:spPr bwMode="auto">
            <a:xfrm>
              <a:off x="4010" y="1496"/>
              <a:ext cx="19" cy="17"/>
            </a:xfrm>
            <a:custGeom>
              <a:avLst/>
              <a:gdLst>
                <a:gd name="T0" fmla="*/ 18 w 19"/>
                <a:gd name="T1" fmla="*/ 12 h 17"/>
                <a:gd name="T2" fmla="*/ 17 w 19"/>
                <a:gd name="T3" fmla="*/ 16 h 17"/>
                <a:gd name="T4" fmla="*/ 17 w 19"/>
                <a:gd name="T5" fmla="*/ 0 h 17"/>
                <a:gd name="T6" fmla="*/ 0 w 19"/>
                <a:gd name="T7" fmla="*/ 0 h 17"/>
                <a:gd name="T8" fmla="*/ 0 w 19"/>
                <a:gd name="T9" fmla="*/ 16 h 17"/>
                <a:gd name="T10" fmla="*/ 0 w 19"/>
                <a:gd name="T11" fmla="*/ 1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8" y="12"/>
                  </a:moveTo>
                  <a:lnTo>
                    <a:pt x="17" y="1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7" name="Freeform 111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16 h 17"/>
                <a:gd name="T4" fmla="*/ 0 w 17"/>
                <a:gd name="T5" fmla="*/ 16 h 17"/>
                <a:gd name="T6" fmla="*/ 0 w 17"/>
                <a:gd name="T7" fmla="*/ 0 h 17"/>
                <a:gd name="T8" fmla="*/ 16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8" name="Freeform 112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29" name="Freeform 113"/>
            <p:cNvSpPr>
              <a:spLocks/>
            </p:cNvSpPr>
            <p:nvPr/>
          </p:nvSpPr>
          <p:spPr bwMode="auto">
            <a:xfrm>
              <a:off x="3930" y="1497"/>
              <a:ext cx="44" cy="17"/>
            </a:xfrm>
            <a:custGeom>
              <a:avLst/>
              <a:gdLst>
                <a:gd name="T0" fmla="*/ 14 w 44"/>
                <a:gd name="T1" fmla="*/ 16 h 17"/>
                <a:gd name="T2" fmla="*/ 0 w 44"/>
                <a:gd name="T3" fmla="*/ 16 h 17"/>
                <a:gd name="T4" fmla="*/ 0 w 44"/>
                <a:gd name="T5" fmla="*/ 8 h 17"/>
                <a:gd name="T6" fmla="*/ 14 w 44"/>
                <a:gd name="T7" fmla="*/ 8 h 17"/>
                <a:gd name="T8" fmla="*/ 14 w 44"/>
                <a:gd name="T9" fmla="*/ 0 h 17"/>
                <a:gd name="T10" fmla="*/ 28 w 44"/>
                <a:gd name="T11" fmla="*/ 0 h 17"/>
                <a:gd name="T12" fmla="*/ 28 w 44"/>
                <a:gd name="T13" fmla="*/ 8 h 17"/>
                <a:gd name="T14" fmla="*/ 43 w 44"/>
                <a:gd name="T15" fmla="*/ 8 h 17"/>
                <a:gd name="T16" fmla="*/ 43 w 44"/>
                <a:gd name="T17" fmla="*/ 16 h 17"/>
                <a:gd name="T18" fmla="*/ 28 w 44"/>
                <a:gd name="T19" fmla="*/ 16 h 17"/>
                <a:gd name="T20" fmla="*/ 14 w 44"/>
                <a:gd name="T21" fmla="*/ 1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17"/>
                <a:gd name="T35" fmla="*/ 44 w 44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17">
                  <a:moveTo>
                    <a:pt x="14" y="1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43" y="8"/>
                  </a:lnTo>
                  <a:lnTo>
                    <a:pt x="43" y="16"/>
                  </a:lnTo>
                  <a:lnTo>
                    <a:pt x="28" y="16"/>
                  </a:lnTo>
                  <a:lnTo>
                    <a:pt x="14" y="16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0" name="Freeform 114"/>
            <p:cNvSpPr>
              <a:spLocks/>
            </p:cNvSpPr>
            <p:nvPr/>
          </p:nvSpPr>
          <p:spPr bwMode="auto">
            <a:xfrm>
              <a:off x="3945" y="1497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1" name="Freeform 115"/>
            <p:cNvSpPr>
              <a:spLocks/>
            </p:cNvSpPr>
            <p:nvPr/>
          </p:nvSpPr>
          <p:spPr bwMode="auto">
            <a:xfrm>
              <a:off x="3897" y="1494"/>
              <a:ext cx="20" cy="17"/>
            </a:xfrm>
            <a:custGeom>
              <a:avLst/>
              <a:gdLst>
                <a:gd name="T0" fmla="*/ 5 w 20"/>
                <a:gd name="T1" fmla="*/ 16 h 17"/>
                <a:gd name="T2" fmla="*/ 3 w 20"/>
                <a:gd name="T3" fmla="*/ 15 h 17"/>
                <a:gd name="T4" fmla="*/ 2 w 20"/>
                <a:gd name="T5" fmla="*/ 15 h 17"/>
                <a:gd name="T6" fmla="*/ 1 w 20"/>
                <a:gd name="T7" fmla="*/ 14 h 17"/>
                <a:gd name="T8" fmla="*/ 1 w 20"/>
                <a:gd name="T9" fmla="*/ 12 h 17"/>
                <a:gd name="T10" fmla="*/ 0 w 20"/>
                <a:gd name="T11" fmla="*/ 12 h 17"/>
                <a:gd name="T12" fmla="*/ 0 w 20"/>
                <a:gd name="T13" fmla="*/ 10 h 17"/>
                <a:gd name="T14" fmla="*/ 0 w 20"/>
                <a:gd name="T15" fmla="*/ 8 h 17"/>
                <a:gd name="T16" fmla="*/ 0 w 20"/>
                <a:gd name="T17" fmla="*/ 6 h 17"/>
                <a:gd name="T18" fmla="*/ 0 w 20"/>
                <a:gd name="T19" fmla="*/ 4 h 17"/>
                <a:gd name="T20" fmla="*/ 0 w 20"/>
                <a:gd name="T21" fmla="*/ 3 h 17"/>
                <a:gd name="T22" fmla="*/ 1 w 20"/>
                <a:gd name="T23" fmla="*/ 2 h 17"/>
                <a:gd name="T24" fmla="*/ 2 w 20"/>
                <a:gd name="T25" fmla="*/ 1 h 17"/>
                <a:gd name="T26" fmla="*/ 3 w 20"/>
                <a:gd name="T27" fmla="*/ 0 h 17"/>
                <a:gd name="T28" fmla="*/ 4 w 20"/>
                <a:gd name="T29" fmla="*/ 0 h 17"/>
                <a:gd name="T30" fmla="*/ 5 w 20"/>
                <a:gd name="T31" fmla="*/ 0 h 17"/>
                <a:gd name="T32" fmla="*/ 12 w 20"/>
                <a:gd name="T33" fmla="*/ 0 h 17"/>
                <a:gd name="T34" fmla="*/ 13 w 20"/>
                <a:gd name="T35" fmla="*/ 0 h 17"/>
                <a:gd name="T36" fmla="*/ 15 w 20"/>
                <a:gd name="T37" fmla="*/ 0 h 17"/>
                <a:gd name="T38" fmla="*/ 16 w 20"/>
                <a:gd name="T39" fmla="*/ 1 h 17"/>
                <a:gd name="T40" fmla="*/ 17 w 20"/>
                <a:gd name="T41" fmla="*/ 3 h 17"/>
                <a:gd name="T42" fmla="*/ 17 w 20"/>
                <a:gd name="T43" fmla="*/ 3 h 17"/>
                <a:gd name="T44" fmla="*/ 18 w 20"/>
                <a:gd name="T45" fmla="*/ 5 h 17"/>
                <a:gd name="T46" fmla="*/ 18 w 20"/>
                <a:gd name="T47" fmla="*/ 7 h 17"/>
                <a:gd name="T48" fmla="*/ 18 w 20"/>
                <a:gd name="T49" fmla="*/ 8 h 17"/>
                <a:gd name="T50" fmla="*/ 18 w 20"/>
                <a:gd name="T51" fmla="*/ 10 h 17"/>
                <a:gd name="T52" fmla="*/ 17 w 20"/>
                <a:gd name="T53" fmla="*/ 12 h 17"/>
                <a:gd name="T54" fmla="*/ 16 w 20"/>
                <a:gd name="T55" fmla="*/ 13 h 17"/>
                <a:gd name="T56" fmla="*/ 15 w 20"/>
                <a:gd name="T57" fmla="*/ 15 h 17"/>
                <a:gd name="T58" fmla="*/ 13 w 20"/>
                <a:gd name="T59" fmla="*/ 15 h 17"/>
                <a:gd name="T60" fmla="*/ 13 w 20"/>
                <a:gd name="T61" fmla="*/ 16 h 17"/>
                <a:gd name="T62" fmla="*/ 12 w 20"/>
                <a:gd name="T63" fmla="*/ 1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"/>
                <a:gd name="T97" fmla="*/ 0 h 17"/>
                <a:gd name="T98" fmla="*/ 20 w 20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" h="17">
                  <a:moveTo>
                    <a:pt x="5" y="16"/>
                  </a:move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5" y="16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2" name="Freeform 116"/>
            <p:cNvSpPr>
              <a:spLocks/>
            </p:cNvSpPr>
            <p:nvPr/>
          </p:nvSpPr>
          <p:spPr bwMode="auto">
            <a:xfrm>
              <a:off x="3921" y="1489"/>
              <a:ext cx="17" cy="38"/>
            </a:xfrm>
            <a:custGeom>
              <a:avLst/>
              <a:gdLst>
                <a:gd name="T0" fmla="*/ 8 w 17"/>
                <a:gd name="T1" fmla="*/ 0 h 38"/>
                <a:gd name="T2" fmla="*/ 0 w 17"/>
                <a:gd name="T3" fmla="*/ 22 h 38"/>
                <a:gd name="T4" fmla="*/ 16 w 17"/>
                <a:gd name="T5" fmla="*/ 22 h 38"/>
                <a:gd name="T6" fmla="*/ 16 w 17"/>
                <a:gd name="T7" fmla="*/ 37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38"/>
                <a:gd name="T14" fmla="*/ 17 w 17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38">
                  <a:moveTo>
                    <a:pt x="8" y="0"/>
                  </a:moveTo>
                  <a:lnTo>
                    <a:pt x="0" y="22"/>
                  </a:lnTo>
                  <a:lnTo>
                    <a:pt x="16" y="22"/>
                  </a:lnTo>
                  <a:lnTo>
                    <a:pt x="16" y="37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3" name="Freeform 117"/>
            <p:cNvSpPr>
              <a:spLocks/>
            </p:cNvSpPr>
            <p:nvPr/>
          </p:nvSpPr>
          <p:spPr bwMode="auto">
            <a:xfrm>
              <a:off x="3979" y="1489"/>
              <a:ext cx="17" cy="72"/>
            </a:xfrm>
            <a:custGeom>
              <a:avLst/>
              <a:gdLst>
                <a:gd name="T0" fmla="*/ 0 w 17"/>
                <a:gd name="T1" fmla="*/ 0 h 72"/>
                <a:gd name="T2" fmla="*/ 16 w 17"/>
                <a:gd name="T3" fmla="*/ 22 h 72"/>
                <a:gd name="T4" fmla="*/ 0 w 17"/>
                <a:gd name="T5" fmla="*/ 22 h 72"/>
                <a:gd name="T6" fmla="*/ 0 w 17"/>
                <a:gd name="T7" fmla="*/ 7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72"/>
                <a:gd name="T14" fmla="*/ 17 w 17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72">
                  <a:moveTo>
                    <a:pt x="0" y="0"/>
                  </a:moveTo>
                  <a:lnTo>
                    <a:pt x="16" y="22"/>
                  </a:lnTo>
                  <a:lnTo>
                    <a:pt x="0" y="22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4" name="Freeform 118"/>
            <p:cNvSpPr>
              <a:spLocks/>
            </p:cNvSpPr>
            <p:nvPr/>
          </p:nvSpPr>
          <p:spPr bwMode="auto">
            <a:xfrm>
              <a:off x="3855" y="1532"/>
              <a:ext cx="250" cy="41"/>
            </a:xfrm>
            <a:custGeom>
              <a:avLst/>
              <a:gdLst>
                <a:gd name="T0" fmla="*/ 0 w 250"/>
                <a:gd name="T1" fmla="*/ 40 h 41"/>
                <a:gd name="T2" fmla="*/ 249 w 250"/>
                <a:gd name="T3" fmla="*/ 40 h 41"/>
                <a:gd name="T4" fmla="*/ 240 w 250"/>
                <a:gd name="T5" fmla="*/ 0 h 41"/>
                <a:gd name="T6" fmla="*/ 10 w 250"/>
                <a:gd name="T7" fmla="*/ 0 h 41"/>
                <a:gd name="T8" fmla="*/ 0 w 250"/>
                <a:gd name="T9" fmla="*/ 4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41"/>
                <a:gd name="T17" fmla="*/ 250 w 2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41">
                  <a:moveTo>
                    <a:pt x="0" y="40"/>
                  </a:moveTo>
                  <a:lnTo>
                    <a:pt x="249" y="40"/>
                  </a:lnTo>
                  <a:lnTo>
                    <a:pt x="240" y="0"/>
                  </a:lnTo>
                  <a:lnTo>
                    <a:pt x="10" y="0"/>
                  </a:lnTo>
                  <a:lnTo>
                    <a:pt x="0" y="4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5" name="Freeform 119"/>
            <p:cNvSpPr>
              <a:spLocks/>
            </p:cNvSpPr>
            <p:nvPr/>
          </p:nvSpPr>
          <p:spPr bwMode="auto">
            <a:xfrm>
              <a:off x="3855" y="1572"/>
              <a:ext cx="251" cy="17"/>
            </a:xfrm>
            <a:custGeom>
              <a:avLst/>
              <a:gdLst>
                <a:gd name="T0" fmla="*/ 0 w 251"/>
                <a:gd name="T1" fmla="*/ 16 h 17"/>
                <a:gd name="T2" fmla="*/ 0 w 251"/>
                <a:gd name="T3" fmla="*/ 0 h 17"/>
                <a:gd name="T4" fmla="*/ 249 w 251"/>
                <a:gd name="T5" fmla="*/ 0 h 17"/>
                <a:gd name="T6" fmla="*/ 250 w 251"/>
                <a:gd name="T7" fmla="*/ 16 h 17"/>
                <a:gd name="T8" fmla="*/ 0 w 251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7"/>
                <a:gd name="T17" fmla="*/ 251 w 2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7">
                  <a:moveTo>
                    <a:pt x="0" y="1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50" y="16"/>
                  </a:lnTo>
                  <a:lnTo>
                    <a:pt x="0" y="16"/>
                  </a:lnTo>
                </a:path>
              </a:pathLst>
            </a:custGeom>
            <a:solidFill>
              <a:srgbClr val="CCCC6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336" name="Freeform 120"/>
            <p:cNvSpPr>
              <a:spLocks/>
            </p:cNvSpPr>
            <p:nvPr/>
          </p:nvSpPr>
          <p:spPr bwMode="auto">
            <a:xfrm>
              <a:off x="3872" y="1538"/>
              <a:ext cx="223" cy="28"/>
            </a:xfrm>
            <a:custGeom>
              <a:avLst/>
              <a:gdLst>
                <a:gd name="T0" fmla="*/ 0 w 223"/>
                <a:gd name="T1" fmla="*/ 27 h 28"/>
                <a:gd name="T2" fmla="*/ 222 w 223"/>
                <a:gd name="T3" fmla="*/ 27 h 28"/>
                <a:gd name="T4" fmla="*/ 214 w 223"/>
                <a:gd name="T5" fmla="*/ 0 h 28"/>
                <a:gd name="T6" fmla="*/ 8 w 223"/>
                <a:gd name="T7" fmla="*/ 0 h 28"/>
                <a:gd name="T8" fmla="*/ 0 w 223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8"/>
                <a:gd name="T17" fmla="*/ 223 w 22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8">
                  <a:moveTo>
                    <a:pt x="0" y="27"/>
                  </a:moveTo>
                  <a:lnTo>
                    <a:pt x="222" y="27"/>
                  </a:lnTo>
                  <a:lnTo>
                    <a:pt x="214" y="0"/>
                  </a:lnTo>
                  <a:lnTo>
                    <a:pt x="8" y="0"/>
                  </a:lnTo>
                  <a:lnTo>
                    <a:pt x="0" y="27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096" name="Text Box 121"/>
          <p:cNvSpPr txBox="1">
            <a:spLocks noChangeArrowheads="1"/>
          </p:cNvSpPr>
          <p:nvPr/>
        </p:nvSpPr>
        <p:spPr bwMode="auto">
          <a:xfrm>
            <a:off x="7545388" y="3571875"/>
            <a:ext cx="33972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Times New Roman" pitchFamily="18" charset="0"/>
              </a:rPr>
              <a:t>E</a:t>
            </a:r>
          </a:p>
        </p:txBody>
      </p:sp>
      <p:grpSp>
        <p:nvGrpSpPr>
          <p:cNvPr id="217097" name="Group 122"/>
          <p:cNvGrpSpPr>
            <a:grpSpLocks/>
          </p:cNvGrpSpPr>
          <p:nvPr/>
        </p:nvGrpSpPr>
        <p:grpSpPr bwMode="auto">
          <a:xfrm>
            <a:off x="5380038" y="5470525"/>
            <a:ext cx="763587" cy="609600"/>
            <a:chOff x="3840" y="1279"/>
            <a:chExt cx="266" cy="310"/>
          </a:xfrm>
        </p:grpSpPr>
        <p:sp>
          <p:nvSpPr>
            <p:cNvPr id="217225" name="Freeform 123"/>
            <p:cNvSpPr>
              <a:spLocks/>
            </p:cNvSpPr>
            <p:nvPr/>
          </p:nvSpPr>
          <p:spPr bwMode="auto">
            <a:xfrm>
              <a:off x="3848" y="1548"/>
              <a:ext cx="206" cy="20"/>
            </a:xfrm>
            <a:custGeom>
              <a:avLst/>
              <a:gdLst>
                <a:gd name="T0" fmla="*/ 0 w 206"/>
                <a:gd name="T1" fmla="*/ 19 h 20"/>
                <a:gd name="T2" fmla="*/ 0 w 206"/>
                <a:gd name="T3" fmla="*/ 0 h 20"/>
                <a:gd name="T4" fmla="*/ 205 w 206"/>
                <a:gd name="T5" fmla="*/ 0 h 20"/>
                <a:gd name="T6" fmla="*/ 205 w 206"/>
                <a:gd name="T7" fmla="*/ 19 h 20"/>
                <a:gd name="T8" fmla="*/ 0 w 206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20"/>
                <a:gd name="T17" fmla="*/ 206 w 206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20">
                  <a:moveTo>
                    <a:pt x="0" y="1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19"/>
                  </a:lnTo>
                  <a:lnTo>
                    <a:pt x="0" y="19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6" name="Freeform 124"/>
            <p:cNvSpPr>
              <a:spLocks/>
            </p:cNvSpPr>
            <p:nvPr/>
          </p:nvSpPr>
          <p:spPr bwMode="auto">
            <a:xfrm>
              <a:off x="3840" y="1453"/>
              <a:ext cx="220" cy="34"/>
            </a:xfrm>
            <a:custGeom>
              <a:avLst/>
              <a:gdLst>
                <a:gd name="T0" fmla="*/ 189 w 220"/>
                <a:gd name="T1" fmla="*/ 0 h 34"/>
                <a:gd name="T2" fmla="*/ 219 w 220"/>
                <a:gd name="T3" fmla="*/ 33 h 34"/>
                <a:gd name="T4" fmla="*/ 0 w 220"/>
                <a:gd name="T5" fmla="*/ 33 h 34"/>
                <a:gd name="T6" fmla="*/ 29 w 220"/>
                <a:gd name="T7" fmla="*/ 0 h 34"/>
                <a:gd name="T8" fmla="*/ 189 w 220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4"/>
                <a:gd name="T17" fmla="*/ 220 w 2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4">
                  <a:moveTo>
                    <a:pt x="189" y="0"/>
                  </a:moveTo>
                  <a:lnTo>
                    <a:pt x="219" y="33"/>
                  </a:lnTo>
                  <a:lnTo>
                    <a:pt x="0" y="33"/>
                  </a:lnTo>
                  <a:lnTo>
                    <a:pt x="29" y="0"/>
                  </a:lnTo>
                  <a:lnTo>
                    <a:pt x="18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7" name="Freeform 125"/>
            <p:cNvSpPr>
              <a:spLocks/>
            </p:cNvSpPr>
            <p:nvPr/>
          </p:nvSpPr>
          <p:spPr bwMode="auto">
            <a:xfrm>
              <a:off x="3897" y="1449"/>
              <a:ext cx="104" cy="24"/>
            </a:xfrm>
            <a:custGeom>
              <a:avLst/>
              <a:gdLst>
                <a:gd name="T0" fmla="*/ 102 w 104"/>
                <a:gd name="T1" fmla="*/ 10 h 24"/>
                <a:gd name="T2" fmla="*/ 101 w 104"/>
                <a:gd name="T3" fmla="*/ 8 h 24"/>
                <a:gd name="T4" fmla="*/ 97 w 104"/>
                <a:gd name="T5" fmla="*/ 6 h 24"/>
                <a:gd name="T6" fmla="*/ 93 w 104"/>
                <a:gd name="T7" fmla="*/ 4 h 24"/>
                <a:gd name="T8" fmla="*/ 87 w 104"/>
                <a:gd name="T9" fmla="*/ 3 h 24"/>
                <a:gd name="T10" fmla="*/ 80 w 104"/>
                <a:gd name="T11" fmla="*/ 2 h 24"/>
                <a:gd name="T12" fmla="*/ 72 w 104"/>
                <a:gd name="T13" fmla="*/ 1 h 24"/>
                <a:gd name="T14" fmla="*/ 64 w 104"/>
                <a:gd name="T15" fmla="*/ 0 h 24"/>
                <a:gd name="T16" fmla="*/ 55 w 104"/>
                <a:gd name="T17" fmla="*/ 0 h 24"/>
                <a:gd name="T18" fmla="*/ 46 w 104"/>
                <a:gd name="T19" fmla="*/ 0 h 24"/>
                <a:gd name="T20" fmla="*/ 37 w 104"/>
                <a:gd name="T21" fmla="*/ 0 h 24"/>
                <a:gd name="T22" fmla="*/ 29 w 104"/>
                <a:gd name="T23" fmla="*/ 1 h 24"/>
                <a:gd name="T24" fmla="*/ 21 w 104"/>
                <a:gd name="T25" fmla="*/ 2 h 24"/>
                <a:gd name="T26" fmla="*/ 14 w 104"/>
                <a:gd name="T27" fmla="*/ 3 h 24"/>
                <a:gd name="T28" fmla="*/ 8 w 104"/>
                <a:gd name="T29" fmla="*/ 4 h 24"/>
                <a:gd name="T30" fmla="*/ 4 w 104"/>
                <a:gd name="T31" fmla="*/ 6 h 24"/>
                <a:gd name="T32" fmla="*/ 1 w 104"/>
                <a:gd name="T33" fmla="*/ 8 h 24"/>
                <a:gd name="T34" fmla="*/ 0 w 104"/>
                <a:gd name="T35" fmla="*/ 10 h 24"/>
                <a:gd name="T36" fmla="*/ 0 w 104"/>
                <a:gd name="T37" fmla="*/ 12 h 24"/>
                <a:gd name="T38" fmla="*/ 1 w 104"/>
                <a:gd name="T39" fmla="*/ 14 h 24"/>
                <a:gd name="T40" fmla="*/ 4 w 104"/>
                <a:gd name="T41" fmla="*/ 16 h 24"/>
                <a:gd name="T42" fmla="*/ 8 w 104"/>
                <a:gd name="T43" fmla="*/ 17 h 24"/>
                <a:gd name="T44" fmla="*/ 14 w 104"/>
                <a:gd name="T45" fmla="*/ 19 h 24"/>
                <a:gd name="T46" fmla="*/ 21 w 104"/>
                <a:gd name="T47" fmla="*/ 20 h 24"/>
                <a:gd name="T48" fmla="*/ 29 w 104"/>
                <a:gd name="T49" fmla="*/ 21 h 24"/>
                <a:gd name="T50" fmla="*/ 37 w 104"/>
                <a:gd name="T51" fmla="*/ 22 h 24"/>
                <a:gd name="T52" fmla="*/ 46 w 104"/>
                <a:gd name="T53" fmla="*/ 23 h 24"/>
                <a:gd name="T54" fmla="*/ 55 w 104"/>
                <a:gd name="T55" fmla="*/ 23 h 24"/>
                <a:gd name="T56" fmla="*/ 64 w 104"/>
                <a:gd name="T57" fmla="*/ 22 h 24"/>
                <a:gd name="T58" fmla="*/ 72 w 104"/>
                <a:gd name="T59" fmla="*/ 21 h 24"/>
                <a:gd name="T60" fmla="*/ 80 w 104"/>
                <a:gd name="T61" fmla="*/ 20 h 24"/>
                <a:gd name="T62" fmla="*/ 87 w 104"/>
                <a:gd name="T63" fmla="*/ 19 h 24"/>
                <a:gd name="T64" fmla="*/ 93 w 104"/>
                <a:gd name="T65" fmla="*/ 17 h 24"/>
                <a:gd name="T66" fmla="*/ 97 w 104"/>
                <a:gd name="T67" fmla="*/ 16 h 24"/>
                <a:gd name="T68" fmla="*/ 101 w 104"/>
                <a:gd name="T69" fmla="*/ 14 h 24"/>
                <a:gd name="T70" fmla="*/ 102 w 104"/>
                <a:gd name="T71" fmla="*/ 12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4"/>
                <a:gd name="T109" fmla="*/ 0 h 24"/>
                <a:gd name="T110" fmla="*/ 104 w 10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4" h="24">
                  <a:moveTo>
                    <a:pt x="103" y="11"/>
                  </a:moveTo>
                  <a:lnTo>
                    <a:pt x="102" y="10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99" y="7"/>
                  </a:lnTo>
                  <a:lnTo>
                    <a:pt x="97" y="6"/>
                  </a:lnTo>
                  <a:lnTo>
                    <a:pt x="95" y="6"/>
                  </a:lnTo>
                  <a:lnTo>
                    <a:pt x="93" y="4"/>
                  </a:lnTo>
                  <a:lnTo>
                    <a:pt x="90" y="4"/>
                  </a:lnTo>
                  <a:lnTo>
                    <a:pt x="87" y="3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5" y="1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7" y="20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9" y="21"/>
                  </a:lnTo>
                  <a:lnTo>
                    <a:pt x="33" y="22"/>
                  </a:lnTo>
                  <a:lnTo>
                    <a:pt x="37" y="22"/>
                  </a:lnTo>
                  <a:lnTo>
                    <a:pt x="42" y="22"/>
                  </a:lnTo>
                  <a:lnTo>
                    <a:pt x="46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60" y="22"/>
                  </a:lnTo>
                  <a:lnTo>
                    <a:pt x="64" y="22"/>
                  </a:lnTo>
                  <a:lnTo>
                    <a:pt x="69" y="22"/>
                  </a:lnTo>
                  <a:lnTo>
                    <a:pt x="72" y="21"/>
                  </a:lnTo>
                  <a:lnTo>
                    <a:pt x="76" y="21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19"/>
                  </a:lnTo>
                  <a:lnTo>
                    <a:pt x="90" y="18"/>
                  </a:lnTo>
                  <a:lnTo>
                    <a:pt x="93" y="17"/>
                  </a:lnTo>
                  <a:lnTo>
                    <a:pt x="95" y="17"/>
                  </a:lnTo>
                  <a:lnTo>
                    <a:pt x="97" y="16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2" y="12"/>
                  </a:lnTo>
                  <a:lnTo>
                    <a:pt x="103" y="11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8" name="Freeform 126"/>
            <p:cNvSpPr>
              <a:spLocks/>
            </p:cNvSpPr>
            <p:nvPr/>
          </p:nvSpPr>
          <p:spPr bwMode="auto">
            <a:xfrm>
              <a:off x="3897" y="1461"/>
              <a:ext cx="104" cy="17"/>
            </a:xfrm>
            <a:custGeom>
              <a:avLst/>
              <a:gdLst>
                <a:gd name="T0" fmla="*/ 102 w 104"/>
                <a:gd name="T1" fmla="*/ 6 h 17"/>
                <a:gd name="T2" fmla="*/ 101 w 104"/>
                <a:gd name="T3" fmla="*/ 8 h 17"/>
                <a:gd name="T4" fmla="*/ 97 w 104"/>
                <a:gd name="T5" fmla="*/ 10 h 17"/>
                <a:gd name="T6" fmla="*/ 93 w 104"/>
                <a:gd name="T7" fmla="*/ 11 h 17"/>
                <a:gd name="T8" fmla="*/ 87 w 104"/>
                <a:gd name="T9" fmla="*/ 12 h 17"/>
                <a:gd name="T10" fmla="*/ 80 w 104"/>
                <a:gd name="T11" fmla="*/ 14 h 17"/>
                <a:gd name="T12" fmla="*/ 72 w 104"/>
                <a:gd name="T13" fmla="*/ 14 h 17"/>
                <a:gd name="T14" fmla="*/ 64 w 104"/>
                <a:gd name="T15" fmla="*/ 15 h 17"/>
                <a:gd name="T16" fmla="*/ 55 w 104"/>
                <a:gd name="T17" fmla="*/ 16 h 17"/>
                <a:gd name="T18" fmla="*/ 46 w 104"/>
                <a:gd name="T19" fmla="*/ 16 h 17"/>
                <a:gd name="T20" fmla="*/ 37 w 104"/>
                <a:gd name="T21" fmla="*/ 15 h 17"/>
                <a:gd name="T22" fmla="*/ 29 w 104"/>
                <a:gd name="T23" fmla="*/ 14 h 17"/>
                <a:gd name="T24" fmla="*/ 21 w 104"/>
                <a:gd name="T25" fmla="*/ 14 h 17"/>
                <a:gd name="T26" fmla="*/ 14 w 104"/>
                <a:gd name="T27" fmla="*/ 12 h 17"/>
                <a:gd name="T28" fmla="*/ 8 w 104"/>
                <a:gd name="T29" fmla="*/ 11 h 17"/>
                <a:gd name="T30" fmla="*/ 4 w 104"/>
                <a:gd name="T31" fmla="*/ 10 h 17"/>
                <a:gd name="T32" fmla="*/ 1 w 104"/>
                <a:gd name="T33" fmla="*/ 8 h 17"/>
                <a:gd name="T34" fmla="*/ 0 w 104"/>
                <a:gd name="T35" fmla="*/ 6 h 17"/>
                <a:gd name="T36" fmla="*/ 0 w 104"/>
                <a:gd name="T37" fmla="*/ 0 h 17"/>
                <a:gd name="T38" fmla="*/ 0 w 104"/>
                <a:gd name="T39" fmla="*/ 2 h 17"/>
                <a:gd name="T40" fmla="*/ 3 w 104"/>
                <a:gd name="T41" fmla="*/ 4 h 17"/>
                <a:gd name="T42" fmla="*/ 6 w 104"/>
                <a:gd name="T43" fmla="*/ 5 h 17"/>
                <a:gd name="T44" fmla="*/ 12 w 104"/>
                <a:gd name="T45" fmla="*/ 6 h 17"/>
                <a:gd name="T46" fmla="*/ 17 w 104"/>
                <a:gd name="T47" fmla="*/ 8 h 17"/>
                <a:gd name="T48" fmla="*/ 25 w 104"/>
                <a:gd name="T49" fmla="*/ 9 h 17"/>
                <a:gd name="T50" fmla="*/ 33 w 104"/>
                <a:gd name="T51" fmla="*/ 10 h 17"/>
                <a:gd name="T52" fmla="*/ 42 w 104"/>
                <a:gd name="T53" fmla="*/ 10 h 17"/>
                <a:gd name="T54" fmla="*/ 51 w 104"/>
                <a:gd name="T55" fmla="*/ 10 h 17"/>
                <a:gd name="T56" fmla="*/ 60 w 104"/>
                <a:gd name="T57" fmla="*/ 10 h 17"/>
                <a:gd name="T58" fmla="*/ 69 w 104"/>
                <a:gd name="T59" fmla="*/ 10 h 17"/>
                <a:gd name="T60" fmla="*/ 76 w 104"/>
                <a:gd name="T61" fmla="*/ 9 h 17"/>
                <a:gd name="T62" fmla="*/ 84 w 104"/>
                <a:gd name="T63" fmla="*/ 8 h 17"/>
                <a:gd name="T64" fmla="*/ 90 w 104"/>
                <a:gd name="T65" fmla="*/ 6 h 17"/>
                <a:gd name="T66" fmla="*/ 95 w 104"/>
                <a:gd name="T67" fmla="*/ 5 h 17"/>
                <a:gd name="T68" fmla="*/ 99 w 104"/>
                <a:gd name="T69" fmla="*/ 4 h 17"/>
                <a:gd name="T70" fmla="*/ 102 w 104"/>
                <a:gd name="T71" fmla="*/ 2 h 17"/>
                <a:gd name="T72" fmla="*/ 103 w 104"/>
                <a:gd name="T73" fmla="*/ 0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4"/>
                <a:gd name="T112" fmla="*/ 0 h 17"/>
                <a:gd name="T113" fmla="*/ 104 w 104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4" h="17">
                  <a:moveTo>
                    <a:pt x="103" y="5"/>
                  </a:moveTo>
                  <a:lnTo>
                    <a:pt x="102" y="6"/>
                  </a:lnTo>
                  <a:lnTo>
                    <a:pt x="102" y="7"/>
                  </a:lnTo>
                  <a:lnTo>
                    <a:pt x="101" y="8"/>
                  </a:lnTo>
                  <a:lnTo>
                    <a:pt x="99" y="8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90" y="12"/>
                  </a:lnTo>
                  <a:lnTo>
                    <a:pt x="87" y="12"/>
                  </a:lnTo>
                  <a:lnTo>
                    <a:pt x="84" y="13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69" y="15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6"/>
                  </a:lnTo>
                  <a:lnTo>
                    <a:pt x="51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7" y="15"/>
                  </a:lnTo>
                  <a:lnTo>
                    <a:pt x="33" y="15"/>
                  </a:lnTo>
                  <a:lnTo>
                    <a:pt x="29" y="14"/>
                  </a:lnTo>
                  <a:lnTo>
                    <a:pt x="25" y="14"/>
                  </a:lnTo>
                  <a:lnTo>
                    <a:pt x="21" y="14"/>
                  </a:lnTo>
                  <a:lnTo>
                    <a:pt x="17" y="13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7" y="8"/>
                  </a:lnTo>
                  <a:lnTo>
                    <a:pt x="21" y="8"/>
                  </a:lnTo>
                  <a:lnTo>
                    <a:pt x="25" y="9"/>
                  </a:lnTo>
                  <a:lnTo>
                    <a:pt x="29" y="10"/>
                  </a:lnTo>
                  <a:lnTo>
                    <a:pt x="33" y="10"/>
                  </a:lnTo>
                  <a:lnTo>
                    <a:pt x="37" y="10"/>
                  </a:lnTo>
                  <a:lnTo>
                    <a:pt x="42" y="10"/>
                  </a:lnTo>
                  <a:lnTo>
                    <a:pt x="46" y="10"/>
                  </a:lnTo>
                  <a:lnTo>
                    <a:pt x="51" y="10"/>
                  </a:lnTo>
                  <a:lnTo>
                    <a:pt x="55" y="10"/>
                  </a:lnTo>
                  <a:lnTo>
                    <a:pt x="60" y="10"/>
                  </a:lnTo>
                  <a:lnTo>
                    <a:pt x="64" y="10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6" y="9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7" y="7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3" y="0"/>
                  </a:lnTo>
                  <a:lnTo>
                    <a:pt x="103" y="5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9" name="Freeform 127"/>
            <p:cNvSpPr>
              <a:spLocks/>
            </p:cNvSpPr>
            <p:nvPr/>
          </p:nvSpPr>
          <p:spPr bwMode="auto">
            <a:xfrm>
              <a:off x="3840" y="1486"/>
              <a:ext cx="220" cy="77"/>
            </a:xfrm>
            <a:custGeom>
              <a:avLst/>
              <a:gdLst>
                <a:gd name="T0" fmla="*/ 0 w 220"/>
                <a:gd name="T1" fmla="*/ 76 h 77"/>
                <a:gd name="T2" fmla="*/ 219 w 220"/>
                <a:gd name="T3" fmla="*/ 76 h 77"/>
                <a:gd name="T4" fmla="*/ 219 w 220"/>
                <a:gd name="T5" fmla="*/ 0 h 77"/>
                <a:gd name="T6" fmla="*/ 0 w 220"/>
                <a:gd name="T7" fmla="*/ 0 h 77"/>
                <a:gd name="T8" fmla="*/ 0 w 220"/>
                <a:gd name="T9" fmla="*/ 7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77"/>
                <a:gd name="T17" fmla="*/ 220 w 220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77">
                  <a:moveTo>
                    <a:pt x="0" y="76"/>
                  </a:moveTo>
                  <a:lnTo>
                    <a:pt x="219" y="76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0" name="Freeform 128"/>
            <p:cNvSpPr>
              <a:spLocks/>
            </p:cNvSpPr>
            <p:nvPr/>
          </p:nvSpPr>
          <p:spPr bwMode="auto">
            <a:xfrm>
              <a:off x="3875" y="1449"/>
              <a:ext cx="69" cy="17"/>
            </a:xfrm>
            <a:custGeom>
              <a:avLst/>
              <a:gdLst>
                <a:gd name="T0" fmla="*/ 0 w 69"/>
                <a:gd name="T1" fmla="*/ 16 h 17"/>
                <a:gd name="T2" fmla="*/ 0 w 69"/>
                <a:gd name="T3" fmla="*/ 0 h 17"/>
                <a:gd name="T4" fmla="*/ 68 w 69"/>
                <a:gd name="T5" fmla="*/ 0 h 17"/>
                <a:gd name="T6" fmla="*/ 68 w 69"/>
                <a:gd name="T7" fmla="*/ 16 h 17"/>
                <a:gd name="T8" fmla="*/ 0 w 69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17"/>
                <a:gd name="T17" fmla="*/ 69 w 6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17">
                  <a:moveTo>
                    <a:pt x="0" y="16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1" name="Freeform 129"/>
            <p:cNvSpPr>
              <a:spLocks/>
            </p:cNvSpPr>
            <p:nvPr/>
          </p:nvSpPr>
          <p:spPr bwMode="auto">
            <a:xfrm>
              <a:off x="3931" y="1450"/>
              <a:ext cx="94" cy="17"/>
            </a:xfrm>
            <a:custGeom>
              <a:avLst/>
              <a:gdLst>
                <a:gd name="T0" fmla="*/ 0 w 94"/>
                <a:gd name="T1" fmla="*/ 16 h 17"/>
                <a:gd name="T2" fmla="*/ 0 w 94"/>
                <a:gd name="T3" fmla="*/ 0 h 17"/>
                <a:gd name="T4" fmla="*/ 93 w 94"/>
                <a:gd name="T5" fmla="*/ 0 h 17"/>
                <a:gd name="T6" fmla="*/ 93 w 94"/>
                <a:gd name="T7" fmla="*/ 16 h 17"/>
                <a:gd name="T8" fmla="*/ 0 w 94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7"/>
                <a:gd name="T17" fmla="*/ 94 w 9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7">
                  <a:moveTo>
                    <a:pt x="0" y="16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2" name="Freeform 130"/>
            <p:cNvSpPr>
              <a:spLocks/>
            </p:cNvSpPr>
            <p:nvPr/>
          </p:nvSpPr>
          <p:spPr bwMode="auto">
            <a:xfrm>
              <a:off x="3877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3" name="Freeform 131"/>
            <p:cNvSpPr>
              <a:spLocks/>
            </p:cNvSpPr>
            <p:nvPr/>
          </p:nvSpPr>
          <p:spPr bwMode="auto">
            <a:xfrm>
              <a:off x="388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4 w 17"/>
                <a:gd name="T7" fmla="*/ 16 h 17"/>
                <a:gd name="T8" fmla="*/ 8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4" name="Freeform 132"/>
            <p:cNvSpPr>
              <a:spLocks/>
            </p:cNvSpPr>
            <p:nvPr/>
          </p:nvSpPr>
          <p:spPr bwMode="auto">
            <a:xfrm>
              <a:off x="388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5" name="Freeform 133"/>
            <p:cNvSpPr>
              <a:spLocks/>
            </p:cNvSpPr>
            <p:nvPr/>
          </p:nvSpPr>
          <p:spPr bwMode="auto">
            <a:xfrm>
              <a:off x="388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6" name="Freeform 134"/>
            <p:cNvSpPr>
              <a:spLocks/>
            </p:cNvSpPr>
            <p:nvPr/>
          </p:nvSpPr>
          <p:spPr bwMode="auto">
            <a:xfrm>
              <a:off x="388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7" name="Freeform 135"/>
            <p:cNvSpPr>
              <a:spLocks/>
            </p:cNvSpPr>
            <p:nvPr/>
          </p:nvSpPr>
          <p:spPr bwMode="auto">
            <a:xfrm>
              <a:off x="389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8" name="Freeform 136"/>
            <p:cNvSpPr>
              <a:spLocks/>
            </p:cNvSpPr>
            <p:nvPr/>
          </p:nvSpPr>
          <p:spPr bwMode="auto">
            <a:xfrm>
              <a:off x="389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39" name="Freeform 137"/>
            <p:cNvSpPr>
              <a:spLocks/>
            </p:cNvSpPr>
            <p:nvPr/>
          </p:nvSpPr>
          <p:spPr bwMode="auto">
            <a:xfrm>
              <a:off x="3894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0" name="Freeform 138"/>
            <p:cNvSpPr>
              <a:spLocks/>
            </p:cNvSpPr>
            <p:nvPr/>
          </p:nvSpPr>
          <p:spPr bwMode="auto">
            <a:xfrm>
              <a:off x="389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1" name="Freeform 139"/>
            <p:cNvSpPr>
              <a:spLocks/>
            </p:cNvSpPr>
            <p:nvPr/>
          </p:nvSpPr>
          <p:spPr bwMode="auto">
            <a:xfrm>
              <a:off x="390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2" name="Freeform 140"/>
            <p:cNvSpPr>
              <a:spLocks/>
            </p:cNvSpPr>
            <p:nvPr/>
          </p:nvSpPr>
          <p:spPr bwMode="auto">
            <a:xfrm>
              <a:off x="390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3" name="Freeform 141"/>
            <p:cNvSpPr>
              <a:spLocks/>
            </p:cNvSpPr>
            <p:nvPr/>
          </p:nvSpPr>
          <p:spPr bwMode="auto">
            <a:xfrm>
              <a:off x="390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6 h 17"/>
                <a:gd name="T6" fmla="*/ 8 w 17"/>
                <a:gd name="T7" fmla="*/ 16 h 17"/>
                <a:gd name="T8" fmla="*/ 12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4" name="Freeform 142"/>
            <p:cNvSpPr>
              <a:spLocks/>
            </p:cNvSpPr>
            <p:nvPr/>
          </p:nvSpPr>
          <p:spPr bwMode="auto">
            <a:xfrm>
              <a:off x="390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5" name="Freeform 143"/>
            <p:cNvSpPr>
              <a:spLocks/>
            </p:cNvSpPr>
            <p:nvPr/>
          </p:nvSpPr>
          <p:spPr bwMode="auto">
            <a:xfrm>
              <a:off x="391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6" name="Freeform 144"/>
            <p:cNvSpPr>
              <a:spLocks/>
            </p:cNvSpPr>
            <p:nvPr/>
          </p:nvSpPr>
          <p:spPr bwMode="auto">
            <a:xfrm>
              <a:off x="391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7" name="Freeform 145"/>
            <p:cNvSpPr>
              <a:spLocks/>
            </p:cNvSpPr>
            <p:nvPr/>
          </p:nvSpPr>
          <p:spPr bwMode="auto">
            <a:xfrm>
              <a:off x="3916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8" name="Freeform 146"/>
            <p:cNvSpPr>
              <a:spLocks/>
            </p:cNvSpPr>
            <p:nvPr/>
          </p:nvSpPr>
          <p:spPr bwMode="auto">
            <a:xfrm>
              <a:off x="391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49" name="Freeform 147"/>
            <p:cNvSpPr>
              <a:spLocks/>
            </p:cNvSpPr>
            <p:nvPr/>
          </p:nvSpPr>
          <p:spPr bwMode="auto">
            <a:xfrm>
              <a:off x="3921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0" name="Freeform 148"/>
            <p:cNvSpPr>
              <a:spLocks/>
            </p:cNvSpPr>
            <p:nvPr/>
          </p:nvSpPr>
          <p:spPr bwMode="auto">
            <a:xfrm>
              <a:off x="392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1" name="Freeform 149"/>
            <p:cNvSpPr>
              <a:spLocks/>
            </p:cNvSpPr>
            <p:nvPr/>
          </p:nvSpPr>
          <p:spPr bwMode="auto">
            <a:xfrm>
              <a:off x="392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2" name="Freeform 150"/>
            <p:cNvSpPr>
              <a:spLocks/>
            </p:cNvSpPr>
            <p:nvPr/>
          </p:nvSpPr>
          <p:spPr bwMode="auto">
            <a:xfrm>
              <a:off x="3855" y="1279"/>
              <a:ext cx="187" cy="174"/>
            </a:xfrm>
            <a:custGeom>
              <a:avLst/>
              <a:gdLst>
                <a:gd name="T0" fmla="*/ 180 w 187"/>
                <a:gd name="T1" fmla="*/ 173 h 174"/>
                <a:gd name="T2" fmla="*/ 180 w 187"/>
                <a:gd name="T3" fmla="*/ 173 h 174"/>
                <a:gd name="T4" fmla="*/ 180 w 187"/>
                <a:gd name="T5" fmla="*/ 172 h 174"/>
                <a:gd name="T6" fmla="*/ 182 w 187"/>
                <a:gd name="T7" fmla="*/ 172 h 174"/>
                <a:gd name="T8" fmla="*/ 182 w 187"/>
                <a:gd name="T9" fmla="*/ 172 h 174"/>
                <a:gd name="T10" fmla="*/ 183 w 187"/>
                <a:gd name="T11" fmla="*/ 171 h 174"/>
                <a:gd name="T12" fmla="*/ 183 w 187"/>
                <a:gd name="T13" fmla="*/ 171 h 174"/>
                <a:gd name="T14" fmla="*/ 184 w 187"/>
                <a:gd name="T15" fmla="*/ 171 h 174"/>
                <a:gd name="T16" fmla="*/ 184 w 187"/>
                <a:gd name="T17" fmla="*/ 170 h 174"/>
                <a:gd name="T18" fmla="*/ 184 w 187"/>
                <a:gd name="T19" fmla="*/ 170 h 174"/>
                <a:gd name="T20" fmla="*/ 184 w 187"/>
                <a:gd name="T21" fmla="*/ 169 h 174"/>
                <a:gd name="T22" fmla="*/ 185 w 187"/>
                <a:gd name="T23" fmla="*/ 169 h 174"/>
                <a:gd name="T24" fmla="*/ 185 w 187"/>
                <a:gd name="T25" fmla="*/ 168 h 174"/>
                <a:gd name="T26" fmla="*/ 186 w 187"/>
                <a:gd name="T27" fmla="*/ 167 h 174"/>
                <a:gd name="T28" fmla="*/ 186 w 187"/>
                <a:gd name="T29" fmla="*/ 167 h 174"/>
                <a:gd name="T30" fmla="*/ 186 w 187"/>
                <a:gd name="T31" fmla="*/ 6 h 174"/>
                <a:gd name="T32" fmla="*/ 186 w 187"/>
                <a:gd name="T33" fmla="*/ 5 h 174"/>
                <a:gd name="T34" fmla="*/ 186 w 187"/>
                <a:gd name="T35" fmla="*/ 5 h 174"/>
                <a:gd name="T36" fmla="*/ 185 w 187"/>
                <a:gd name="T37" fmla="*/ 5 h 174"/>
                <a:gd name="T38" fmla="*/ 185 w 187"/>
                <a:gd name="T39" fmla="*/ 3 h 174"/>
                <a:gd name="T40" fmla="*/ 184 w 187"/>
                <a:gd name="T41" fmla="*/ 3 h 174"/>
                <a:gd name="T42" fmla="*/ 184 w 187"/>
                <a:gd name="T43" fmla="*/ 2 h 174"/>
                <a:gd name="T44" fmla="*/ 184 w 187"/>
                <a:gd name="T45" fmla="*/ 1 h 174"/>
                <a:gd name="T46" fmla="*/ 183 w 187"/>
                <a:gd name="T47" fmla="*/ 1 h 174"/>
                <a:gd name="T48" fmla="*/ 183 w 187"/>
                <a:gd name="T49" fmla="*/ 1 h 174"/>
                <a:gd name="T50" fmla="*/ 182 w 187"/>
                <a:gd name="T51" fmla="*/ 1 h 174"/>
                <a:gd name="T52" fmla="*/ 182 w 187"/>
                <a:gd name="T53" fmla="*/ 0 h 174"/>
                <a:gd name="T54" fmla="*/ 180 w 187"/>
                <a:gd name="T55" fmla="*/ 0 h 174"/>
                <a:gd name="T56" fmla="*/ 180 w 187"/>
                <a:gd name="T57" fmla="*/ 0 h 174"/>
                <a:gd name="T58" fmla="*/ 180 w 187"/>
                <a:gd name="T59" fmla="*/ 0 h 174"/>
                <a:gd name="T60" fmla="*/ 5 w 187"/>
                <a:gd name="T61" fmla="*/ 0 h 174"/>
                <a:gd name="T62" fmla="*/ 4 w 187"/>
                <a:gd name="T63" fmla="*/ 0 h 174"/>
                <a:gd name="T64" fmla="*/ 3 w 187"/>
                <a:gd name="T65" fmla="*/ 0 h 174"/>
                <a:gd name="T66" fmla="*/ 3 w 187"/>
                <a:gd name="T67" fmla="*/ 0 h 174"/>
                <a:gd name="T68" fmla="*/ 2 w 187"/>
                <a:gd name="T69" fmla="*/ 0 h 174"/>
                <a:gd name="T70" fmla="*/ 2 w 187"/>
                <a:gd name="T71" fmla="*/ 1 h 174"/>
                <a:gd name="T72" fmla="*/ 1 w 187"/>
                <a:gd name="T73" fmla="*/ 1 h 174"/>
                <a:gd name="T74" fmla="*/ 1 w 187"/>
                <a:gd name="T75" fmla="*/ 1 h 174"/>
                <a:gd name="T76" fmla="*/ 1 w 187"/>
                <a:gd name="T77" fmla="*/ 2 h 174"/>
                <a:gd name="T78" fmla="*/ 0 w 187"/>
                <a:gd name="T79" fmla="*/ 3 h 174"/>
                <a:gd name="T80" fmla="*/ 0 w 187"/>
                <a:gd name="T81" fmla="*/ 3 h 174"/>
                <a:gd name="T82" fmla="*/ 0 w 187"/>
                <a:gd name="T83" fmla="*/ 3 h 174"/>
                <a:gd name="T84" fmla="*/ 0 w 187"/>
                <a:gd name="T85" fmla="*/ 5 h 174"/>
                <a:gd name="T86" fmla="*/ 0 w 187"/>
                <a:gd name="T87" fmla="*/ 5 h 174"/>
                <a:gd name="T88" fmla="*/ 0 w 187"/>
                <a:gd name="T89" fmla="*/ 6 h 174"/>
                <a:gd name="T90" fmla="*/ 0 w 187"/>
                <a:gd name="T91" fmla="*/ 167 h 174"/>
                <a:gd name="T92" fmla="*/ 0 w 187"/>
                <a:gd name="T93" fmla="*/ 167 h 174"/>
                <a:gd name="T94" fmla="*/ 0 w 187"/>
                <a:gd name="T95" fmla="*/ 168 h 174"/>
                <a:gd name="T96" fmla="*/ 0 w 187"/>
                <a:gd name="T97" fmla="*/ 169 h 174"/>
                <a:gd name="T98" fmla="*/ 0 w 187"/>
                <a:gd name="T99" fmla="*/ 169 h 174"/>
                <a:gd name="T100" fmla="*/ 0 w 187"/>
                <a:gd name="T101" fmla="*/ 170 h 174"/>
                <a:gd name="T102" fmla="*/ 1 w 187"/>
                <a:gd name="T103" fmla="*/ 170 h 174"/>
                <a:gd name="T104" fmla="*/ 1 w 187"/>
                <a:gd name="T105" fmla="*/ 171 h 174"/>
                <a:gd name="T106" fmla="*/ 1 w 187"/>
                <a:gd name="T107" fmla="*/ 171 h 174"/>
                <a:gd name="T108" fmla="*/ 2 w 187"/>
                <a:gd name="T109" fmla="*/ 171 h 174"/>
                <a:gd name="T110" fmla="*/ 2 w 187"/>
                <a:gd name="T111" fmla="*/ 172 h 174"/>
                <a:gd name="T112" fmla="*/ 2 w 187"/>
                <a:gd name="T113" fmla="*/ 172 h 174"/>
                <a:gd name="T114" fmla="*/ 3 w 187"/>
                <a:gd name="T115" fmla="*/ 172 h 174"/>
                <a:gd name="T116" fmla="*/ 3 w 187"/>
                <a:gd name="T117" fmla="*/ 172 h 174"/>
                <a:gd name="T118" fmla="*/ 4 w 187"/>
                <a:gd name="T119" fmla="*/ 173 h 174"/>
                <a:gd name="T120" fmla="*/ 5 w 187"/>
                <a:gd name="T121" fmla="*/ 173 h 174"/>
                <a:gd name="T122" fmla="*/ 180 w 187"/>
                <a:gd name="T123" fmla="*/ 173 h 1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7"/>
                <a:gd name="T187" fmla="*/ 0 h 174"/>
                <a:gd name="T188" fmla="*/ 187 w 187"/>
                <a:gd name="T189" fmla="*/ 174 h 1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7" h="174">
                  <a:moveTo>
                    <a:pt x="180" y="173"/>
                  </a:moveTo>
                  <a:lnTo>
                    <a:pt x="180" y="173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3" y="171"/>
                  </a:lnTo>
                  <a:lnTo>
                    <a:pt x="184" y="171"/>
                  </a:lnTo>
                  <a:lnTo>
                    <a:pt x="184" y="170"/>
                  </a:lnTo>
                  <a:lnTo>
                    <a:pt x="184" y="169"/>
                  </a:lnTo>
                  <a:lnTo>
                    <a:pt x="185" y="169"/>
                  </a:lnTo>
                  <a:lnTo>
                    <a:pt x="185" y="168"/>
                  </a:lnTo>
                  <a:lnTo>
                    <a:pt x="186" y="167"/>
                  </a:lnTo>
                  <a:lnTo>
                    <a:pt x="186" y="6"/>
                  </a:lnTo>
                  <a:lnTo>
                    <a:pt x="186" y="5"/>
                  </a:lnTo>
                  <a:lnTo>
                    <a:pt x="185" y="5"/>
                  </a:lnTo>
                  <a:lnTo>
                    <a:pt x="185" y="3"/>
                  </a:lnTo>
                  <a:lnTo>
                    <a:pt x="184" y="3"/>
                  </a:lnTo>
                  <a:lnTo>
                    <a:pt x="184" y="2"/>
                  </a:lnTo>
                  <a:lnTo>
                    <a:pt x="184" y="1"/>
                  </a:lnTo>
                  <a:lnTo>
                    <a:pt x="183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0" y="169"/>
                  </a:lnTo>
                  <a:lnTo>
                    <a:pt x="0" y="170"/>
                  </a:lnTo>
                  <a:lnTo>
                    <a:pt x="1" y="170"/>
                  </a:lnTo>
                  <a:lnTo>
                    <a:pt x="1" y="171"/>
                  </a:lnTo>
                  <a:lnTo>
                    <a:pt x="2" y="171"/>
                  </a:lnTo>
                  <a:lnTo>
                    <a:pt x="2" y="172"/>
                  </a:lnTo>
                  <a:lnTo>
                    <a:pt x="3" y="172"/>
                  </a:lnTo>
                  <a:lnTo>
                    <a:pt x="4" y="173"/>
                  </a:lnTo>
                  <a:lnTo>
                    <a:pt x="5" y="173"/>
                  </a:lnTo>
                  <a:lnTo>
                    <a:pt x="180" y="17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3" name="Freeform 151"/>
            <p:cNvSpPr>
              <a:spLocks/>
            </p:cNvSpPr>
            <p:nvPr/>
          </p:nvSpPr>
          <p:spPr bwMode="auto">
            <a:xfrm>
              <a:off x="3855" y="1281"/>
              <a:ext cx="186" cy="172"/>
            </a:xfrm>
            <a:custGeom>
              <a:avLst/>
              <a:gdLst>
                <a:gd name="T0" fmla="*/ 185 w 186"/>
                <a:gd name="T1" fmla="*/ 165 h 172"/>
                <a:gd name="T2" fmla="*/ 185 w 186"/>
                <a:gd name="T3" fmla="*/ 166 h 172"/>
                <a:gd name="T4" fmla="*/ 185 w 186"/>
                <a:gd name="T5" fmla="*/ 167 h 172"/>
                <a:gd name="T6" fmla="*/ 184 w 186"/>
                <a:gd name="T7" fmla="*/ 167 h 172"/>
                <a:gd name="T8" fmla="*/ 184 w 186"/>
                <a:gd name="T9" fmla="*/ 168 h 172"/>
                <a:gd name="T10" fmla="*/ 183 w 186"/>
                <a:gd name="T11" fmla="*/ 169 h 172"/>
                <a:gd name="T12" fmla="*/ 183 w 186"/>
                <a:gd name="T13" fmla="*/ 169 h 172"/>
                <a:gd name="T14" fmla="*/ 182 w 186"/>
                <a:gd name="T15" fmla="*/ 170 h 172"/>
                <a:gd name="T16" fmla="*/ 182 w 186"/>
                <a:gd name="T17" fmla="*/ 170 h 172"/>
                <a:gd name="T18" fmla="*/ 181 w 186"/>
                <a:gd name="T19" fmla="*/ 170 h 172"/>
                <a:gd name="T20" fmla="*/ 181 w 186"/>
                <a:gd name="T21" fmla="*/ 171 h 172"/>
                <a:gd name="T22" fmla="*/ 180 w 186"/>
                <a:gd name="T23" fmla="*/ 171 h 172"/>
                <a:gd name="T24" fmla="*/ 179 w 186"/>
                <a:gd name="T25" fmla="*/ 171 h 172"/>
                <a:gd name="T26" fmla="*/ 4 w 186"/>
                <a:gd name="T27" fmla="*/ 171 h 172"/>
                <a:gd name="T28" fmla="*/ 3 w 186"/>
                <a:gd name="T29" fmla="*/ 171 h 172"/>
                <a:gd name="T30" fmla="*/ 3 w 186"/>
                <a:gd name="T31" fmla="*/ 171 h 172"/>
                <a:gd name="T32" fmla="*/ 3 w 186"/>
                <a:gd name="T33" fmla="*/ 170 h 172"/>
                <a:gd name="T34" fmla="*/ 2 w 186"/>
                <a:gd name="T35" fmla="*/ 170 h 172"/>
                <a:gd name="T36" fmla="*/ 2 w 186"/>
                <a:gd name="T37" fmla="*/ 170 h 172"/>
                <a:gd name="T38" fmla="*/ 1 w 186"/>
                <a:gd name="T39" fmla="*/ 169 h 172"/>
                <a:gd name="T40" fmla="*/ 1 w 186"/>
                <a:gd name="T41" fmla="*/ 169 h 172"/>
                <a:gd name="T42" fmla="*/ 0 w 186"/>
                <a:gd name="T43" fmla="*/ 169 h 172"/>
                <a:gd name="T44" fmla="*/ 0 w 186"/>
                <a:gd name="T45" fmla="*/ 168 h 172"/>
                <a:gd name="T46" fmla="*/ 0 w 186"/>
                <a:gd name="T47" fmla="*/ 167 h 172"/>
                <a:gd name="T48" fmla="*/ 0 w 186"/>
                <a:gd name="T49" fmla="*/ 167 h 172"/>
                <a:gd name="T50" fmla="*/ 0 w 186"/>
                <a:gd name="T51" fmla="*/ 166 h 172"/>
                <a:gd name="T52" fmla="*/ 0 w 186"/>
                <a:gd name="T53" fmla="*/ 165 h 172"/>
                <a:gd name="T54" fmla="*/ 0 w 186"/>
                <a:gd name="T55" fmla="*/ 5 h 172"/>
                <a:gd name="T56" fmla="*/ 0 w 186"/>
                <a:gd name="T57" fmla="*/ 4 h 172"/>
                <a:gd name="T58" fmla="*/ 0 w 186"/>
                <a:gd name="T59" fmla="*/ 3 h 172"/>
                <a:gd name="T60" fmla="*/ 0 w 186"/>
                <a:gd name="T61" fmla="*/ 3 h 172"/>
                <a:gd name="T62" fmla="*/ 0 w 186"/>
                <a:gd name="T63" fmla="*/ 2 h 172"/>
                <a:gd name="T64" fmla="*/ 0 w 186"/>
                <a:gd name="T65" fmla="*/ 2 h 172"/>
                <a:gd name="T66" fmla="*/ 1 w 186"/>
                <a:gd name="T67" fmla="*/ 1 h 172"/>
                <a:gd name="T68" fmla="*/ 1 w 186"/>
                <a:gd name="T69" fmla="*/ 1 h 172"/>
                <a:gd name="T70" fmla="*/ 2 w 186"/>
                <a:gd name="T71" fmla="*/ 1 h 172"/>
                <a:gd name="T72" fmla="*/ 2 w 186"/>
                <a:gd name="T73" fmla="*/ 0 h 172"/>
                <a:gd name="T74" fmla="*/ 2 w 186"/>
                <a:gd name="T75" fmla="*/ 0 h 172"/>
                <a:gd name="T76" fmla="*/ 3 w 186"/>
                <a:gd name="T77" fmla="*/ 0 h 172"/>
                <a:gd name="T78" fmla="*/ 3 w 186"/>
                <a:gd name="T79" fmla="*/ 0 h 172"/>
                <a:gd name="T80" fmla="*/ 4 w 186"/>
                <a:gd name="T81" fmla="*/ 0 h 172"/>
                <a:gd name="T82" fmla="*/ 179 w 186"/>
                <a:gd name="T83" fmla="*/ 0 h 172"/>
                <a:gd name="T84" fmla="*/ 180 w 186"/>
                <a:gd name="T85" fmla="*/ 0 h 172"/>
                <a:gd name="T86" fmla="*/ 181 w 186"/>
                <a:gd name="T87" fmla="*/ 0 h 172"/>
                <a:gd name="T88" fmla="*/ 181 w 186"/>
                <a:gd name="T89" fmla="*/ 0 h 172"/>
                <a:gd name="T90" fmla="*/ 182 w 186"/>
                <a:gd name="T91" fmla="*/ 0 h 172"/>
                <a:gd name="T92" fmla="*/ 182 w 186"/>
                <a:gd name="T93" fmla="*/ 1 h 172"/>
                <a:gd name="T94" fmla="*/ 183 w 186"/>
                <a:gd name="T95" fmla="*/ 1 h 172"/>
                <a:gd name="T96" fmla="*/ 183 w 186"/>
                <a:gd name="T97" fmla="*/ 1 h 172"/>
                <a:gd name="T98" fmla="*/ 183 w 186"/>
                <a:gd name="T99" fmla="*/ 2 h 172"/>
                <a:gd name="T100" fmla="*/ 184 w 186"/>
                <a:gd name="T101" fmla="*/ 2 h 172"/>
                <a:gd name="T102" fmla="*/ 184 w 186"/>
                <a:gd name="T103" fmla="*/ 3 h 172"/>
                <a:gd name="T104" fmla="*/ 185 w 186"/>
                <a:gd name="T105" fmla="*/ 3 h 172"/>
                <a:gd name="T106" fmla="*/ 185 w 186"/>
                <a:gd name="T107" fmla="*/ 4 h 172"/>
                <a:gd name="T108" fmla="*/ 185 w 186"/>
                <a:gd name="T109" fmla="*/ 5 h 172"/>
                <a:gd name="T110" fmla="*/ 185 w 186"/>
                <a:gd name="T111" fmla="*/ 165 h 1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172"/>
                <a:gd name="T170" fmla="*/ 186 w 186"/>
                <a:gd name="T171" fmla="*/ 172 h 1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172">
                  <a:moveTo>
                    <a:pt x="185" y="165"/>
                  </a:moveTo>
                  <a:lnTo>
                    <a:pt x="185" y="166"/>
                  </a:lnTo>
                  <a:lnTo>
                    <a:pt x="185" y="167"/>
                  </a:lnTo>
                  <a:lnTo>
                    <a:pt x="184" y="167"/>
                  </a:lnTo>
                  <a:lnTo>
                    <a:pt x="184" y="168"/>
                  </a:lnTo>
                  <a:lnTo>
                    <a:pt x="183" y="169"/>
                  </a:lnTo>
                  <a:lnTo>
                    <a:pt x="182" y="170"/>
                  </a:lnTo>
                  <a:lnTo>
                    <a:pt x="181" y="170"/>
                  </a:lnTo>
                  <a:lnTo>
                    <a:pt x="181" y="171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4" y="171"/>
                  </a:lnTo>
                  <a:lnTo>
                    <a:pt x="3" y="171"/>
                  </a:lnTo>
                  <a:lnTo>
                    <a:pt x="3" y="170"/>
                  </a:lnTo>
                  <a:lnTo>
                    <a:pt x="2" y="170"/>
                  </a:lnTo>
                  <a:lnTo>
                    <a:pt x="1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2" y="0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2"/>
                  </a:lnTo>
                  <a:lnTo>
                    <a:pt x="184" y="2"/>
                  </a:lnTo>
                  <a:lnTo>
                    <a:pt x="184" y="3"/>
                  </a:lnTo>
                  <a:lnTo>
                    <a:pt x="185" y="3"/>
                  </a:lnTo>
                  <a:lnTo>
                    <a:pt x="185" y="4"/>
                  </a:lnTo>
                  <a:lnTo>
                    <a:pt x="185" y="5"/>
                  </a:lnTo>
                  <a:lnTo>
                    <a:pt x="185" y="165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4" name="Freeform 152"/>
            <p:cNvSpPr>
              <a:spLocks/>
            </p:cNvSpPr>
            <p:nvPr/>
          </p:nvSpPr>
          <p:spPr bwMode="auto">
            <a:xfrm>
              <a:off x="3857" y="1281"/>
              <a:ext cx="181" cy="171"/>
            </a:xfrm>
            <a:custGeom>
              <a:avLst/>
              <a:gdLst>
                <a:gd name="T0" fmla="*/ 180 w 181"/>
                <a:gd name="T1" fmla="*/ 3 h 171"/>
                <a:gd name="T2" fmla="*/ 180 w 181"/>
                <a:gd name="T3" fmla="*/ 3 h 171"/>
                <a:gd name="T4" fmla="*/ 180 w 181"/>
                <a:gd name="T5" fmla="*/ 2 h 171"/>
                <a:gd name="T6" fmla="*/ 179 w 181"/>
                <a:gd name="T7" fmla="*/ 2 h 171"/>
                <a:gd name="T8" fmla="*/ 179 w 181"/>
                <a:gd name="T9" fmla="*/ 1 h 171"/>
                <a:gd name="T10" fmla="*/ 178 w 181"/>
                <a:gd name="T11" fmla="*/ 1 h 171"/>
                <a:gd name="T12" fmla="*/ 178 w 181"/>
                <a:gd name="T13" fmla="*/ 0 h 171"/>
                <a:gd name="T14" fmla="*/ 177 w 181"/>
                <a:gd name="T15" fmla="*/ 0 h 171"/>
                <a:gd name="T16" fmla="*/ 177 w 181"/>
                <a:gd name="T17" fmla="*/ 0 h 171"/>
                <a:gd name="T18" fmla="*/ 177 w 181"/>
                <a:gd name="T19" fmla="*/ 0 h 171"/>
                <a:gd name="T20" fmla="*/ 176 w 181"/>
                <a:gd name="T21" fmla="*/ 0 h 171"/>
                <a:gd name="T22" fmla="*/ 176 w 181"/>
                <a:gd name="T23" fmla="*/ 0 h 171"/>
                <a:gd name="T24" fmla="*/ 3 w 181"/>
                <a:gd name="T25" fmla="*/ 0 h 171"/>
                <a:gd name="T26" fmla="*/ 3 w 181"/>
                <a:gd name="T27" fmla="*/ 0 h 171"/>
                <a:gd name="T28" fmla="*/ 2 w 181"/>
                <a:gd name="T29" fmla="*/ 0 h 171"/>
                <a:gd name="T30" fmla="*/ 2 w 181"/>
                <a:gd name="T31" fmla="*/ 0 h 171"/>
                <a:gd name="T32" fmla="*/ 1 w 181"/>
                <a:gd name="T33" fmla="*/ 0 h 171"/>
                <a:gd name="T34" fmla="*/ 1 w 181"/>
                <a:gd name="T35" fmla="*/ 0 h 171"/>
                <a:gd name="T36" fmla="*/ 1 w 181"/>
                <a:gd name="T37" fmla="*/ 1 h 171"/>
                <a:gd name="T38" fmla="*/ 0 w 181"/>
                <a:gd name="T39" fmla="*/ 1 h 171"/>
                <a:gd name="T40" fmla="*/ 0 w 181"/>
                <a:gd name="T41" fmla="*/ 1 h 171"/>
                <a:gd name="T42" fmla="*/ 0 w 181"/>
                <a:gd name="T43" fmla="*/ 2 h 171"/>
                <a:gd name="T44" fmla="*/ 0 w 181"/>
                <a:gd name="T45" fmla="*/ 3 h 171"/>
                <a:gd name="T46" fmla="*/ 0 w 181"/>
                <a:gd name="T47" fmla="*/ 3 h 171"/>
                <a:gd name="T48" fmla="*/ 0 w 181"/>
                <a:gd name="T49" fmla="*/ 166 h 171"/>
                <a:gd name="T50" fmla="*/ 0 w 181"/>
                <a:gd name="T51" fmla="*/ 166 h 171"/>
                <a:gd name="T52" fmla="*/ 0 w 181"/>
                <a:gd name="T53" fmla="*/ 167 h 171"/>
                <a:gd name="T54" fmla="*/ 0 w 181"/>
                <a:gd name="T55" fmla="*/ 168 h 171"/>
                <a:gd name="T56" fmla="*/ 0 w 181"/>
                <a:gd name="T57" fmla="*/ 168 h 171"/>
                <a:gd name="T58" fmla="*/ 1 w 181"/>
                <a:gd name="T59" fmla="*/ 168 h 171"/>
                <a:gd name="T60" fmla="*/ 1 w 181"/>
                <a:gd name="T61" fmla="*/ 169 h 171"/>
                <a:gd name="T62" fmla="*/ 2 w 181"/>
                <a:gd name="T63" fmla="*/ 169 h 171"/>
                <a:gd name="T64" fmla="*/ 2 w 181"/>
                <a:gd name="T65" fmla="*/ 169 h 171"/>
                <a:gd name="T66" fmla="*/ 3 w 181"/>
                <a:gd name="T67" fmla="*/ 170 h 171"/>
                <a:gd name="T68" fmla="*/ 3 w 181"/>
                <a:gd name="T69" fmla="*/ 170 h 171"/>
                <a:gd name="T70" fmla="*/ 176 w 181"/>
                <a:gd name="T71" fmla="*/ 170 h 171"/>
                <a:gd name="T72" fmla="*/ 176 w 181"/>
                <a:gd name="T73" fmla="*/ 169 h 171"/>
                <a:gd name="T74" fmla="*/ 177 w 181"/>
                <a:gd name="T75" fmla="*/ 169 h 171"/>
                <a:gd name="T76" fmla="*/ 177 w 181"/>
                <a:gd name="T77" fmla="*/ 169 h 171"/>
                <a:gd name="T78" fmla="*/ 178 w 181"/>
                <a:gd name="T79" fmla="*/ 169 h 171"/>
                <a:gd name="T80" fmla="*/ 178 w 181"/>
                <a:gd name="T81" fmla="*/ 168 h 171"/>
                <a:gd name="T82" fmla="*/ 178 w 181"/>
                <a:gd name="T83" fmla="*/ 168 h 171"/>
                <a:gd name="T84" fmla="*/ 179 w 181"/>
                <a:gd name="T85" fmla="*/ 168 h 171"/>
                <a:gd name="T86" fmla="*/ 179 w 181"/>
                <a:gd name="T87" fmla="*/ 167 h 171"/>
                <a:gd name="T88" fmla="*/ 180 w 181"/>
                <a:gd name="T89" fmla="*/ 166 h 171"/>
                <a:gd name="T90" fmla="*/ 180 w 181"/>
                <a:gd name="T91" fmla="*/ 166 h 171"/>
                <a:gd name="T92" fmla="*/ 180 w 181"/>
                <a:gd name="T93" fmla="*/ 3 h 1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1"/>
                <a:gd name="T142" fmla="*/ 0 h 171"/>
                <a:gd name="T143" fmla="*/ 181 w 181"/>
                <a:gd name="T144" fmla="*/ 171 h 1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1" h="171">
                  <a:moveTo>
                    <a:pt x="180" y="3"/>
                  </a:moveTo>
                  <a:lnTo>
                    <a:pt x="180" y="3"/>
                  </a:lnTo>
                  <a:lnTo>
                    <a:pt x="180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78" y="1"/>
                  </a:lnTo>
                  <a:lnTo>
                    <a:pt x="178" y="0"/>
                  </a:lnTo>
                  <a:lnTo>
                    <a:pt x="177" y="0"/>
                  </a:lnTo>
                  <a:lnTo>
                    <a:pt x="17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2" y="169"/>
                  </a:lnTo>
                  <a:lnTo>
                    <a:pt x="3" y="170"/>
                  </a:lnTo>
                  <a:lnTo>
                    <a:pt x="176" y="170"/>
                  </a:lnTo>
                  <a:lnTo>
                    <a:pt x="176" y="169"/>
                  </a:lnTo>
                  <a:lnTo>
                    <a:pt x="177" y="169"/>
                  </a:lnTo>
                  <a:lnTo>
                    <a:pt x="178" y="169"/>
                  </a:lnTo>
                  <a:lnTo>
                    <a:pt x="178" y="168"/>
                  </a:lnTo>
                  <a:lnTo>
                    <a:pt x="179" y="168"/>
                  </a:lnTo>
                  <a:lnTo>
                    <a:pt x="179" y="167"/>
                  </a:lnTo>
                  <a:lnTo>
                    <a:pt x="180" y="166"/>
                  </a:lnTo>
                  <a:lnTo>
                    <a:pt x="180" y="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5" name="Freeform 153"/>
            <p:cNvSpPr>
              <a:spLocks/>
            </p:cNvSpPr>
            <p:nvPr/>
          </p:nvSpPr>
          <p:spPr bwMode="auto">
            <a:xfrm>
              <a:off x="3858" y="1282"/>
              <a:ext cx="180" cy="168"/>
            </a:xfrm>
            <a:custGeom>
              <a:avLst/>
              <a:gdLst>
                <a:gd name="T0" fmla="*/ 179 w 180"/>
                <a:gd name="T1" fmla="*/ 163 h 168"/>
                <a:gd name="T2" fmla="*/ 179 w 180"/>
                <a:gd name="T3" fmla="*/ 164 h 168"/>
                <a:gd name="T4" fmla="*/ 178 w 180"/>
                <a:gd name="T5" fmla="*/ 165 h 168"/>
                <a:gd name="T6" fmla="*/ 178 w 180"/>
                <a:gd name="T7" fmla="*/ 165 h 168"/>
                <a:gd name="T8" fmla="*/ 177 w 180"/>
                <a:gd name="T9" fmla="*/ 166 h 168"/>
                <a:gd name="T10" fmla="*/ 177 w 180"/>
                <a:gd name="T11" fmla="*/ 166 h 168"/>
                <a:gd name="T12" fmla="*/ 176 w 180"/>
                <a:gd name="T13" fmla="*/ 167 h 168"/>
                <a:gd name="T14" fmla="*/ 176 w 180"/>
                <a:gd name="T15" fmla="*/ 167 h 168"/>
                <a:gd name="T16" fmla="*/ 2 w 180"/>
                <a:gd name="T17" fmla="*/ 167 h 168"/>
                <a:gd name="T18" fmla="*/ 2 w 180"/>
                <a:gd name="T19" fmla="*/ 167 h 168"/>
                <a:gd name="T20" fmla="*/ 1 w 180"/>
                <a:gd name="T21" fmla="*/ 167 h 168"/>
                <a:gd name="T22" fmla="*/ 1 w 180"/>
                <a:gd name="T23" fmla="*/ 166 h 168"/>
                <a:gd name="T24" fmla="*/ 1 w 180"/>
                <a:gd name="T25" fmla="*/ 166 h 168"/>
                <a:gd name="T26" fmla="*/ 0 w 180"/>
                <a:gd name="T27" fmla="*/ 166 h 168"/>
                <a:gd name="T28" fmla="*/ 0 w 180"/>
                <a:gd name="T29" fmla="*/ 165 h 168"/>
                <a:gd name="T30" fmla="*/ 0 w 180"/>
                <a:gd name="T31" fmla="*/ 165 h 168"/>
                <a:gd name="T32" fmla="*/ 0 w 180"/>
                <a:gd name="T33" fmla="*/ 165 h 168"/>
                <a:gd name="T34" fmla="*/ 0 w 180"/>
                <a:gd name="T35" fmla="*/ 164 h 168"/>
                <a:gd name="T36" fmla="*/ 0 w 180"/>
                <a:gd name="T37" fmla="*/ 163 h 168"/>
                <a:gd name="T38" fmla="*/ 0 w 180"/>
                <a:gd name="T39" fmla="*/ 3 h 168"/>
                <a:gd name="T40" fmla="*/ 0 w 180"/>
                <a:gd name="T41" fmla="*/ 2 h 168"/>
                <a:gd name="T42" fmla="*/ 0 w 180"/>
                <a:gd name="T43" fmla="*/ 1 h 168"/>
                <a:gd name="T44" fmla="*/ 0 w 180"/>
                <a:gd name="T45" fmla="*/ 1 h 168"/>
                <a:gd name="T46" fmla="*/ 0 w 180"/>
                <a:gd name="T47" fmla="*/ 1 h 168"/>
                <a:gd name="T48" fmla="*/ 1 w 180"/>
                <a:gd name="T49" fmla="*/ 0 h 168"/>
                <a:gd name="T50" fmla="*/ 1 w 180"/>
                <a:gd name="T51" fmla="*/ 0 h 168"/>
                <a:gd name="T52" fmla="*/ 2 w 180"/>
                <a:gd name="T53" fmla="*/ 0 h 168"/>
                <a:gd name="T54" fmla="*/ 2 w 180"/>
                <a:gd name="T55" fmla="*/ 0 h 168"/>
                <a:gd name="T56" fmla="*/ 176 w 180"/>
                <a:gd name="T57" fmla="*/ 0 h 168"/>
                <a:gd name="T58" fmla="*/ 176 w 180"/>
                <a:gd name="T59" fmla="*/ 0 h 168"/>
                <a:gd name="T60" fmla="*/ 176 w 180"/>
                <a:gd name="T61" fmla="*/ 0 h 168"/>
                <a:gd name="T62" fmla="*/ 177 w 180"/>
                <a:gd name="T63" fmla="*/ 0 h 168"/>
                <a:gd name="T64" fmla="*/ 177 w 180"/>
                <a:gd name="T65" fmla="*/ 0 h 168"/>
                <a:gd name="T66" fmla="*/ 177 w 180"/>
                <a:gd name="T67" fmla="*/ 1 h 168"/>
                <a:gd name="T68" fmla="*/ 178 w 180"/>
                <a:gd name="T69" fmla="*/ 1 h 168"/>
                <a:gd name="T70" fmla="*/ 178 w 180"/>
                <a:gd name="T71" fmla="*/ 1 h 168"/>
                <a:gd name="T72" fmla="*/ 179 w 180"/>
                <a:gd name="T73" fmla="*/ 2 h 168"/>
                <a:gd name="T74" fmla="*/ 179 w 180"/>
                <a:gd name="T75" fmla="*/ 3 h 168"/>
                <a:gd name="T76" fmla="*/ 179 w 180"/>
                <a:gd name="T77" fmla="*/ 163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0"/>
                <a:gd name="T118" fmla="*/ 0 h 168"/>
                <a:gd name="T119" fmla="*/ 180 w 180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0" h="168">
                  <a:moveTo>
                    <a:pt x="179" y="163"/>
                  </a:moveTo>
                  <a:lnTo>
                    <a:pt x="179" y="164"/>
                  </a:lnTo>
                  <a:lnTo>
                    <a:pt x="178" y="165"/>
                  </a:lnTo>
                  <a:lnTo>
                    <a:pt x="177" y="166"/>
                  </a:lnTo>
                  <a:lnTo>
                    <a:pt x="176" y="167"/>
                  </a:lnTo>
                  <a:lnTo>
                    <a:pt x="2" y="167"/>
                  </a:lnTo>
                  <a:lnTo>
                    <a:pt x="1" y="167"/>
                  </a:lnTo>
                  <a:lnTo>
                    <a:pt x="1" y="166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9" y="2"/>
                  </a:lnTo>
                  <a:lnTo>
                    <a:pt x="179" y="3"/>
                  </a:lnTo>
                  <a:lnTo>
                    <a:pt x="179" y="163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6" name="Freeform 154"/>
            <p:cNvSpPr>
              <a:spLocks/>
            </p:cNvSpPr>
            <p:nvPr/>
          </p:nvSpPr>
          <p:spPr bwMode="auto">
            <a:xfrm>
              <a:off x="3877" y="1304"/>
              <a:ext cx="142" cy="124"/>
            </a:xfrm>
            <a:custGeom>
              <a:avLst/>
              <a:gdLst>
                <a:gd name="T0" fmla="*/ 0 w 142"/>
                <a:gd name="T1" fmla="*/ 1 h 124"/>
                <a:gd name="T2" fmla="*/ 1 w 142"/>
                <a:gd name="T3" fmla="*/ 1 h 124"/>
                <a:gd name="T4" fmla="*/ 1 w 142"/>
                <a:gd name="T5" fmla="*/ 1 h 124"/>
                <a:gd name="T6" fmla="*/ 2 w 142"/>
                <a:gd name="T7" fmla="*/ 0 h 124"/>
                <a:gd name="T8" fmla="*/ 2 w 142"/>
                <a:gd name="T9" fmla="*/ 0 h 124"/>
                <a:gd name="T10" fmla="*/ 3 w 142"/>
                <a:gd name="T11" fmla="*/ 0 h 124"/>
                <a:gd name="T12" fmla="*/ 3 w 142"/>
                <a:gd name="T13" fmla="*/ 0 h 124"/>
                <a:gd name="T14" fmla="*/ 4 w 142"/>
                <a:gd name="T15" fmla="*/ 0 h 124"/>
                <a:gd name="T16" fmla="*/ 135 w 142"/>
                <a:gd name="T17" fmla="*/ 0 h 124"/>
                <a:gd name="T18" fmla="*/ 136 w 142"/>
                <a:gd name="T19" fmla="*/ 0 h 124"/>
                <a:gd name="T20" fmla="*/ 137 w 142"/>
                <a:gd name="T21" fmla="*/ 0 h 124"/>
                <a:gd name="T22" fmla="*/ 137 w 142"/>
                <a:gd name="T23" fmla="*/ 0 h 124"/>
                <a:gd name="T24" fmla="*/ 138 w 142"/>
                <a:gd name="T25" fmla="*/ 0 h 124"/>
                <a:gd name="T26" fmla="*/ 138 w 142"/>
                <a:gd name="T27" fmla="*/ 1 h 124"/>
                <a:gd name="T28" fmla="*/ 139 w 142"/>
                <a:gd name="T29" fmla="*/ 1 h 124"/>
                <a:gd name="T30" fmla="*/ 139 w 142"/>
                <a:gd name="T31" fmla="*/ 1 h 124"/>
                <a:gd name="T32" fmla="*/ 140 w 142"/>
                <a:gd name="T33" fmla="*/ 2 h 124"/>
                <a:gd name="T34" fmla="*/ 140 w 142"/>
                <a:gd name="T35" fmla="*/ 3 h 124"/>
                <a:gd name="T36" fmla="*/ 141 w 142"/>
                <a:gd name="T37" fmla="*/ 3 h 124"/>
                <a:gd name="T38" fmla="*/ 141 w 142"/>
                <a:gd name="T39" fmla="*/ 4 h 124"/>
                <a:gd name="T40" fmla="*/ 141 w 142"/>
                <a:gd name="T41" fmla="*/ 5 h 124"/>
                <a:gd name="T42" fmla="*/ 141 w 142"/>
                <a:gd name="T43" fmla="*/ 117 h 124"/>
                <a:gd name="T44" fmla="*/ 141 w 142"/>
                <a:gd name="T45" fmla="*/ 119 h 124"/>
                <a:gd name="T46" fmla="*/ 140 w 142"/>
                <a:gd name="T47" fmla="*/ 119 h 124"/>
                <a:gd name="T48" fmla="*/ 140 w 142"/>
                <a:gd name="T49" fmla="*/ 120 h 124"/>
                <a:gd name="T50" fmla="*/ 139 w 142"/>
                <a:gd name="T51" fmla="*/ 121 h 124"/>
                <a:gd name="T52" fmla="*/ 139 w 142"/>
                <a:gd name="T53" fmla="*/ 121 h 124"/>
                <a:gd name="T54" fmla="*/ 138 w 142"/>
                <a:gd name="T55" fmla="*/ 122 h 124"/>
                <a:gd name="T56" fmla="*/ 138 w 142"/>
                <a:gd name="T57" fmla="*/ 122 h 124"/>
                <a:gd name="T58" fmla="*/ 137 w 142"/>
                <a:gd name="T59" fmla="*/ 122 h 124"/>
                <a:gd name="T60" fmla="*/ 137 w 142"/>
                <a:gd name="T61" fmla="*/ 123 h 124"/>
                <a:gd name="T62" fmla="*/ 136 w 142"/>
                <a:gd name="T63" fmla="*/ 123 h 124"/>
                <a:gd name="T64" fmla="*/ 135 w 142"/>
                <a:gd name="T65" fmla="*/ 123 h 124"/>
                <a:gd name="T66" fmla="*/ 4 w 142"/>
                <a:gd name="T67" fmla="*/ 123 h 124"/>
                <a:gd name="T68" fmla="*/ 3 w 142"/>
                <a:gd name="T69" fmla="*/ 123 h 124"/>
                <a:gd name="T70" fmla="*/ 3 w 142"/>
                <a:gd name="T71" fmla="*/ 123 h 124"/>
                <a:gd name="T72" fmla="*/ 2 w 142"/>
                <a:gd name="T73" fmla="*/ 122 h 124"/>
                <a:gd name="T74" fmla="*/ 2 w 142"/>
                <a:gd name="T75" fmla="*/ 122 h 124"/>
                <a:gd name="T76" fmla="*/ 1 w 142"/>
                <a:gd name="T77" fmla="*/ 122 h 124"/>
                <a:gd name="T78" fmla="*/ 1 w 142"/>
                <a:gd name="T79" fmla="*/ 121 h 124"/>
                <a:gd name="T80" fmla="*/ 0 w 142"/>
                <a:gd name="T81" fmla="*/ 121 h 124"/>
                <a:gd name="T82" fmla="*/ 0 w 142"/>
                <a:gd name="T83" fmla="*/ 120 h 124"/>
                <a:gd name="T84" fmla="*/ 0 w 142"/>
                <a:gd name="T85" fmla="*/ 119 h 124"/>
                <a:gd name="T86" fmla="*/ 0 w 142"/>
                <a:gd name="T87" fmla="*/ 119 h 124"/>
                <a:gd name="T88" fmla="*/ 0 w 142"/>
                <a:gd name="T89" fmla="*/ 117 h 124"/>
                <a:gd name="T90" fmla="*/ 0 w 142"/>
                <a:gd name="T91" fmla="*/ 5 h 124"/>
                <a:gd name="T92" fmla="*/ 0 w 142"/>
                <a:gd name="T93" fmla="*/ 4 h 124"/>
                <a:gd name="T94" fmla="*/ 0 w 142"/>
                <a:gd name="T95" fmla="*/ 3 h 124"/>
                <a:gd name="T96" fmla="*/ 0 w 142"/>
                <a:gd name="T97" fmla="*/ 3 h 124"/>
                <a:gd name="T98" fmla="*/ 0 w 142"/>
                <a:gd name="T99" fmla="*/ 2 h 124"/>
                <a:gd name="T100" fmla="*/ 0 w 142"/>
                <a:gd name="T101" fmla="*/ 1 h 1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2"/>
                <a:gd name="T154" fmla="*/ 0 h 124"/>
                <a:gd name="T155" fmla="*/ 142 w 142"/>
                <a:gd name="T156" fmla="*/ 124 h 1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2" h="124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1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0" y="3"/>
                  </a:lnTo>
                  <a:lnTo>
                    <a:pt x="141" y="3"/>
                  </a:lnTo>
                  <a:lnTo>
                    <a:pt x="141" y="4"/>
                  </a:lnTo>
                  <a:lnTo>
                    <a:pt x="141" y="5"/>
                  </a:lnTo>
                  <a:lnTo>
                    <a:pt x="141" y="117"/>
                  </a:lnTo>
                  <a:lnTo>
                    <a:pt x="141" y="119"/>
                  </a:lnTo>
                  <a:lnTo>
                    <a:pt x="140" y="119"/>
                  </a:lnTo>
                  <a:lnTo>
                    <a:pt x="140" y="120"/>
                  </a:lnTo>
                  <a:lnTo>
                    <a:pt x="139" y="121"/>
                  </a:lnTo>
                  <a:lnTo>
                    <a:pt x="138" y="122"/>
                  </a:lnTo>
                  <a:lnTo>
                    <a:pt x="137" y="122"/>
                  </a:lnTo>
                  <a:lnTo>
                    <a:pt x="137" y="123"/>
                  </a:lnTo>
                  <a:lnTo>
                    <a:pt x="136" y="123"/>
                  </a:lnTo>
                  <a:lnTo>
                    <a:pt x="135" y="123"/>
                  </a:lnTo>
                  <a:lnTo>
                    <a:pt x="4" y="123"/>
                  </a:lnTo>
                  <a:lnTo>
                    <a:pt x="3" y="123"/>
                  </a:lnTo>
                  <a:lnTo>
                    <a:pt x="2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1D2B4B"/>
                </a:gs>
                <a:gs pos="50000">
                  <a:srgbClr val="618FFD"/>
                </a:gs>
                <a:gs pos="100000">
                  <a:srgbClr val="1D2B4B"/>
                </a:gs>
              </a:gsLst>
              <a:lin ang="270000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7" name="Freeform 155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4 h 17"/>
                <a:gd name="T2" fmla="*/ 151 w 153"/>
                <a:gd name="T3" fmla="*/ 3 h 17"/>
                <a:gd name="T4" fmla="*/ 151 w 153"/>
                <a:gd name="T5" fmla="*/ 2 h 17"/>
                <a:gd name="T6" fmla="*/ 150 w 153"/>
                <a:gd name="T7" fmla="*/ 2 h 17"/>
                <a:gd name="T8" fmla="*/ 150 w 153"/>
                <a:gd name="T9" fmla="*/ 2 h 17"/>
                <a:gd name="T10" fmla="*/ 150 w 153"/>
                <a:gd name="T11" fmla="*/ 1 h 17"/>
                <a:gd name="T12" fmla="*/ 149 w 153"/>
                <a:gd name="T13" fmla="*/ 1 h 17"/>
                <a:gd name="T14" fmla="*/ 149 w 153"/>
                <a:gd name="T15" fmla="*/ 1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1 h 17"/>
                <a:gd name="T32" fmla="*/ 1 w 153"/>
                <a:gd name="T33" fmla="*/ 1 h 17"/>
                <a:gd name="T34" fmla="*/ 0 w 153"/>
                <a:gd name="T35" fmla="*/ 2 h 17"/>
                <a:gd name="T36" fmla="*/ 0 w 153"/>
                <a:gd name="T37" fmla="*/ 2 h 17"/>
                <a:gd name="T38" fmla="*/ 0 w 153"/>
                <a:gd name="T39" fmla="*/ 3 h 17"/>
                <a:gd name="T40" fmla="*/ 6 w 153"/>
                <a:gd name="T41" fmla="*/ 16 h 17"/>
                <a:gd name="T42" fmla="*/ 7 w 153"/>
                <a:gd name="T43" fmla="*/ 14 h 17"/>
                <a:gd name="T44" fmla="*/ 7 w 153"/>
                <a:gd name="T45" fmla="*/ 14 h 17"/>
                <a:gd name="T46" fmla="*/ 8 w 153"/>
                <a:gd name="T47" fmla="*/ 13 h 17"/>
                <a:gd name="T48" fmla="*/ 8 w 153"/>
                <a:gd name="T49" fmla="*/ 13 h 17"/>
                <a:gd name="T50" fmla="*/ 8 w 153"/>
                <a:gd name="T51" fmla="*/ 12 h 17"/>
                <a:gd name="T52" fmla="*/ 9 w 153"/>
                <a:gd name="T53" fmla="*/ 12 h 17"/>
                <a:gd name="T54" fmla="*/ 10 w 153"/>
                <a:gd name="T55" fmla="*/ 12 h 17"/>
                <a:gd name="T56" fmla="*/ 140 w 153"/>
                <a:gd name="T57" fmla="*/ 12 h 17"/>
                <a:gd name="T58" fmla="*/ 141 w 153"/>
                <a:gd name="T59" fmla="*/ 12 h 17"/>
                <a:gd name="T60" fmla="*/ 142 w 153"/>
                <a:gd name="T61" fmla="*/ 12 h 17"/>
                <a:gd name="T62" fmla="*/ 142 w 153"/>
                <a:gd name="T63" fmla="*/ 13 h 17"/>
                <a:gd name="T64" fmla="*/ 143 w 153"/>
                <a:gd name="T65" fmla="*/ 13 h 17"/>
                <a:gd name="T66" fmla="*/ 143 w 153"/>
                <a:gd name="T67" fmla="*/ 14 h 17"/>
                <a:gd name="T68" fmla="*/ 143 w 153"/>
                <a:gd name="T69" fmla="*/ 14 h 17"/>
                <a:gd name="T70" fmla="*/ 144 w 153"/>
                <a:gd name="T71" fmla="*/ 14 h 17"/>
                <a:gd name="T72" fmla="*/ 152 w 153"/>
                <a:gd name="T73" fmla="*/ 4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17"/>
                <a:gd name="T113" fmla="*/ 153 w 153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17">
                  <a:moveTo>
                    <a:pt x="152" y="4"/>
                  </a:moveTo>
                  <a:lnTo>
                    <a:pt x="151" y="3"/>
                  </a:lnTo>
                  <a:lnTo>
                    <a:pt x="151" y="2"/>
                  </a:lnTo>
                  <a:lnTo>
                    <a:pt x="150" y="2"/>
                  </a:lnTo>
                  <a:lnTo>
                    <a:pt x="150" y="1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2" y="12"/>
                  </a:lnTo>
                  <a:lnTo>
                    <a:pt x="142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52" y="4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8" name="Freeform 156"/>
            <p:cNvSpPr>
              <a:spLocks/>
            </p:cNvSpPr>
            <p:nvPr/>
          </p:nvSpPr>
          <p:spPr bwMode="auto">
            <a:xfrm>
              <a:off x="3870" y="1299"/>
              <a:ext cx="17" cy="135"/>
            </a:xfrm>
            <a:custGeom>
              <a:avLst/>
              <a:gdLst>
                <a:gd name="T0" fmla="*/ 2 w 17"/>
                <a:gd name="T1" fmla="*/ 0 h 135"/>
                <a:gd name="T2" fmla="*/ 1 w 17"/>
                <a:gd name="T3" fmla="*/ 0 h 135"/>
                <a:gd name="T4" fmla="*/ 0 w 17"/>
                <a:gd name="T5" fmla="*/ 1 h 135"/>
                <a:gd name="T6" fmla="*/ 0 w 17"/>
                <a:gd name="T7" fmla="*/ 2 h 135"/>
                <a:gd name="T8" fmla="*/ 0 w 17"/>
                <a:gd name="T9" fmla="*/ 2 h 135"/>
                <a:gd name="T10" fmla="*/ 0 w 17"/>
                <a:gd name="T11" fmla="*/ 3 h 135"/>
                <a:gd name="T12" fmla="*/ 0 w 17"/>
                <a:gd name="T13" fmla="*/ 4 h 135"/>
                <a:gd name="T14" fmla="*/ 0 w 17"/>
                <a:gd name="T15" fmla="*/ 130 h 135"/>
                <a:gd name="T16" fmla="*/ 0 w 17"/>
                <a:gd name="T17" fmla="*/ 130 h 135"/>
                <a:gd name="T18" fmla="*/ 0 w 17"/>
                <a:gd name="T19" fmla="*/ 131 h 135"/>
                <a:gd name="T20" fmla="*/ 0 w 17"/>
                <a:gd name="T21" fmla="*/ 132 h 135"/>
                <a:gd name="T22" fmla="*/ 0 w 17"/>
                <a:gd name="T23" fmla="*/ 132 h 135"/>
                <a:gd name="T24" fmla="*/ 1 w 17"/>
                <a:gd name="T25" fmla="*/ 133 h 135"/>
                <a:gd name="T26" fmla="*/ 2 w 17"/>
                <a:gd name="T27" fmla="*/ 133 h 135"/>
                <a:gd name="T28" fmla="*/ 2 w 17"/>
                <a:gd name="T29" fmla="*/ 134 h 135"/>
                <a:gd name="T30" fmla="*/ 3 w 17"/>
                <a:gd name="T31" fmla="*/ 134 h 135"/>
                <a:gd name="T32" fmla="*/ 16 w 17"/>
                <a:gd name="T33" fmla="*/ 127 h 135"/>
                <a:gd name="T34" fmla="*/ 15 w 17"/>
                <a:gd name="T35" fmla="*/ 126 h 135"/>
                <a:gd name="T36" fmla="*/ 15 w 17"/>
                <a:gd name="T37" fmla="*/ 126 h 135"/>
                <a:gd name="T38" fmla="*/ 14 w 17"/>
                <a:gd name="T39" fmla="*/ 126 h 135"/>
                <a:gd name="T40" fmla="*/ 14 w 17"/>
                <a:gd name="T41" fmla="*/ 125 h 135"/>
                <a:gd name="T42" fmla="*/ 13 w 17"/>
                <a:gd name="T43" fmla="*/ 124 h 135"/>
                <a:gd name="T44" fmla="*/ 13 w 17"/>
                <a:gd name="T45" fmla="*/ 124 h 135"/>
                <a:gd name="T46" fmla="*/ 13 w 17"/>
                <a:gd name="T47" fmla="*/ 10 h 135"/>
                <a:gd name="T48" fmla="*/ 13 w 17"/>
                <a:gd name="T49" fmla="*/ 9 h 135"/>
                <a:gd name="T50" fmla="*/ 13 w 17"/>
                <a:gd name="T51" fmla="*/ 8 h 135"/>
                <a:gd name="T52" fmla="*/ 14 w 17"/>
                <a:gd name="T53" fmla="*/ 8 h 135"/>
                <a:gd name="T54" fmla="*/ 15 w 17"/>
                <a:gd name="T55" fmla="*/ 7 h 135"/>
                <a:gd name="T56" fmla="*/ 15 w 17"/>
                <a:gd name="T57" fmla="*/ 6 h 135"/>
                <a:gd name="T58" fmla="*/ 2 w 17"/>
                <a:gd name="T59" fmla="*/ 0 h 1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35"/>
                <a:gd name="T92" fmla="*/ 17 w 17"/>
                <a:gd name="T93" fmla="*/ 135 h 1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3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3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3" y="134"/>
                  </a:lnTo>
                  <a:lnTo>
                    <a:pt x="16" y="127"/>
                  </a:lnTo>
                  <a:lnTo>
                    <a:pt x="15" y="126"/>
                  </a:lnTo>
                  <a:lnTo>
                    <a:pt x="14" y="126"/>
                  </a:lnTo>
                  <a:lnTo>
                    <a:pt x="14" y="125"/>
                  </a:lnTo>
                  <a:lnTo>
                    <a:pt x="13" y="124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2" y="0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59" name="Freeform 157"/>
            <p:cNvSpPr>
              <a:spLocks/>
            </p:cNvSpPr>
            <p:nvPr/>
          </p:nvSpPr>
          <p:spPr bwMode="auto">
            <a:xfrm>
              <a:off x="3872" y="1300"/>
              <a:ext cx="155" cy="136"/>
            </a:xfrm>
            <a:custGeom>
              <a:avLst/>
              <a:gdLst>
                <a:gd name="T0" fmla="*/ 0 w 155"/>
                <a:gd name="T1" fmla="*/ 133 h 136"/>
                <a:gd name="T2" fmla="*/ 0 w 155"/>
                <a:gd name="T3" fmla="*/ 134 h 136"/>
                <a:gd name="T4" fmla="*/ 0 w 155"/>
                <a:gd name="T5" fmla="*/ 134 h 136"/>
                <a:gd name="T6" fmla="*/ 1 w 155"/>
                <a:gd name="T7" fmla="*/ 134 h 136"/>
                <a:gd name="T8" fmla="*/ 1 w 155"/>
                <a:gd name="T9" fmla="*/ 134 h 136"/>
                <a:gd name="T10" fmla="*/ 2 w 155"/>
                <a:gd name="T11" fmla="*/ 135 h 136"/>
                <a:gd name="T12" fmla="*/ 2 w 155"/>
                <a:gd name="T13" fmla="*/ 135 h 136"/>
                <a:gd name="T14" fmla="*/ 3 w 155"/>
                <a:gd name="T15" fmla="*/ 135 h 136"/>
                <a:gd name="T16" fmla="*/ 148 w 155"/>
                <a:gd name="T17" fmla="*/ 135 h 136"/>
                <a:gd name="T18" fmla="*/ 150 w 155"/>
                <a:gd name="T19" fmla="*/ 134 h 136"/>
                <a:gd name="T20" fmla="*/ 151 w 155"/>
                <a:gd name="T21" fmla="*/ 134 h 136"/>
                <a:gd name="T22" fmla="*/ 151 w 155"/>
                <a:gd name="T23" fmla="*/ 133 h 136"/>
                <a:gd name="T24" fmla="*/ 152 w 155"/>
                <a:gd name="T25" fmla="*/ 133 h 136"/>
                <a:gd name="T26" fmla="*/ 152 w 155"/>
                <a:gd name="T27" fmla="*/ 133 h 136"/>
                <a:gd name="T28" fmla="*/ 153 w 155"/>
                <a:gd name="T29" fmla="*/ 132 h 136"/>
                <a:gd name="T30" fmla="*/ 153 w 155"/>
                <a:gd name="T31" fmla="*/ 131 h 136"/>
                <a:gd name="T32" fmla="*/ 154 w 155"/>
                <a:gd name="T33" fmla="*/ 131 h 136"/>
                <a:gd name="T34" fmla="*/ 154 w 155"/>
                <a:gd name="T35" fmla="*/ 129 h 136"/>
                <a:gd name="T36" fmla="*/ 154 w 155"/>
                <a:gd name="T37" fmla="*/ 129 h 136"/>
                <a:gd name="T38" fmla="*/ 154 w 155"/>
                <a:gd name="T39" fmla="*/ 3 h 136"/>
                <a:gd name="T40" fmla="*/ 154 w 155"/>
                <a:gd name="T41" fmla="*/ 2 h 136"/>
                <a:gd name="T42" fmla="*/ 154 w 155"/>
                <a:gd name="T43" fmla="*/ 1 h 136"/>
                <a:gd name="T44" fmla="*/ 154 w 155"/>
                <a:gd name="T45" fmla="*/ 1 h 136"/>
                <a:gd name="T46" fmla="*/ 153 w 155"/>
                <a:gd name="T47" fmla="*/ 1 h 136"/>
                <a:gd name="T48" fmla="*/ 153 w 155"/>
                <a:gd name="T49" fmla="*/ 0 h 136"/>
                <a:gd name="T50" fmla="*/ 153 w 155"/>
                <a:gd name="T51" fmla="*/ 0 h 136"/>
                <a:gd name="T52" fmla="*/ 145 w 155"/>
                <a:gd name="T53" fmla="*/ 5 h 136"/>
                <a:gd name="T54" fmla="*/ 145 w 155"/>
                <a:gd name="T55" fmla="*/ 5 h 136"/>
                <a:gd name="T56" fmla="*/ 146 w 155"/>
                <a:gd name="T57" fmla="*/ 6 h 136"/>
                <a:gd name="T58" fmla="*/ 146 w 155"/>
                <a:gd name="T59" fmla="*/ 7 h 136"/>
                <a:gd name="T60" fmla="*/ 146 w 155"/>
                <a:gd name="T61" fmla="*/ 7 h 136"/>
                <a:gd name="T62" fmla="*/ 146 w 155"/>
                <a:gd name="T63" fmla="*/ 7 h 136"/>
                <a:gd name="T64" fmla="*/ 146 w 155"/>
                <a:gd name="T65" fmla="*/ 8 h 136"/>
                <a:gd name="T66" fmla="*/ 146 w 155"/>
                <a:gd name="T67" fmla="*/ 9 h 136"/>
                <a:gd name="T68" fmla="*/ 146 w 155"/>
                <a:gd name="T69" fmla="*/ 9 h 136"/>
                <a:gd name="T70" fmla="*/ 146 w 155"/>
                <a:gd name="T71" fmla="*/ 123 h 136"/>
                <a:gd name="T72" fmla="*/ 146 w 155"/>
                <a:gd name="T73" fmla="*/ 123 h 136"/>
                <a:gd name="T74" fmla="*/ 146 w 155"/>
                <a:gd name="T75" fmla="*/ 124 h 136"/>
                <a:gd name="T76" fmla="*/ 146 w 155"/>
                <a:gd name="T77" fmla="*/ 125 h 136"/>
                <a:gd name="T78" fmla="*/ 146 w 155"/>
                <a:gd name="T79" fmla="*/ 125 h 136"/>
                <a:gd name="T80" fmla="*/ 145 w 155"/>
                <a:gd name="T81" fmla="*/ 126 h 136"/>
                <a:gd name="T82" fmla="*/ 145 w 155"/>
                <a:gd name="T83" fmla="*/ 127 h 136"/>
                <a:gd name="T84" fmla="*/ 144 w 155"/>
                <a:gd name="T85" fmla="*/ 127 h 136"/>
                <a:gd name="T86" fmla="*/ 143 w 155"/>
                <a:gd name="T87" fmla="*/ 127 h 136"/>
                <a:gd name="T88" fmla="*/ 143 w 155"/>
                <a:gd name="T89" fmla="*/ 128 h 136"/>
                <a:gd name="T90" fmla="*/ 142 w 155"/>
                <a:gd name="T91" fmla="*/ 128 h 136"/>
                <a:gd name="T92" fmla="*/ 142 w 155"/>
                <a:gd name="T93" fmla="*/ 128 h 136"/>
                <a:gd name="T94" fmla="*/ 9 w 155"/>
                <a:gd name="T95" fmla="*/ 128 h 136"/>
                <a:gd name="T96" fmla="*/ 8 w 155"/>
                <a:gd name="T97" fmla="*/ 128 h 136"/>
                <a:gd name="T98" fmla="*/ 8 w 155"/>
                <a:gd name="T99" fmla="*/ 128 h 136"/>
                <a:gd name="T100" fmla="*/ 8 w 155"/>
                <a:gd name="T101" fmla="*/ 127 h 136"/>
                <a:gd name="T102" fmla="*/ 7 w 155"/>
                <a:gd name="T103" fmla="*/ 127 h 136"/>
                <a:gd name="T104" fmla="*/ 7 w 155"/>
                <a:gd name="T105" fmla="*/ 127 h 136"/>
                <a:gd name="T106" fmla="*/ 6 w 155"/>
                <a:gd name="T107" fmla="*/ 127 h 136"/>
                <a:gd name="T108" fmla="*/ 6 w 155"/>
                <a:gd name="T109" fmla="*/ 127 h 136"/>
                <a:gd name="T110" fmla="*/ 0 w 155"/>
                <a:gd name="T111" fmla="*/ 133 h 1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5"/>
                <a:gd name="T169" fmla="*/ 0 h 136"/>
                <a:gd name="T170" fmla="*/ 155 w 155"/>
                <a:gd name="T171" fmla="*/ 136 h 1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5" h="136">
                  <a:moveTo>
                    <a:pt x="0" y="133"/>
                  </a:moveTo>
                  <a:lnTo>
                    <a:pt x="0" y="134"/>
                  </a:lnTo>
                  <a:lnTo>
                    <a:pt x="1" y="134"/>
                  </a:lnTo>
                  <a:lnTo>
                    <a:pt x="2" y="135"/>
                  </a:lnTo>
                  <a:lnTo>
                    <a:pt x="3" y="135"/>
                  </a:lnTo>
                  <a:lnTo>
                    <a:pt x="148" y="135"/>
                  </a:lnTo>
                  <a:lnTo>
                    <a:pt x="150" y="134"/>
                  </a:lnTo>
                  <a:lnTo>
                    <a:pt x="151" y="134"/>
                  </a:lnTo>
                  <a:lnTo>
                    <a:pt x="151" y="133"/>
                  </a:lnTo>
                  <a:lnTo>
                    <a:pt x="152" y="133"/>
                  </a:lnTo>
                  <a:lnTo>
                    <a:pt x="153" y="132"/>
                  </a:lnTo>
                  <a:lnTo>
                    <a:pt x="153" y="131"/>
                  </a:lnTo>
                  <a:lnTo>
                    <a:pt x="154" y="131"/>
                  </a:lnTo>
                  <a:lnTo>
                    <a:pt x="154" y="129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45" y="5"/>
                  </a:lnTo>
                  <a:lnTo>
                    <a:pt x="146" y="6"/>
                  </a:lnTo>
                  <a:lnTo>
                    <a:pt x="146" y="7"/>
                  </a:lnTo>
                  <a:lnTo>
                    <a:pt x="146" y="8"/>
                  </a:lnTo>
                  <a:lnTo>
                    <a:pt x="146" y="9"/>
                  </a:lnTo>
                  <a:lnTo>
                    <a:pt x="146" y="123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6"/>
                  </a:lnTo>
                  <a:lnTo>
                    <a:pt x="145" y="127"/>
                  </a:lnTo>
                  <a:lnTo>
                    <a:pt x="144" y="127"/>
                  </a:lnTo>
                  <a:lnTo>
                    <a:pt x="143" y="127"/>
                  </a:lnTo>
                  <a:lnTo>
                    <a:pt x="143" y="128"/>
                  </a:lnTo>
                  <a:lnTo>
                    <a:pt x="142" y="128"/>
                  </a:lnTo>
                  <a:lnTo>
                    <a:pt x="9" y="128"/>
                  </a:lnTo>
                  <a:lnTo>
                    <a:pt x="8" y="128"/>
                  </a:lnTo>
                  <a:lnTo>
                    <a:pt x="8" y="127"/>
                  </a:lnTo>
                  <a:lnTo>
                    <a:pt x="7" y="127"/>
                  </a:lnTo>
                  <a:lnTo>
                    <a:pt x="6" y="127"/>
                  </a:lnTo>
                  <a:lnTo>
                    <a:pt x="0" y="13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0" name="Freeform 158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16 h 17"/>
                <a:gd name="T2" fmla="*/ 151 w 153"/>
                <a:gd name="T3" fmla="*/ 16 h 17"/>
                <a:gd name="T4" fmla="*/ 151 w 153"/>
                <a:gd name="T5" fmla="*/ 10 h 17"/>
                <a:gd name="T6" fmla="*/ 150 w 153"/>
                <a:gd name="T7" fmla="*/ 10 h 17"/>
                <a:gd name="T8" fmla="*/ 150 w 153"/>
                <a:gd name="T9" fmla="*/ 10 h 17"/>
                <a:gd name="T10" fmla="*/ 150 w 153"/>
                <a:gd name="T11" fmla="*/ 5 h 17"/>
                <a:gd name="T12" fmla="*/ 149 w 153"/>
                <a:gd name="T13" fmla="*/ 5 h 17"/>
                <a:gd name="T14" fmla="*/ 149 w 153"/>
                <a:gd name="T15" fmla="*/ 5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5 h 17"/>
                <a:gd name="T32" fmla="*/ 1 w 153"/>
                <a:gd name="T33" fmla="*/ 5 h 17"/>
                <a:gd name="T34" fmla="*/ 0 w 153"/>
                <a:gd name="T35" fmla="*/ 10 h 17"/>
                <a:gd name="T36" fmla="*/ 0 w 153"/>
                <a:gd name="T37" fmla="*/ 10 h 17"/>
                <a:gd name="T38" fmla="*/ 0 w 153"/>
                <a:gd name="T39" fmla="*/ 16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7"/>
                <a:gd name="T62" fmla="*/ 153 w 153"/>
                <a:gd name="T63" fmla="*/ 17 h 1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7">
                  <a:moveTo>
                    <a:pt x="152" y="16"/>
                  </a:moveTo>
                  <a:lnTo>
                    <a:pt x="151" y="16"/>
                  </a:lnTo>
                  <a:lnTo>
                    <a:pt x="151" y="10"/>
                  </a:lnTo>
                  <a:lnTo>
                    <a:pt x="150" y="10"/>
                  </a:lnTo>
                  <a:lnTo>
                    <a:pt x="150" y="5"/>
                  </a:lnTo>
                  <a:lnTo>
                    <a:pt x="149" y="5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1" name="Freeform 159"/>
            <p:cNvSpPr>
              <a:spLocks/>
            </p:cNvSpPr>
            <p:nvPr/>
          </p:nvSpPr>
          <p:spPr bwMode="auto">
            <a:xfrm>
              <a:off x="3843" y="1489"/>
              <a:ext cx="215" cy="72"/>
            </a:xfrm>
            <a:custGeom>
              <a:avLst/>
              <a:gdLst>
                <a:gd name="T0" fmla="*/ 0 w 215"/>
                <a:gd name="T1" fmla="*/ 71 h 72"/>
                <a:gd name="T2" fmla="*/ 0 w 215"/>
                <a:gd name="T3" fmla="*/ 0 h 72"/>
                <a:gd name="T4" fmla="*/ 214 w 215"/>
                <a:gd name="T5" fmla="*/ 0 h 72"/>
                <a:gd name="T6" fmla="*/ 214 w 215"/>
                <a:gd name="T7" fmla="*/ 71 h 72"/>
                <a:gd name="T8" fmla="*/ 0 w 215"/>
                <a:gd name="T9" fmla="*/ 7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"/>
                <a:gd name="T16" fmla="*/ 0 h 72"/>
                <a:gd name="T17" fmla="*/ 215 w 215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" h="72">
                  <a:moveTo>
                    <a:pt x="0" y="71"/>
                  </a:moveTo>
                  <a:lnTo>
                    <a:pt x="0" y="0"/>
                  </a:lnTo>
                  <a:lnTo>
                    <a:pt x="214" y="0"/>
                  </a:lnTo>
                  <a:lnTo>
                    <a:pt x="214" y="71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2" name="Freeform 160"/>
            <p:cNvSpPr>
              <a:spLocks/>
            </p:cNvSpPr>
            <p:nvPr/>
          </p:nvSpPr>
          <p:spPr bwMode="auto">
            <a:xfrm>
              <a:off x="3841" y="1489"/>
              <a:ext cx="219" cy="23"/>
            </a:xfrm>
            <a:custGeom>
              <a:avLst/>
              <a:gdLst>
                <a:gd name="T0" fmla="*/ 79 w 219"/>
                <a:gd name="T1" fmla="*/ 0 h 23"/>
                <a:gd name="T2" fmla="*/ 0 w 219"/>
                <a:gd name="T3" fmla="*/ 0 h 23"/>
                <a:gd name="T4" fmla="*/ 0 w 219"/>
                <a:gd name="T5" fmla="*/ 22 h 23"/>
                <a:gd name="T6" fmla="*/ 218 w 219"/>
                <a:gd name="T7" fmla="*/ 22 h 23"/>
                <a:gd name="T8" fmla="*/ 215 w 219"/>
                <a:gd name="T9" fmla="*/ 0 h 23"/>
                <a:gd name="T10" fmla="*/ 137 w 219"/>
                <a:gd name="T11" fmla="*/ 0 h 23"/>
                <a:gd name="T12" fmla="*/ 79 w 21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23"/>
                <a:gd name="T23" fmla="*/ 219 w 21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23">
                  <a:moveTo>
                    <a:pt x="7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18" y="22"/>
                  </a:lnTo>
                  <a:lnTo>
                    <a:pt x="215" y="0"/>
                  </a:lnTo>
                  <a:lnTo>
                    <a:pt x="137" y="0"/>
                  </a:lnTo>
                  <a:lnTo>
                    <a:pt x="7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3" name="Freeform 161"/>
            <p:cNvSpPr>
              <a:spLocks/>
            </p:cNvSpPr>
            <p:nvPr/>
          </p:nvSpPr>
          <p:spPr bwMode="auto">
            <a:xfrm>
              <a:off x="3991" y="1495"/>
              <a:ext cx="56" cy="17"/>
            </a:xfrm>
            <a:custGeom>
              <a:avLst/>
              <a:gdLst>
                <a:gd name="T0" fmla="*/ 0 w 56"/>
                <a:gd name="T1" fmla="*/ 6 h 17"/>
                <a:gd name="T2" fmla="*/ 18 w 56"/>
                <a:gd name="T3" fmla="*/ 6 h 17"/>
                <a:gd name="T4" fmla="*/ 18 w 56"/>
                <a:gd name="T5" fmla="*/ 0 h 17"/>
                <a:gd name="T6" fmla="*/ 35 w 56"/>
                <a:gd name="T7" fmla="*/ 0 h 17"/>
                <a:gd name="T8" fmla="*/ 35 w 56"/>
                <a:gd name="T9" fmla="*/ 6 h 17"/>
                <a:gd name="T10" fmla="*/ 55 w 56"/>
                <a:gd name="T11" fmla="*/ 6 h 17"/>
                <a:gd name="T12" fmla="*/ 55 w 56"/>
                <a:gd name="T13" fmla="*/ 10 h 17"/>
                <a:gd name="T14" fmla="*/ 35 w 56"/>
                <a:gd name="T15" fmla="*/ 10 h 17"/>
                <a:gd name="T16" fmla="*/ 35 w 56"/>
                <a:gd name="T17" fmla="*/ 16 h 17"/>
                <a:gd name="T18" fmla="*/ 18 w 56"/>
                <a:gd name="T19" fmla="*/ 16 h 17"/>
                <a:gd name="T20" fmla="*/ 18 w 56"/>
                <a:gd name="T21" fmla="*/ 10 h 17"/>
                <a:gd name="T22" fmla="*/ 0 w 56"/>
                <a:gd name="T23" fmla="*/ 10 h 17"/>
                <a:gd name="T24" fmla="*/ 0 w 56"/>
                <a:gd name="T25" fmla="*/ 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17"/>
                <a:gd name="T41" fmla="*/ 56 w 5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17">
                  <a:moveTo>
                    <a:pt x="0" y="6"/>
                  </a:moveTo>
                  <a:lnTo>
                    <a:pt x="18" y="6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35" y="6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18" y="16"/>
                  </a:lnTo>
                  <a:lnTo>
                    <a:pt x="18" y="10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4" name="Freeform 162"/>
            <p:cNvSpPr>
              <a:spLocks/>
            </p:cNvSpPr>
            <p:nvPr/>
          </p:nvSpPr>
          <p:spPr bwMode="auto">
            <a:xfrm>
              <a:off x="3991" y="150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7"/>
                <a:gd name="T14" fmla="*/ 17 w 17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5" name="Freeform 163"/>
            <p:cNvSpPr>
              <a:spLocks/>
            </p:cNvSpPr>
            <p:nvPr/>
          </p:nvSpPr>
          <p:spPr bwMode="auto">
            <a:xfrm>
              <a:off x="4010" y="149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6" name="Freeform 164"/>
            <p:cNvSpPr>
              <a:spLocks/>
            </p:cNvSpPr>
            <p:nvPr/>
          </p:nvSpPr>
          <p:spPr bwMode="auto">
            <a:xfrm>
              <a:off x="4046" y="150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7" name="Freeform 165"/>
            <p:cNvSpPr>
              <a:spLocks/>
            </p:cNvSpPr>
            <p:nvPr/>
          </p:nvSpPr>
          <p:spPr bwMode="auto">
            <a:xfrm>
              <a:off x="4027" y="1495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0 h 17"/>
                <a:gd name="T4" fmla="*/ 0 w 17"/>
                <a:gd name="T5" fmla="*/ 16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16"/>
                  </a:move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8" name="Freeform 166"/>
            <p:cNvSpPr>
              <a:spLocks/>
            </p:cNvSpPr>
            <p:nvPr/>
          </p:nvSpPr>
          <p:spPr bwMode="auto">
            <a:xfrm>
              <a:off x="4011" y="1499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69" name="Freeform 167"/>
            <p:cNvSpPr>
              <a:spLocks/>
            </p:cNvSpPr>
            <p:nvPr/>
          </p:nvSpPr>
          <p:spPr bwMode="auto">
            <a:xfrm>
              <a:off x="3993" y="1502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3 w 54"/>
                <a:gd name="T3" fmla="*/ 0 h 17"/>
                <a:gd name="T4" fmla="*/ 53 w 54"/>
                <a:gd name="T5" fmla="*/ 16 h 17"/>
                <a:gd name="T6" fmla="*/ 0 w 54"/>
                <a:gd name="T7" fmla="*/ 16 h 17"/>
                <a:gd name="T8" fmla="*/ 0 w 54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17"/>
                <a:gd name="T17" fmla="*/ 54 w 5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17">
                  <a:moveTo>
                    <a:pt x="0" y="0"/>
                  </a:moveTo>
                  <a:lnTo>
                    <a:pt x="53" y="0"/>
                  </a:lnTo>
                  <a:lnTo>
                    <a:pt x="5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0" name="Freeform 168"/>
            <p:cNvSpPr>
              <a:spLocks/>
            </p:cNvSpPr>
            <p:nvPr/>
          </p:nvSpPr>
          <p:spPr bwMode="auto">
            <a:xfrm>
              <a:off x="4010" y="1496"/>
              <a:ext cx="19" cy="17"/>
            </a:xfrm>
            <a:custGeom>
              <a:avLst/>
              <a:gdLst>
                <a:gd name="T0" fmla="*/ 18 w 19"/>
                <a:gd name="T1" fmla="*/ 12 h 17"/>
                <a:gd name="T2" fmla="*/ 17 w 19"/>
                <a:gd name="T3" fmla="*/ 16 h 17"/>
                <a:gd name="T4" fmla="*/ 17 w 19"/>
                <a:gd name="T5" fmla="*/ 0 h 17"/>
                <a:gd name="T6" fmla="*/ 0 w 19"/>
                <a:gd name="T7" fmla="*/ 0 h 17"/>
                <a:gd name="T8" fmla="*/ 0 w 19"/>
                <a:gd name="T9" fmla="*/ 16 h 17"/>
                <a:gd name="T10" fmla="*/ 0 w 19"/>
                <a:gd name="T11" fmla="*/ 1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8" y="12"/>
                  </a:moveTo>
                  <a:lnTo>
                    <a:pt x="17" y="1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1" name="Freeform 169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16 h 17"/>
                <a:gd name="T4" fmla="*/ 0 w 17"/>
                <a:gd name="T5" fmla="*/ 16 h 17"/>
                <a:gd name="T6" fmla="*/ 0 w 17"/>
                <a:gd name="T7" fmla="*/ 0 h 17"/>
                <a:gd name="T8" fmla="*/ 16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2" name="Freeform 170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3" name="Freeform 171"/>
            <p:cNvSpPr>
              <a:spLocks/>
            </p:cNvSpPr>
            <p:nvPr/>
          </p:nvSpPr>
          <p:spPr bwMode="auto">
            <a:xfrm>
              <a:off x="3930" y="1497"/>
              <a:ext cx="44" cy="17"/>
            </a:xfrm>
            <a:custGeom>
              <a:avLst/>
              <a:gdLst>
                <a:gd name="T0" fmla="*/ 14 w 44"/>
                <a:gd name="T1" fmla="*/ 16 h 17"/>
                <a:gd name="T2" fmla="*/ 0 w 44"/>
                <a:gd name="T3" fmla="*/ 16 h 17"/>
                <a:gd name="T4" fmla="*/ 0 w 44"/>
                <a:gd name="T5" fmla="*/ 8 h 17"/>
                <a:gd name="T6" fmla="*/ 14 w 44"/>
                <a:gd name="T7" fmla="*/ 8 h 17"/>
                <a:gd name="T8" fmla="*/ 14 w 44"/>
                <a:gd name="T9" fmla="*/ 0 h 17"/>
                <a:gd name="T10" fmla="*/ 28 w 44"/>
                <a:gd name="T11" fmla="*/ 0 h 17"/>
                <a:gd name="T12" fmla="*/ 28 w 44"/>
                <a:gd name="T13" fmla="*/ 8 h 17"/>
                <a:gd name="T14" fmla="*/ 43 w 44"/>
                <a:gd name="T15" fmla="*/ 8 h 17"/>
                <a:gd name="T16" fmla="*/ 43 w 44"/>
                <a:gd name="T17" fmla="*/ 16 h 17"/>
                <a:gd name="T18" fmla="*/ 28 w 44"/>
                <a:gd name="T19" fmla="*/ 16 h 17"/>
                <a:gd name="T20" fmla="*/ 14 w 44"/>
                <a:gd name="T21" fmla="*/ 1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17"/>
                <a:gd name="T35" fmla="*/ 44 w 44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17">
                  <a:moveTo>
                    <a:pt x="14" y="1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43" y="8"/>
                  </a:lnTo>
                  <a:lnTo>
                    <a:pt x="43" y="16"/>
                  </a:lnTo>
                  <a:lnTo>
                    <a:pt x="28" y="16"/>
                  </a:lnTo>
                  <a:lnTo>
                    <a:pt x="14" y="16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4" name="Freeform 172"/>
            <p:cNvSpPr>
              <a:spLocks/>
            </p:cNvSpPr>
            <p:nvPr/>
          </p:nvSpPr>
          <p:spPr bwMode="auto">
            <a:xfrm>
              <a:off x="3945" y="1497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5" name="Freeform 173"/>
            <p:cNvSpPr>
              <a:spLocks/>
            </p:cNvSpPr>
            <p:nvPr/>
          </p:nvSpPr>
          <p:spPr bwMode="auto">
            <a:xfrm>
              <a:off x="3897" y="1494"/>
              <a:ext cx="20" cy="17"/>
            </a:xfrm>
            <a:custGeom>
              <a:avLst/>
              <a:gdLst>
                <a:gd name="T0" fmla="*/ 5 w 20"/>
                <a:gd name="T1" fmla="*/ 16 h 17"/>
                <a:gd name="T2" fmla="*/ 3 w 20"/>
                <a:gd name="T3" fmla="*/ 15 h 17"/>
                <a:gd name="T4" fmla="*/ 2 w 20"/>
                <a:gd name="T5" fmla="*/ 15 h 17"/>
                <a:gd name="T6" fmla="*/ 1 w 20"/>
                <a:gd name="T7" fmla="*/ 14 h 17"/>
                <a:gd name="T8" fmla="*/ 1 w 20"/>
                <a:gd name="T9" fmla="*/ 12 h 17"/>
                <a:gd name="T10" fmla="*/ 0 w 20"/>
                <a:gd name="T11" fmla="*/ 12 h 17"/>
                <a:gd name="T12" fmla="*/ 0 w 20"/>
                <a:gd name="T13" fmla="*/ 10 h 17"/>
                <a:gd name="T14" fmla="*/ 0 w 20"/>
                <a:gd name="T15" fmla="*/ 8 h 17"/>
                <a:gd name="T16" fmla="*/ 0 w 20"/>
                <a:gd name="T17" fmla="*/ 6 h 17"/>
                <a:gd name="T18" fmla="*/ 0 w 20"/>
                <a:gd name="T19" fmla="*/ 4 h 17"/>
                <a:gd name="T20" fmla="*/ 0 w 20"/>
                <a:gd name="T21" fmla="*/ 3 h 17"/>
                <a:gd name="T22" fmla="*/ 1 w 20"/>
                <a:gd name="T23" fmla="*/ 2 h 17"/>
                <a:gd name="T24" fmla="*/ 2 w 20"/>
                <a:gd name="T25" fmla="*/ 1 h 17"/>
                <a:gd name="T26" fmla="*/ 3 w 20"/>
                <a:gd name="T27" fmla="*/ 0 h 17"/>
                <a:gd name="T28" fmla="*/ 4 w 20"/>
                <a:gd name="T29" fmla="*/ 0 h 17"/>
                <a:gd name="T30" fmla="*/ 5 w 20"/>
                <a:gd name="T31" fmla="*/ 0 h 17"/>
                <a:gd name="T32" fmla="*/ 12 w 20"/>
                <a:gd name="T33" fmla="*/ 0 h 17"/>
                <a:gd name="T34" fmla="*/ 13 w 20"/>
                <a:gd name="T35" fmla="*/ 0 h 17"/>
                <a:gd name="T36" fmla="*/ 15 w 20"/>
                <a:gd name="T37" fmla="*/ 0 h 17"/>
                <a:gd name="T38" fmla="*/ 16 w 20"/>
                <a:gd name="T39" fmla="*/ 1 h 17"/>
                <a:gd name="T40" fmla="*/ 17 w 20"/>
                <a:gd name="T41" fmla="*/ 3 h 17"/>
                <a:gd name="T42" fmla="*/ 17 w 20"/>
                <a:gd name="T43" fmla="*/ 3 h 17"/>
                <a:gd name="T44" fmla="*/ 18 w 20"/>
                <a:gd name="T45" fmla="*/ 5 h 17"/>
                <a:gd name="T46" fmla="*/ 18 w 20"/>
                <a:gd name="T47" fmla="*/ 7 h 17"/>
                <a:gd name="T48" fmla="*/ 18 w 20"/>
                <a:gd name="T49" fmla="*/ 8 h 17"/>
                <a:gd name="T50" fmla="*/ 18 w 20"/>
                <a:gd name="T51" fmla="*/ 10 h 17"/>
                <a:gd name="T52" fmla="*/ 17 w 20"/>
                <a:gd name="T53" fmla="*/ 12 h 17"/>
                <a:gd name="T54" fmla="*/ 16 w 20"/>
                <a:gd name="T55" fmla="*/ 13 h 17"/>
                <a:gd name="T56" fmla="*/ 15 w 20"/>
                <a:gd name="T57" fmla="*/ 15 h 17"/>
                <a:gd name="T58" fmla="*/ 13 w 20"/>
                <a:gd name="T59" fmla="*/ 15 h 17"/>
                <a:gd name="T60" fmla="*/ 13 w 20"/>
                <a:gd name="T61" fmla="*/ 16 h 17"/>
                <a:gd name="T62" fmla="*/ 12 w 20"/>
                <a:gd name="T63" fmla="*/ 1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"/>
                <a:gd name="T97" fmla="*/ 0 h 17"/>
                <a:gd name="T98" fmla="*/ 20 w 20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" h="17">
                  <a:moveTo>
                    <a:pt x="5" y="16"/>
                  </a:move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5" y="16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6" name="Freeform 174"/>
            <p:cNvSpPr>
              <a:spLocks/>
            </p:cNvSpPr>
            <p:nvPr/>
          </p:nvSpPr>
          <p:spPr bwMode="auto">
            <a:xfrm>
              <a:off x="3921" y="1489"/>
              <a:ext cx="17" cy="38"/>
            </a:xfrm>
            <a:custGeom>
              <a:avLst/>
              <a:gdLst>
                <a:gd name="T0" fmla="*/ 8 w 17"/>
                <a:gd name="T1" fmla="*/ 0 h 38"/>
                <a:gd name="T2" fmla="*/ 0 w 17"/>
                <a:gd name="T3" fmla="*/ 22 h 38"/>
                <a:gd name="T4" fmla="*/ 16 w 17"/>
                <a:gd name="T5" fmla="*/ 22 h 38"/>
                <a:gd name="T6" fmla="*/ 16 w 17"/>
                <a:gd name="T7" fmla="*/ 37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38"/>
                <a:gd name="T14" fmla="*/ 17 w 17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38">
                  <a:moveTo>
                    <a:pt x="8" y="0"/>
                  </a:moveTo>
                  <a:lnTo>
                    <a:pt x="0" y="22"/>
                  </a:lnTo>
                  <a:lnTo>
                    <a:pt x="16" y="22"/>
                  </a:lnTo>
                  <a:lnTo>
                    <a:pt x="16" y="37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7" name="Freeform 175"/>
            <p:cNvSpPr>
              <a:spLocks/>
            </p:cNvSpPr>
            <p:nvPr/>
          </p:nvSpPr>
          <p:spPr bwMode="auto">
            <a:xfrm>
              <a:off x="3979" y="1489"/>
              <a:ext cx="17" cy="72"/>
            </a:xfrm>
            <a:custGeom>
              <a:avLst/>
              <a:gdLst>
                <a:gd name="T0" fmla="*/ 0 w 17"/>
                <a:gd name="T1" fmla="*/ 0 h 72"/>
                <a:gd name="T2" fmla="*/ 16 w 17"/>
                <a:gd name="T3" fmla="*/ 22 h 72"/>
                <a:gd name="T4" fmla="*/ 0 w 17"/>
                <a:gd name="T5" fmla="*/ 22 h 72"/>
                <a:gd name="T6" fmla="*/ 0 w 17"/>
                <a:gd name="T7" fmla="*/ 7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72"/>
                <a:gd name="T14" fmla="*/ 17 w 17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72">
                  <a:moveTo>
                    <a:pt x="0" y="0"/>
                  </a:moveTo>
                  <a:lnTo>
                    <a:pt x="16" y="22"/>
                  </a:lnTo>
                  <a:lnTo>
                    <a:pt x="0" y="22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8" name="Freeform 176"/>
            <p:cNvSpPr>
              <a:spLocks/>
            </p:cNvSpPr>
            <p:nvPr/>
          </p:nvSpPr>
          <p:spPr bwMode="auto">
            <a:xfrm>
              <a:off x="3855" y="1532"/>
              <a:ext cx="250" cy="41"/>
            </a:xfrm>
            <a:custGeom>
              <a:avLst/>
              <a:gdLst>
                <a:gd name="T0" fmla="*/ 0 w 250"/>
                <a:gd name="T1" fmla="*/ 40 h 41"/>
                <a:gd name="T2" fmla="*/ 249 w 250"/>
                <a:gd name="T3" fmla="*/ 40 h 41"/>
                <a:gd name="T4" fmla="*/ 240 w 250"/>
                <a:gd name="T5" fmla="*/ 0 h 41"/>
                <a:gd name="T6" fmla="*/ 10 w 250"/>
                <a:gd name="T7" fmla="*/ 0 h 41"/>
                <a:gd name="T8" fmla="*/ 0 w 250"/>
                <a:gd name="T9" fmla="*/ 4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41"/>
                <a:gd name="T17" fmla="*/ 250 w 2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41">
                  <a:moveTo>
                    <a:pt x="0" y="40"/>
                  </a:moveTo>
                  <a:lnTo>
                    <a:pt x="249" y="40"/>
                  </a:lnTo>
                  <a:lnTo>
                    <a:pt x="240" y="0"/>
                  </a:lnTo>
                  <a:lnTo>
                    <a:pt x="10" y="0"/>
                  </a:lnTo>
                  <a:lnTo>
                    <a:pt x="0" y="4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79" name="Freeform 177"/>
            <p:cNvSpPr>
              <a:spLocks/>
            </p:cNvSpPr>
            <p:nvPr/>
          </p:nvSpPr>
          <p:spPr bwMode="auto">
            <a:xfrm>
              <a:off x="3855" y="1572"/>
              <a:ext cx="251" cy="17"/>
            </a:xfrm>
            <a:custGeom>
              <a:avLst/>
              <a:gdLst>
                <a:gd name="T0" fmla="*/ 0 w 251"/>
                <a:gd name="T1" fmla="*/ 16 h 17"/>
                <a:gd name="T2" fmla="*/ 0 w 251"/>
                <a:gd name="T3" fmla="*/ 0 h 17"/>
                <a:gd name="T4" fmla="*/ 249 w 251"/>
                <a:gd name="T5" fmla="*/ 0 h 17"/>
                <a:gd name="T6" fmla="*/ 250 w 251"/>
                <a:gd name="T7" fmla="*/ 16 h 17"/>
                <a:gd name="T8" fmla="*/ 0 w 251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7"/>
                <a:gd name="T17" fmla="*/ 251 w 2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7">
                  <a:moveTo>
                    <a:pt x="0" y="1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50" y="16"/>
                  </a:lnTo>
                  <a:lnTo>
                    <a:pt x="0" y="16"/>
                  </a:lnTo>
                </a:path>
              </a:pathLst>
            </a:custGeom>
            <a:solidFill>
              <a:srgbClr val="CCCC6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80" name="Freeform 178"/>
            <p:cNvSpPr>
              <a:spLocks/>
            </p:cNvSpPr>
            <p:nvPr/>
          </p:nvSpPr>
          <p:spPr bwMode="auto">
            <a:xfrm>
              <a:off x="3872" y="1538"/>
              <a:ext cx="223" cy="28"/>
            </a:xfrm>
            <a:custGeom>
              <a:avLst/>
              <a:gdLst>
                <a:gd name="T0" fmla="*/ 0 w 223"/>
                <a:gd name="T1" fmla="*/ 27 h 28"/>
                <a:gd name="T2" fmla="*/ 222 w 223"/>
                <a:gd name="T3" fmla="*/ 27 h 28"/>
                <a:gd name="T4" fmla="*/ 214 w 223"/>
                <a:gd name="T5" fmla="*/ 0 h 28"/>
                <a:gd name="T6" fmla="*/ 8 w 223"/>
                <a:gd name="T7" fmla="*/ 0 h 28"/>
                <a:gd name="T8" fmla="*/ 0 w 223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8"/>
                <a:gd name="T17" fmla="*/ 223 w 22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8">
                  <a:moveTo>
                    <a:pt x="0" y="27"/>
                  </a:moveTo>
                  <a:lnTo>
                    <a:pt x="222" y="27"/>
                  </a:lnTo>
                  <a:lnTo>
                    <a:pt x="214" y="0"/>
                  </a:lnTo>
                  <a:lnTo>
                    <a:pt x="8" y="0"/>
                  </a:lnTo>
                  <a:lnTo>
                    <a:pt x="0" y="27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098" name="Text Box 179"/>
          <p:cNvSpPr txBox="1">
            <a:spLocks noChangeArrowheads="1"/>
          </p:cNvSpPr>
          <p:nvPr/>
        </p:nvSpPr>
        <p:spPr bwMode="auto">
          <a:xfrm>
            <a:off x="5576888" y="6127750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Times New Roman" pitchFamily="18" charset="0"/>
              </a:rPr>
              <a:t>D</a:t>
            </a:r>
          </a:p>
        </p:txBody>
      </p:sp>
      <p:grpSp>
        <p:nvGrpSpPr>
          <p:cNvPr id="217099" name="Group 180"/>
          <p:cNvGrpSpPr>
            <a:grpSpLocks/>
          </p:cNvGrpSpPr>
          <p:nvPr/>
        </p:nvGrpSpPr>
        <p:grpSpPr bwMode="auto">
          <a:xfrm>
            <a:off x="2595563" y="5429250"/>
            <a:ext cx="763587" cy="609600"/>
            <a:chOff x="3840" y="1279"/>
            <a:chExt cx="266" cy="310"/>
          </a:xfrm>
        </p:grpSpPr>
        <p:sp>
          <p:nvSpPr>
            <p:cNvPr id="217169" name="Freeform 181"/>
            <p:cNvSpPr>
              <a:spLocks/>
            </p:cNvSpPr>
            <p:nvPr/>
          </p:nvSpPr>
          <p:spPr bwMode="auto">
            <a:xfrm>
              <a:off x="3848" y="1548"/>
              <a:ext cx="206" cy="20"/>
            </a:xfrm>
            <a:custGeom>
              <a:avLst/>
              <a:gdLst>
                <a:gd name="T0" fmla="*/ 0 w 206"/>
                <a:gd name="T1" fmla="*/ 19 h 20"/>
                <a:gd name="T2" fmla="*/ 0 w 206"/>
                <a:gd name="T3" fmla="*/ 0 h 20"/>
                <a:gd name="T4" fmla="*/ 205 w 206"/>
                <a:gd name="T5" fmla="*/ 0 h 20"/>
                <a:gd name="T6" fmla="*/ 205 w 206"/>
                <a:gd name="T7" fmla="*/ 19 h 20"/>
                <a:gd name="T8" fmla="*/ 0 w 206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20"/>
                <a:gd name="T17" fmla="*/ 206 w 206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20">
                  <a:moveTo>
                    <a:pt x="0" y="1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19"/>
                  </a:lnTo>
                  <a:lnTo>
                    <a:pt x="0" y="19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0" name="Freeform 182"/>
            <p:cNvSpPr>
              <a:spLocks/>
            </p:cNvSpPr>
            <p:nvPr/>
          </p:nvSpPr>
          <p:spPr bwMode="auto">
            <a:xfrm>
              <a:off x="3840" y="1453"/>
              <a:ext cx="220" cy="34"/>
            </a:xfrm>
            <a:custGeom>
              <a:avLst/>
              <a:gdLst>
                <a:gd name="T0" fmla="*/ 189 w 220"/>
                <a:gd name="T1" fmla="*/ 0 h 34"/>
                <a:gd name="T2" fmla="*/ 219 w 220"/>
                <a:gd name="T3" fmla="*/ 33 h 34"/>
                <a:gd name="T4" fmla="*/ 0 w 220"/>
                <a:gd name="T5" fmla="*/ 33 h 34"/>
                <a:gd name="T6" fmla="*/ 29 w 220"/>
                <a:gd name="T7" fmla="*/ 0 h 34"/>
                <a:gd name="T8" fmla="*/ 189 w 220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4"/>
                <a:gd name="T17" fmla="*/ 220 w 2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4">
                  <a:moveTo>
                    <a:pt x="189" y="0"/>
                  </a:moveTo>
                  <a:lnTo>
                    <a:pt x="219" y="33"/>
                  </a:lnTo>
                  <a:lnTo>
                    <a:pt x="0" y="33"/>
                  </a:lnTo>
                  <a:lnTo>
                    <a:pt x="29" y="0"/>
                  </a:lnTo>
                  <a:lnTo>
                    <a:pt x="18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1" name="Freeform 183"/>
            <p:cNvSpPr>
              <a:spLocks/>
            </p:cNvSpPr>
            <p:nvPr/>
          </p:nvSpPr>
          <p:spPr bwMode="auto">
            <a:xfrm>
              <a:off x="3897" y="1449"/>
              <a:ext cx="104" cy="24"/>
            </a:xfrm>
            <a:custGeom>
              <a:avLst/>
              <a:gdLst>
                <a:gd name="T0" fmla="*/ 102 w 104"/>
                <a:gd name="T1" fmla="*/ 10 h 24"/>
                <a:gd name="T2" fmla="*/ 101 w 104"/>
                <a:gd name="T3" fmla="*/ 8 h 24"/>
                <a:gd name="T4" fmla="*/ 97 w 104"/>
                <a:gd name="T5" fmla="*/ 6 h 24"/>
                <a:gd name="T6" fmla="*/ 93 w 104"/>
                <a:gd name="T7" fmla="*/ 4 h 24"/>
                <a:gd name="T8" fmla="*/ 87 w 104"/>
                <a:gd name="T9" fmla="*/ 3 h 24"/>
                <a:gd name="T10" fmla="*/ 80 w 104"/>
                <a:gd name="T11" fmla="*/ 2 h 24"/>
                <a:gd name="T12" fmla="*/ 72 w 104"/>
                <a:gd name="T13" fmla="*/ 1 h 24"/>
                <a:gd name="T14" fmla="*/ 64 w 104"/>
                <a:gd name="T15" fmla="*/ 0 h 24"/>
                <a:gd name="T16" fmla="*/ 55 w 104"/>
                <a:gd name="T17" fmla="*/ 0 h 24"/>
                <a:gd name="T18" fmla="*/ 46 w 104"/>
                <a:gd name="T19" fmla="*/ 0 h 24"/>
                <a:gd name="T20" fmla="*/ 37 w 104"/>
                <a:gd name="T21" fmla="*/ 0 h 24"/>
                <a:gd name="T22" fmla="*/ 29 w 104"/>
                <a:gd name="T23" fmla="*/ 1 h 24"/>
                <a:gd name="T24" fmla="*/ 21 w 104"/>
                <a:gd name="T25" fmla="*/ 2 h 24"/>
                <a:gd name="T26" fmla="*/ 14 w 104"/>
                <a:gd name="T27" fmla="*/ 3 h 24"/>
                <a:gd name="T28" fmla="*/ 8 w 104"/>
                <a:gd name="T29" fmla="*/ 4 h 24"/>
                <a:gd name="T30" fmla="*/ 4 w 104"/>
                <a:gd name="T31" fmla="*/ 6 h 24"/>
                <a:gd name="T32" fmla="*/ 1 w 104"/>
                <a:gd name="T33" fmla="*/ 8 h 24"/>
                <a:gd name="T34" fmla="*/ 0 w 104"/>
                <a:gd name="T35" fmla="*/ 10 h 24"/>
                <a:gd name="T36" fmla="*/ 0 w 104"/>
                <a:gd name="T37" fmla="*/ 12 h 24"/>
                <a:gd name="T38" fmla="*/ 1 w 104"/>
                <a:gd name="T39" fmla="*/ 14 h 24"/>
                <a:gd name="T40" fmla="*/ 4 w 104"/>
                <a:gd name="T41" fmla="*/ 16 h 24"/>
                <a:gd name="T42" fmla="*/ 8 w 104"/>
                <a:gd name="T43" fmla="*/ 17 h 24"/>
                <a:gd name="T44" fmla="*/ 14 w 104"/>
                <a:gd name="T45" fmla="*/ 19 h 24"/>
                <a:gd name="T46" fmla="*/ 21 w 104"/>
                <a:gd name="T47" fmla="*/ 20 h 24"/>
                <a:gd name="T48" fmla="*/ 29 w 104"/>
                <a:gd name="T49" fmla="*/ 21 h 24"/>
                <a:gd name="T50" fmla="*/ 37 w 104"/>
                <a:gd name="T51" fmla="*/ 22 h 24"/>
                <a:gd name="T52" fmla="*/ 46 w 104"/>
                <a:gd name="T53" fmla="*/ 23 h 24"/>
                <a:gd name="T54" fmla="*/ 55 w 104"/>
                <a:gd name="T55" fmla="*/ 23 h 24"/>
                <a:gd name="T56" fmla="*/ 64 w 104"/>
                <a:gd name="T57" fmla="*/ 22 h 24"/>
                <a:gd name="T58" fmla="*/ 72 w 104"/>
                <a:gd name="T59" fmla="*/ 21 h 24"/>
                <a:gd name="T60" fmla="*/ 80 w 104"/>
                <a:gd name="T61" fmla="*/ 20 h 24"/>
                <a:gd name="T62" fmla="*/ 87 w 104"/>
                <a:gd name="T63" fmla="*/ 19 h 24"/>
                <a:gd name="T64" fmla="*/ 93 w 104"/>
                <a:gd name="T65" fmla="*/ 17 h 24"/>
                <a:gd name="T66" fmla="*/ 97 w 104"/>
                <a:gd name="T67" fmla="*/ 16 h 24"/>
                <a:gd name="T68" fmla="*/ 101 w 104"/>
                <a:gd name="T69" fmla="*/ 14 h 24"/>
                <a:gd name="T70" fmla="*/ 102 w 104"/>
                <a:gd name="T71" fmla="*/ 12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4"/>
                <a:gd name="T109" fmla="*/ 0 h 24"/>
                <a:gd name="T110" fmla="*/ 104 w 10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4" h="24">
                  <a:moveTo>
                    <a:pt x="103" y="11"/>
                  </a:moveTo>
                  <a:lnTo>
                    <a:pt x="102" y="10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99" y="7"/>
                  </a:lnTo>
                  <a:lnTo>
                    <a:pt x="97" y="6"/>
                  </a:lnTo>
                  <a:lnTo>
                    <a:pt x="95" y="6"/>
                  </a:lnTo>
                  <a:lnTo>
                    <a:pt x="93" y="4"/>
                  </a:lnTo>
                  <a:lnTo>
                    <a:pt x="90" y="4"/>
                  </a:lnTo>
                  <a:lnTo>
                    <a:pt x="87" y="3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5" y="1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7" y="20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9" y="21"/>
                  </a:lnTo>
                  <a:lnTo>
                    <a:pt x="33" y="22"/>
                  </a:lnTo>
                  <a:lnTo>
                    <a:pt x="37" y="22"/>
                  </a:lnTo>
                  <a:lnTo>
                    <a:pt x="42" y="22"/>
                  </a:lnTo>
                  <a:lnTo>
                    <a:pt x="46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60" y="22"/>
                  </a:lnTo>
                  <a:lnTo>
                    <a:pt x="64" y="22"/>
                  </a:lnTo>
                  <a:lnTo>
                    <a:pt x="69" y="22"/>
                  </a:lnTo>
                  <a:lnTo>
                    <a:pt x="72" y="21"/>
                  </a:lnTo>
                  <a:lnTo>
                    <a:pt x="76" y="21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19"/>
                  </a:lnTo>
                  <a:lnTo>
                    <a:pt x="90" y="18"/>
                  </a:lnTo>
                  <a:lnTo>
                    <a:pt x="93" y="17"/>
                  </a:lnTo>
                  <a:lnTo>
                    <a:pt x="95" y="17"/>
                  </a:lnTo>
                  <a:lnTo>
                    <a:pt x="97" y="16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2" y="12"/>
                  </a:lnTo>
                  <a:lnTo>
                    <a:pt x="103" y="11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2" name="Freeform 184"/>
            <p:cNvSpPr>
              <a:spLocks/>
            </p:cNvSpPr>
            <p:nvPr/>
          </p:nvSpPr>
          <p:spPr bwMode="auto">
            <a:xfrm>
              <a:off x="3897" y="1461"/>
              <a:ext cx="104" cy="17"/>
            </a:xfrm>
            <a:custGeom>
              <a:avLst/>
              <a:gdLst>
                <a:gd name="T0" fmla="*/ 102 w 104"/>
                <a:gd name="T1" fmla="*/ 6 h 17"/>
                <a:gd name="T2" fmla="*/ 101 w 104"/>
                <a:gd name="T3" fmla="*/ 8 h 17"/>
                <a:gd name="T4" fmla="*/ 97 w 104"/>
                <a:gd name="T5" fmla="*/ 10 h 17"/>
                <a:gd name="T6" fmla="*/ 93 w 104"/>
                <a:gd name="T7" fmla="*/ 11 h 17"/>
                <a:gd name="T8" fmla="*/ 87 w 104"/>
                <a:gd name="T9" fmla="*/ 12 h 17"/>
                <a:gd name="T10" fmla="*/ 80 w 104"/>
                <a:gd name="T11" fmla="*/ 14 h 17"/>
                <a:gd name="T12" fmla="*/ 72 w 104"/>
                <a:gd name="T13" fmla="*/ 14 h 17"/>
                <a:gd name="T14" fmla="*/ 64 w 104"/>
                <a:gd name="T15" fmla="*/ 15 h 17"/>
                <a:gd name="T16" fmla="*/ 55 w 104"/>
                <a:gd name="T17" fmla="*/ 16 h 17"/>
                <a:gd name="T18" fmla="*/ 46 w 104"/>
                <a:gd name="T19" fmla="*/ 16 h 17"/>
                <a:gd name="T20" fmla="*/ 37 w 104"/>
                <a:gd name="T21" fmla="*/ 15 h 17"/>
                <a:gd name="T22" fmla="*/ 29 w 104"/>
                <a:gd name="T23" fmla="*/ 14 h 17"/>
                <a:gd name="T24" fmla="*/ 21 w 104"/>
                <a:gd name="T25" fmla="*/ 14 h 17"/>
                <a:gd name="T26" fmla="*/ 14 w 104"/>
                <a:gd name="T27" fmla="*/ 12 h 17"/>
                <a:gd name="T28" fmla="*/ 8 w 104"/>
                <a:gd name="T29" fmla="*/ 11 h 17"/>
                <a:gd name="T30" fmla="*/ 4 w 104"/>
                <a:gd name="T31" fmla="*/ 10 h 17"/>
                <a:gd name="T32" fmla="*/ 1 w 104"/>
                <a:gd name="T33" fmla="*/ 8 h 17"/>
                <a:gd name="T34" fmla="*/ 0 w 104"/>
                <a:gd name="T35" fmla="*/ 6 h 17"/>
                <a:gd name="T36" fmla="*/ 0 w 104"/>
                <a:gd name="T37" fmla="*/ 0 h 17"/>
                <a:gd name="T38" fmla="*/ 0 w 104"/>
                <a:gd name="T39" fmla="*/ 2 h 17"/>
                <a:gd name="T40" fmla="*/ 3 w 104"/>
                <a:gd name="T41" fmla="*/ 4 h 17"/>
                <a:gd name="T42" fmla="*/ 6 w 104"/>
                <a:gd name="T43" fmla="*/ 5 h 17"/>
                <a:gd name="T44" fmla="*/ 12 w 104"/>
                <a:gd name="T45" fmla="*/ 6 h 17"/>
                <a:gd name="T46" fmla="*/ 17 w 104"/>
                <a:gd name="T47" fmla="*/ 8 h 17"/>
                <a:gd name="T48" fmla="*/ 25 w 104"/>
                <a:gd name="T49" fmla="*/ 9 h 17"/>
                <a:gd name="T50" fmla="*/ 33 w 104"/>
                <a:gd name="T51" fmla="*/ 10 h 17"/>
                <a:gd name="T52" fmla="*/ 42 w 104"/>
                <a:gd name="T53" fmla="*/ 10 h 17"/>
                <a:gd name="T54" fmla="*/ 51 w 104"/>
                <a:gd name="T55" fmla="*/ 10 h 17"/>
                <a:gd name="T56" fmla="*/ 60 w 104"/>
                <a:gd name="T57" fmla="*/ 10 h 17"/>
                <a:gd name="T58" fmla="*/ 69 w 104"/>
                <a:gd name="T59" fmla="*/ 10 h 17"/>
                <a:gd name="T60" fmla="*/ 76 w 104"/>
                <a:gd name="T61" fmla="*/ 9 h 17"/>
                <a:gd name="T62" fmla="*/ 84 w 104"/>
                <a:gd name="T63" fmla="*/ 8 h 17"/>
                <a:gd name="T64" fmla="*/ 90 w 104"/>
                <a:gd name="T65" fmla="*/ 6 h 17"/>
                <a:gd name="T66" fmla="*/ 95 w 104"/>
                <a:gd name="T67" fmla="*/ 5 h 17"/>
                <a:gd name="T68" fmla="*/ 99 w 104"/>
                <a:gd name="T69" fmla="*/ 4 h 17"/>
                <a:gd name="T70" fmla="*/ 102 w 104"/>
                <a:gd name="T71" fmla="*/ 2 h 17"/>
                <a:gd name="T72" fmla="*/ 103 w 104"/>
                <a:gd name="T73" fmla="*/ 0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4"/>
                <a:gd name="T112" fmla="*/ 0 h 17"/>
                <a:gd name="T113" fmla="*/ 104 w 104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4" h="17">
                  <a:moveTo>
                    <a:pt x="103" y="5"/>
                  </a:moveTo>
                  <a:lnTo>
                    <a:pt x="102" y="6"/>
                  </a:lnTo>
                  <a:lnTo>
                    <a:pt x="102" y="7"/>
                  </a:lnTo>
                  <a:lnTo>
                    <a:pt x="101" y="8"/>
                  </a:lnTo>
                  <a:lnTo>
                    <a:pt x="99" y="8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90" y="12"/>
                  </a:lnTo>
                  <a:lnTo>
                    <a:pt x="87" y="12"/>
                  </a:lnTo>
                  <a:lnTo>
                    <a:pt x="84" y="13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69" y="15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6"/>
                  </a:lnTo>
                  <a:lnTo>
                    <a:pt x="51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7" y="15"/>
                  </a:lnTo>
                  <a:lnTo>
                    <a:pt x="33" y="15"/>
                  </a:lnTo>
                  <a:lnTo>
                    <a:pt x="29" y="14"/>
                  </a:lnTo>
                  <a:lnTo>
                    <a:pt x="25" y="14"/>
                  </a:lnTo>
                  <a:lnTo>
                    <a:pt x="21" y="14"/>
                  </a:lnTo>
                  <a:lnTo>
                    <a:pt x="17" y="13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7" y="8"/>
                  </a:lnTo>
                  <a:lnTo>
                    <a:pt x="21" y="8"/>
                  </a:lnTo>
                  <a:lnTo>
                    <a:pt x="25" y="9"/>
                  </a:lnTo>
                  <a:lnTo>
                    <a:pt x="29" y="10"/>
                  </a:lnTo>
                  <a:lnTo>
                    <a:pt x="33" y="10"/>
                  </a:lnTo>
                  <a:lnTo>
                    <a:pt x="37" y="10"/>
                  </a:lnTo>
                  <a:lnTo>
                    <a:pt x="42" y="10"/>
                  </a:lnTo>
                  <a:lnTo>
                    <a:pt x="46" y="10"/>
                  </a:lnTo>
                  <a:lnTo>
                    <a:pt x="51" y="10"/>
                  </a:lnTo>
                  <a:lnTo>
                    <a:pt x="55" y="10"/>
                  </a:lnTo>
                  <a:lnTo>
                    <a:pt x="60" y="10"/>
                  </a:lnTo>
                  <a:lnTo>
                    <a:pt x="64" y="10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6" y="9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7" y="7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3" y="0"/>
                  </a:lnTo>
                  <a:lnTo>
                    <a:pt x="103" y="5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3" name="Freeform 185"/>
            <p:cNvSpPr>
              <a:spLocks/>
            </p:cNvSpPr>
            <p:nvPr/>
          </p:nvSpPr>
          <p:spPr bwMode="auto">
            <a:xfrm>
              <a:off x="3840" y="1486"/>
              <a:ext cx="220" cy="77"/>
            </a:xfrm>
            <a:custGeom>
              <a:avLst/>
              <a:gdLst>
                <a:gd name="T0" fmla="*/ 0 w 220"/>
                <a:gd name="T1" fmla="*/ 76 h 77"/>
                <a:gd name="T2" fmla="*/ 219 w 220"/>
                <a:gd name="T3" fmla="*/ 76 h 77"/>
                <a:gd name="T4" fmla="*/ 219 w 220"/>
                <a:gd name="T5" fmla="*/ 0 h 77"/>
                <a:gd name="T6" fmla="*/ 0 w 220"/>
                <a:gd name="T7" fmla="*/ 0 h 77"/>
                <a:gd name="T8" fmla="*/ 0 w 220"/>
                <a:gd name="T9" fmla="*/ 7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77"/>
                <a:gd name="T17" fmla="*/ 220 w 220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77">
                  <a:moveTo>
                    <a:pt x="0" y="76"/>
                  </a:moveTo>
                  <a:lnTo>
                    <a:pt x="219" y="76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4" name="Freeform 186"/>
            <p:cNvSpPr>
              <a:spLocks/>
            </p:cNvSpPr>
            <p:nvPr/>
          </p:nvSpPr>
          <p:spPr bwMode="auto">
            <a:xfrm>
              <a:off x="3875" y="1449"/>
              <a:ext cx="69" cy="17"/>
            </a:xfrm>
            <a:custGeom>
              <a:avLst/>
              <a:gdLst>
                <a:gd name="T0" fmla="*/ 0 w 69"/>
                <a:gd name="T1" fmla="*/ 16 h 17"/>
                <a:gd name="T2" fmla="*/ 0 w 69"/>
                <a:gd name="T3" fmla="*/ 0 h 17"/>
                <a:gd name="T4" fmla="*/ 68 w 69"/>
                <a:gd name="T5" fmla="*/ 0 h 17"/>
                <a:gd name="T6" fmla="*/ 68 w 69"/>
                <a:gd name="T7" fmla="*/ 16 h 17"/>
                <a:gd name="T8" fmla="*/ 0 w 69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17"/>
                <a:gd name="T17" fmla="*/ 69 w 6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17">
                  <a:moveTo>
                    <a:pt x="0" y="16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5" name="Freeform 187"/>
            <p:cNvSpPr>
              <a:spLocks/>
            </p:cNvSpPr>
            <p:nvPr/>
          </p:nvSpPr>
          <p:spPr bwMode="auto">
            <a:xfrm>
              <a:off x="3931" y="1450"/>
              <a:ext cx="94" cy="17"/>
            </a:xfrm>
            <a:custGeom>
              <a:avLst/>
              <a:gdLst>
                <a:gd name="T0" fmla="*/ 0 w 94"/>
                <a:gd name="T1" fmla="*/ 16 h 17"/>
                <a:gd name="T2" fmla="*/ 0 w 94"/>
                <a:gd name="T3" fmla="*/ 0 h 17"/>
                <a:gd name="T4" fmla="*/ 93 w 94"/>
                <a:gd name="T5" fmla="*/ 0 h 17"/>
                <a:gd name="T6" fmla="*/ 93 w 94"/>
                <a:gd name="T7" fmla="*/ 16 h 17"/>
                <a:gd name="T8" fmla="*/ 0 w 94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7"/>
                <a:gd name="T17" fmla="*/ 94 w 9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7">
                  <a:moveTo>
                    <a:pt x="0" y="16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6" name="Freeform 188"/>
            <p:cNvSpPr>
              <a:spLocks/>
            </p:cNvSpPr>
            <p:nvPr/>
          </p:nvSpPr>
          <p:spPr bwMode="auto">
            <a:xfrm>
              <a:off x="3877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7" name="Freeform 189"/>
            <p:cNvSpPr>
              <a:spLocks/>
            </p:cNvSpPr>
            <p:nvPr/>
          </p:nvSpPr>
          <p:spPr bwMode="auto">
            <a:xfrm>
              <a:off x="388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4 w 17"/>
                <a:gd name="T7" fmla="*/ 16 h 17"/>
                <a:gd name="T8" fmla="*/ 8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8" name="Freeform 190"/>
            <p:cNvSpPr>
              <a:spLocks/>
            </p:cNvSpPr>
            <p:nvPr/>
          </p:nvSpPr>
          <p:spPr bwMode="auto">
            <a:xfrm>
              <a:off x="388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79" name="Freeform 191"/>
            <p:cNvSpPr>
              <a:spLocks/>
            </p:cNvSpPr>
            <p:nvPr/>
          </p:nvSpPr>
          <p:spPr bwMode="auto">
            <a:xfrm>
              <a:off x="388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0" name="Freeform 192"/>
            <p:cNvSpPr>
              <a:spLocks/>
            </p:cNvSpPr>
            <p:nvPr/>
          </p:nvSpPr>
          <p:spPr bwMode="auto">
            <a:xfrm>
              <a:off x="388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1" name="Freeform 193"/>
            <p:cNvSpPr>
              <a:spLocks/>
            </p:cNvSpPr>
            <p:nvPr/>
          </p:nvSpPr>
          <p:spPr bwMode="auto">
            <a:xfrm>
              <a:off x="389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2" name="Freeform 194"/>
            <p:cNvSpPr>
              <a:spLocks/>
            </p:cNvSpPr>
            <p:nvPr/>
          </p:nvSpPr>
          <p:spPr bwMode="auto">
            <a:xfrm>
              <a:off x="389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3" name="Freeform 195"/>
            <p:cNvSpPr>
              <a:spLocks/>
            </p:cNvSpPr>
            <p:nvPr/>
          </p:nvSpPr>
          <p:spPr bwMode="auto">
            <a:xfrm>
              <a:off x="3894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4" name="Freeform 196"/>
            <p:cNvSpPr>
              <a:spLocks/>
            </p:cNvSpPr>
            <p:nvPr/>
          </p:nvSpPr>
          <p:spPr bwMode="auto">
            <a:xfrm>
              <a:off x="389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5" name="Freeform 197"/>
            <p:cNvSpPr>
              <a:spLocks/>
            </p:cNvSpPr>
            <p:nvPr/>
          </p:nvSpPr>
          <p:spPr bwMode="auto">
            <a:xfrm>
              <a:off x="390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6" name="Freeform 198"/>
            <p:cNvSpPr>
              <a:spLocks/>
            </p:cNvSpPr>
            <p:nvPr/>
          </p:nvSpPr>
          <p:spPr bwMode="auto">
            <a:xfrm>
              <a:off x="390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7" name="Freeform 199"/>
            <p:cNvSpPr>
              <a:spLocks/>
            </p:cNvSpPr>
            <p:nvPr/>
          </p:nvSpPr>
          <p:spPr bwMode="auto">
            <a:xfrm>
              <a:off x="390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6 h 17"/>
                <a:gd name="T6" fmla="*/ 8 w 17"/>
                <a:gd name="T7" fmla="*/ 16 h 17"/>
                <a:gd name="T8" fmla="*/ 12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8" name="Freeform 200"/>
            <p:cNvSpPr>
              <a:spLocks/>
            </p:cNvSpPr>
            <p:nvPr/>
          </p:nvSpPr>
          <p:spPr bwMode="auto">
            <a:xfrm>
              <a:off x="390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89" name="Freeform 201"/>
            <p:cNvSpPr>
              <a:spLocks/>
            </p:cNvSpPr>
            <p:nvPr/>
          </p:nvSpPr>
          <p:spPr bwMode="auto">
            <a:xfrm>
              <a:off x="391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0" name="Freeform 202"/>
            <p:cNvSpPr>
              <a:spLocks/>
            </p:cNvSpPr>
            <p:nvPr/>
          </p:nvSpPr>
          <p:spPr bwMode="auto">
            <a:xfrm>
              <a:off x="391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1" name="Freeform 203"/>
            <p:cNvSpPr>
              <a:spLocks/>
            </p:cNvSpPr>
            <p:nvPr/>
          </p:nvSpPr>
          <p:spPr bwMode="auto">
            <a:xfrm>
              <a:off x="3916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2" name="Freeform 204"/>
            <p:cNvSpPr>
              <a:spLocks/>
            </p:cNvSpPr>
            <p:nvPr/>
          </p:nvSpPr>
          <p:spPr bwMode="auto">
            <a:xfrm>
              <a:off x="391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3" name="Freeform 205"/>
            <p:cNvSpPr>
              <a:spLocks/>
            </p:cNvSpPr>
            <p:nvPr/>
          </p:nvSpPr>
          <p:spPr bwMode="auto">
            <a:xfrm>
              <a:off x="3921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4" name="Freeform 206"/>
            <p:cNvSpPr>
              <a:spLocks/>
            </p:cNvSpPr>
            <p:nvPr/>
          </p:nvSpPr>
          <p:spPr bwMode="auto">
            <a:xfrm>
              <a:off x="392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5" name="Freeform 207"/>
            <p:cNvSpPr>
              <a:spLocks/>
            </p:cNvSpPr>
            <p:nvPr/>
          </p:nvSpPr>
          <p:spPr bwMode="auto">
            <a:xfrm>
              <a:off x="392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6" name="Freeform 208"/>
            <p:cNvSpPr>
              <a:spLocks/>
            </p:cNvSpPr>
            <p:nvPr/>
          </p:nvSpPr>
          <p:spPr bwMode="auto">
            <a:xfrm>
              <a:off x="3855" y="1279"/>
              <a:ext cx="187" cy="174"/>
            </a:xfrm>
            <a:custGeom>
              <a:avLst/>
              <a:gdLst>
                <a:gd name="T0" fmla="*/ 180 w 187"/>
                <a:gd name="T1" fmla="*/ 173 h 174"/>
                <a:gd name="T2" fmla="*/ 180 w 187"/>
                <a:gd name="T3" fmla="*/ 173 h 174"/>
                <a:gd name="T4" fmla="*/ 180 w 187"/>
                <a:gd name="T5" fmla="*/ 172 h 174"/>
                <a:gd name="T6" fmla="*/ 182 w 187"/>
                <a:gd name="T7" fmla="*/ 172 h 174"/>
                <a:gd name="T8" fmla="*/ 182 w 187"/>
                <a:gd name="T9" fmla="*/ 172 h 174"/>
                <a:gd name="T10" fmla="*/ 183 w 187"/>
                <a:gd name="T11" fmla="*/ 171 h 174"/>
                <a:gd name="T12" fmla="*/ 183 w 187"/>
                <a:gd name="T13" fmla="*/ 171 h 174"/>
                <a:gd name="T14" fmla="*/ 184 w 187"/>
                <a:gd name="T15" fmla="*/ 171 h 174"/>
                <a:gd name="T16" fmla="*/ 184 w 187"/>
                <a:gd name="T17" fmla="*/ 170 h 174"/>
                <a:gd name="T18" fmla="*/ 184 w 187"/>
                <a:gd name="T19" fmla="*/ 170 h 174"/>
                <a:gd name="T20" fmla="*/ 184 w 187"/>
                <a:gd name="T21" fmla="*/ 169 h 174"/>
                <a:gd name="T22" fmla="*/ 185 w 187"/>
                <a:gd name="T23" fmla="*/ 169 h 174"/>
                <a:gd name="T24" fmla="*/ 185 w 187"/>
                <a:gd name="T25" fmla="*/ 168 h 174"/>
                <a:gd name="T26" fmla="*/ 186 w 187"/>
                <a:gd name="T27" fmla="*/ 167 h 174"/>
                <a:gd name="T28" fmla="*/ 186 w 187"/>
                <a:gd name="T29" fmla="*/ 167 h 174"/>
                <a:gd name="T30" fmla="*/ 186 w 187"/>
                <a:gd name="T31" fmla="*/ 6 h 174"/>
                <a:gd name="T32" fmla="*/ 186 w 187"/>
                <a:gd name="T33" fmla="*/ 5 h 174"/>
                <a:gd name="T34" fmla="*/ 186 w 187"/>
                <a:gd name="T35" fmla="*/ 5 h 174"/>
                <a:gd name="T36" fmla="*/ 185 w 187"/>
                <a:gd name="T37" fmla="*/ 5 h 174"/>
                <a:gd name="T38" fmla="*/ 185 w 187"/>
                <a:gd name="T39" fmla="*/ 3 h 174"/>
                <a:gd name="T40" fmla="*/ 184 w 187"/>
                <a:gd name="T41" fmla="*/ 3 h 174"/>
                <a:gd name="T42" fmla="*/ 184 w 187"/>
                <a:gd name="T43" fmla="*/ 2 h 174"/>
                <a:gd name="T44" fmla="*/ 184 w 187"/>
                <a:gd name="T45" fmla="*/ 1 h 174"/>
                <a:gd name="T46" fmla="*/ 183 w 187"/>
                <a:gd name="T47" fmla="*/ 1 h 174"/>
                <a:gd name="T48" fmla="*/ 183 w 187"/>
                <a:gd name="T49" fmla="*/ 1 h 174"/>
                <a:gd name="T50" fmla="*/ 182 w 187"/>
                <a:gd name="T51" fmla="*/ 1 h 174"/>
                <a:gd name="T52" fmla="*/ 182 w 187"/>
                <a:gd name="T53" fmla="*/ 0 h 174"/>
                <a:gd name="T54" fmla="*/ 180 w 187"/>
                <a:gd name="T55" fmla="*/ 0 h 174"/>
                <a:gd name="T56" fmla="*/ 180 w 187"/>
                <a:gd name="T57" fmla="*/ 0 h 174"/>
                <a:gd name="T58" fmla="*/ 180 w 187"/>
                <a:gd name="T59" fmla="*/ 0 h 174"/>
                <a:gd name="T60" fmla="*/ 5 w 187"/>
                <a:gd name="T61" fmla="*/ 0 h 174"/>
                <a:gd name="T62" fmla="*/ 4 w 187"/>
                <a:gd name="T63" fmla="*/ 0 h 174"/>
                <a:gd name="T64" fmla="*/ 3 w 187"/>
                <a:gd name="T65" fmla="*/ 0 h 174"/>
                <a:gd name="T66" fmla="*/ 3 w 187"/>
                <a:gd name="T67" fmla="*/ 0 h 174"/>
                <a:gd name="T68" fmla="*/ 2 w 187"/>
                <a:gd name="T69" fmla="*/ 0 h 174"/>
                <a:gd name="T70" fmla="*/ 2 w 187"/>
                <a:gd name="T71" fmla="*/ 1 h 174"/>
                <a:gd name="T72" fmla="*/ 1 w 187"/>
                <a:gd name="T73" fmla="*/ 1 h 174"/>
                <a:gd name="T74" fmla="*/ 1 w 187"/>
                <a:gd name="T75" fmla="*/ 1 h 174"/>
                <a:gd name="T76" fmla="*/ 1 w 187"/>
                <a:gd name="T77" fmla="*/ 2 h 174"/>
                <a:gd name="T78" fmla="*/ 0 w 187"/>
                <a:gd name="T79" fmla="*/ 3 h 174"/>
                <a:gd name="T80" fmla="*/ 0 w 187"/>
                <a:gd name="T81" fmla="*/ 3 h 174"/>
                <a:gd name="T82" fmla="*/ 0 w 187"/>
                <a:gd name="T83" fmla="*/ 3 h 174"/>
                <a:gd name="T84" fmla="*/ 0 w 187"/>
                <a:gd name="T85" fmla="*/ 5 h 174"/>
                <a:gd name="T86" fmla="*/ 0 w 187"/>
                <a:gd name="T87" fmla="*/ 5 h 174"/>
                <a:gd name="T88" fmla="*/ 0 w 187"/>
                <a:gd name="T89" fmla="*/ 6 h 174"/>
                <a:gd name="T90" fmla="*/ 0 w 187"/>
                <a:gd name="T91" fmla="*/ 167 h 174"/>
                <a:gd name="T92" fmla="*/ 0 w 187"/>
                <a:gd name="T93" fmla="*/ 167 h 174"/>
                <a:gd name="T94" fmla="*/ 0 w 187"/>
                <a:gd name="T95" fmla="*/ 168 h 174"/>
                <a:gd name="T96" fmla="*/ 0 w 187"/>
                <a:gd name="T97" fmla="*/ 169 h 174"/>
                <a:gd name="T98" fmla="*/ 0 w 187"/>
                <a:gd name="T99" fmla="*/ 169 h 174"/>
                <a:gd name="T100" fmla="*/ 0 w 187"/>
                <a:gd name="T101" fmla="*/ 170 h 174"/>
                <a:gd name="T102" fmla="*/ 1 w 187"/>
                <a:gd name="T103" fmla="*/ 170 h 174"/>
                <a:gd name="T104" fmla="*/ 1 w 187"/>
                <a:gd name="T105" fmla="*/ 171 h 174"/>
                <a:gd name="T106" fmla="*/ 1 w 187"/>
                <a:gd name="T107" fmla="*/ 171 h 174"/>
                <a:gd name="T108" fmla="*/ 2 w 187"/>
                <a:gd name="T109" fmla="*/ 171 h 174"/>
                <a:gd name="T110" fmla="*/ 2 w 187"/>
                <a:gd name="T111" fmla="*/ 172 h 174"/>
                <a:gd name="T112" fmla="*/ 2 w 187"/>
                <a:gd name="T113" fmla="*/ 172 h 174"/>
                <a:gd name="T114" fmla="*/ 3 w 187"/>
                <a:gd name="T115" fmla="*/ 172 h 174"/>
                <a:gd name="T116" fmla="*/ 3 w 187"/>
                <a:gd name="T117" fmla="*/ 172 h 174"/>
                <a:gd name="T118" fmla="*/ 4 w 187"/>
                <a:gd name="T119" fmla="*/ 173 h 174"/>
                <a:gd name="T120" fmla="*/ 5 w 187"/>
                <a:gd name="T121" fmla="*/ 173 h 174"/>
                <a:gd name="T122" fmla="*/ 180 w 187"/>
                <a:gd name="T123" fmla="*/ 173 h 1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7"/>
                <a:gd name="T187" fmla="*/ 0 h 174"/>
                <a:gd name="T188" fmla="*/ 187 w 187"/>
                <a:gd name="T189" fmla="*/ 174 h 1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7" h="174">
                  <a:moveTo>
                    <a:pt x="180" y="173"/>
                  </a:moveTo>
                  <a:lnTo>
                    <a:pt x="180" y="173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3" y="171"/>
                  </a:lnTo>
                  <a:lnTo>
                    <a:pt x="184" y="171"/>
                  </a:lnTo>
                  <a:lnTo>
                    <a:pt x="184" y="170"/>
                  </a:lnTo>
                  <a:lnTo>
                    <a:pt x="184" y="169"/>
                  </a:lnTo>
                  <a:lnTo>
                    <a:pt x="185" y="169"/>
                  </a:lnTo>
                  <a:lnTo>
                    <a:pt x="185" y="168"/>
                  </a:lnTo>
                  <a:lnTo>
                    <a:pt x="186" y="167"/>
                  </a:lnTo>
                  <a:lnTo>
                    <a:pt x="186" y="6"/>
                  </a:lnTo>
                  <a:lnTo>
                    <a:pt x="186" y="5"/>
                  </a:lnTo>
                  <a:lnTo>
                    <a:pt x="185" y="5"/>
                  </a:lnTo>
                  <a:lnTo>
                    <a:pt x="185" y="3"/>
                  </a:lnTo>
                  <a:lnTo>
                    <a:pt x="184" y="3"/>
                  </a:lnTo>
                  <a:lnTo>
                    <a:pt x="184" y="2"/>
                  </a:lnTo>
                  <a:lnTo>
                    <a:pt x="184" y="1"/>
                  </a:lnTo>
                  <a:lnTo>
                    <a:pt x="183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0" y="169"/>
                  </a:lnTo>
                  <a:lnTo>
                    <a:pt x="0" y="170"/>
                  </a:lnTo>
                  <a:lnTo>
                    <a:pt x="1" y="170"/>
                  </a:lnTo>
                  <a:lnTo>
                    <a:pt x="1" y="171"/>
                  </a:lnTo>
                  <a:lnTo>
                    <a:pt x="2" y="171"/>
                  </a:lnTo>
                  <a:lnTo>
                    <a:pt x="2" y="172"/>
                  </a:lnTo>
                  <a:lnTo>
                    <a:pt x="3" y="172"/>
                  </a:lnTo>
                  <a:lnTo>
                    <a:pt x="4" y="173"/>
                  </a:lnTo>
                  <a:lnTo>
                    <a:pt x="5" y="173"/>
                  </a:lnTo>
                  <a:lnTo>
                    <a:pt x="180" y="17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7" name="Freeform 209"/>
            <p:cNvSpPr>
              <a:spLocks/>
            </p:cNvSpPr>
            <p:nvPr/>
          </p:nvSpPr>
          <p:spPr bwMode="auto">
            <a:xfrm>
              <a:off x="3855" y="1281"/>
              <a:ext cx="186" cy="172"/>
            </a:xfrm>
            <a:custGeom>
              <a:avLst/>
              <a:gdLst>
                <a:gd name="T0" fmla="*/ 185 w 186"/>
                <a:gd name="T1" fmla="*/ 165 h 172"/>
                <a:gd name="T2" fmla="*/ 185 w 186"/>
                <a:gd name="T3" fmla="*/ 166 h 172"/>
                <a:gd name="T4" fmla="*/ 185 w 186"/>
                <a:gd name="T5" fmla="*/ 167 h 172"/>
                <a:gd name="T6" fmla="*/ 184 w 186"/>
                <a:gd name="T7" fmla="*/ 167 h 172"/>
                <a:gd name="T8" fmla="*/ 184 w 186"/>
                <a:gd name="T9" fmla="*/ 168 h 172"/>
                <a:gd name="T10" fmla="*/ 183 w 186"/>
                <a:gd name="T11" fmla="*/ 169 h 172"/>
                <a:gd name="T12" fmla="*/ 183 w 186"/>
                <a:gd name="T13" fmla="*/ 169 h 172"/>
                <a:gd name="T14" fmla="*/ 182 w 186"/>
                <a:gd name="T15" fmla="*/ 170 h 172"/>
                <a:gd name="T16" fmla="*/ 182 w 186"/>
                <a:gd name="T17" fmla="*/ 170 h 172"/>
                <a:gd name="T18" fmla="*/ 181 w 186"/>
                <a:gd name="T19" fmla="*/ 170 h 172"/>
                <a:gd name="T20" fmla="*/ 181 w 186"/>
                <a:gd name="T21" fmla="*/ 171 h 172"/>
                <a:gd name="T22" fmla="*/ 180 w 186"/>
                <a:gd name="T23" fmla="*/ 171 h 172"/>
                <a:gd name="T24" fmla="*/ 179 w 186"/>
                <a:gd name="T25" fmla="*/ 171 h 172"/>
                <a:gd name="T26" fmla="*/ 4 w 186"/>
                <a:gd name="T27" fmla="*/ 171 h 172"/>
                <a:gd name="T28" fmla="*/ 3 w 186"/>
                <a:gd name="T29" fmla="*/ 171 h 172"/>
                <a:gd name="T30" fmla="*/ 3 w 186"/>
                <a:gd name="T31" fmla="*/ 171 h 172"/>
                <a:gd name="T32" fmla="*/ 3 w 186"/>
                <a:gd name="T33" fmla="*/ 170 h 172"/>
                <a:gd name="T34" fmla="*/ 2 w 186"/>
                <a:gd name="T35" fmla="*/ 170 h 172"/>
                <a:gd name="T36" fmla="*/ 2 w 186"/>
                <a:gd name="T37" fmla="*/ 170 h 172"/>
                <a:gd name="T38" fmla="*/ 1 w 186"/>
                <a:gd name="T39" fmla="*/ 169 h 172"/>
                <a:gd name="T40" fmla="*/ 1 w 186"/>
                <a:gd name="T41" fmla="*/ 169 h 172"/>
                <a:gd name="T42" fmla="*/ 0 w 186"/>
                <a:gd name="T43" fmla="*/ 169 h 172"/>
                <a:gd name="T44" fmla="*/ 0 w 186"/>
                <a:gd name="T45" fmla="*/ 168 h 172"/>
                <a:gd name="T46" fmla="*/ 0 w 186"/>
                <a:gd name="T47" fmla="*/ 167 h 172"/>
                <a:gd name="T48" fmla="*/ 0 w 186"/>
                <a:gd name="T49" fmla="*/ 167 h 172"/>
                <a:gd name="T50" fmla="*/ 0 w 186"/>
                <a:gd name="T51" fmla="*/ 166 h 172"/>
                <a:gd name="T52" fmla="*/ 0 w 186"/>
                <a:gd name="T53" fmla="*/ 165 h 172"/>
                <a:gd name="T54" fmla="*/ 0 w 186"/>
                <a:gd name="T55" fmla="*/ 5 h 172"/>
                <a:gd name="T56" fmla="*/ 0 w 186"/>
                <a:gd name="T57" fmla="*/ 4 h 172"/>
                <a:gd name="T58" fmla="*/ 0 w 186"/>
                <a:gd name="T59" fmla="*/ 3 h 172"/>
                <a:gd name="T60" fmla="*/ 0 w 186"/>
                <a:gd name="T61" fmla="*/ 3 h 172"/>
                <a:gd name="T62" fmla="*/ 0 w 186"/>
                <a:gd name="T63" fmla="*/ 2 h 172"/>
                <a:gd name="T64" fmla="*/ 0 w 186"/>
                <a:gd name="T65" fmla="*/ 2 h 172"/>
                <a:gd name="T66" fmla="*/ 1 w 186"/>
                <a:gd name="T67" fmla="*/ 1 h 172"/>
                <a:gd name="T68" fmla="*/ 1 w 186"/>
                <a:gd name="T69" fmla="*/ 1 h 172"/>
                <a:gd name="T70" fmla="*/ 2 w 186"/>
                <a:gd name="T71" fmla="*/ 1 h 172"/>
                <a:gd name="T72" fmla="*/ 2 w 186"/>
                <a:gd name="T73" fmla="*/ 0 h 172"/>
                <a:gd name="T74" fmla="*/ 2 w 186"/>
                <a:gd name="T75" fmla="*/ 0 h 172"/>
                <a:gd name="T76" fmla="*/ 3 w 186"/>
                <a:gd name="T77" fmla="*/ 0 h 172"/>
                <a:gd name="T78" fmla="*/ 3 w 186"/>
                <a:gd name="T79" fmla="*/ 0 h 172"/>
                <a:gd name="T80" fmla="*/ 4 w 186"/>
                <a:gd name="T81" fmla="*/ 0 h 172"/>
                <a:gd name="T82" fmla="*/ 179 w 186"/>
                <a:gd name="T83" fmla="*/ 0 h 172"/>
                <a:gd name="T84" fmla="*/ 180 w 186"/>
                <a:gd name="T85" fmla="*/ 0 h 172"/>
                <a:gd name="T86" fmla="*/ 181 w 186"/>
                <a:gd name="T87" fmla="*/ 0 h 172"/>
                <a:gd name="T88" fmla="*/ 181 w 186"/>
                <a:gd name="T89" fmla="*/ 0 h 172"/>
                <a:gd name="T90" fmla="*/ 182 w 186"/>
                <a:gd name="T91" fmla="*/ 0 h 172"/>
                <a:gd name="T92" fmla="*/ 182 w 186"/>
                <a:gd name="T93" fmla="*/ 1 h 172"/>
                <a:gd name="T94" fmla="*/ 183 w 186"/>
                <a:gd name="T95" fmla="*/ 1 h 172"/>
                <a:gd name="T96" fmla="*/ 183 w 186"/>
                <a:gd name="T97" fmla="*/ 1 h 172"/>
                <a:gd name="T98" fmla="*/ 183 w 186"/>
                <a:gd name="T99" fmla="*/ 2 h 172"/>
                <a:gd name="T100" fmla="*/ 184 w 186"/>
                <a:gd name="T101" fmla="*/ 2 h 172"/>
                <a:gd name="T102" fmla="*/ 184 w 186"/>
                <a:gd name="T103" fmla="*/ 3 h 172"/>
                <a:gd name="T104" fmla="*/ 185 w 186"/>
                <a:gd name="T105" fmla="*/ 3 h 172"/>
                <a:gd name="T106" fmla="*/ 185 w 186"/>
                <a:gd name="T107" fmla="*/ 4 h 172"/>
                <a:gd name="T108" fmla="*/ 185 w 186"/>
                <a:gd name="T109" fmla="*/ 5 h 172"/>
                <a:gd name="T110" fmla="*/ 185 w 186"/>
                <a:gd name="T111" fmla="*/ 165 h 1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172"/>
                <a:gd name="T170" fmla="*/ 186 w 186"/>
                <a:gd name="T171" fmla="*/ 172 h 1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172">
                  <a:moveTo>
                    <a:pt x="185" y="165"/>
                  </a:moveTo>
                  <a:lnTo>
                    <a:pt x="185" y="166"/>
                  </a:lnTo>
                  <a:lnTo>
                    <a:pt x="185" y="167"/>
                  </a:lnTo>
                  <a:lnTo>
                    <a:pt x="184" y="167"/>
                  </a:lnTo>
                  <a:lnTo>
                    <a:pt x="184" y="168"/>
                  </a:lnTo>
                  <a:lnTo>
                    <a:pt x="183" y="169"/>
                  </a:lnTo>
                  <a:lnTo>
                    <a:pt x="182" y="170"/>
                  </a:lnTo>
                  <a:lnTo>
                    <a:pt x="181" y="170"/>
                  </a:lnTo>
                  <a:lnTo>
                    <a:pt x="181" y="171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4" y="171"/>
                  </a:lnTo>
                  <a:lnTo>
                    <a:pt x="3" y="171"/>
                  </a:lnTo>
                  <a:lnTo>
                    <a:pt x="3" y="170"/>
                  </a:lnTo>
                  <a:lnTo>
                    <a:pt x="2" y="170"/>
                  </a:lnTo>
                  <a:lnTo>
                    <a:pt x="1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2" y="0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2"/>
                  </a:lnTo>
                  <a:lnTo>
                    <a:pt x="184" y="2"/>
                  </a:lnTo>
                  <a:lnTo>
                    <a:pt x="184" y="3"/>
                  </a:lnTo>
                  <a:lnTo>
                    <a:pt x="185" y="3"/>
                  </a:lnTo>
                  <a:lnTo>
                    <a:pt x="185" y="4"/>
                  </a:lnTo>
                  <a:lnTo>
                    <a:pt x="185" y="5"/>
                  </a:lnTo>
                  <a:lnTo>
                    <a:pt x="185" y="165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8" name="Freeform 210"/>
            <p:cNvSpPr>
              <a:spLocks/>
            </p:cNvSpPr>
            <p:nvPr/>
          </p:nvSpPr>
          <p:spPr bwMode="auto">
            <a:xfrm>
              <a:off x="3857" y="1281"/>
              <a:ext cx="181" cy="171"/>
            </a:xfrm>
            <a:custGeom>
              <a:avLst/>
              <a:gdLst>
                <a:gd name="T0" fmla="*/ 180 w 181"/>
                <a:gd name="T1" fmla="*/ 3 h 171"/>
                <a:gd name="T2" fmla="*/ 180 w 181"/>
                <a:gd name="T3" fmla="*/ 3 h 171"/>
                <a:gd name="T4" fmla="*/ 180 w 181"/>
                <a:gd name="T5" fmla="*/ 2 h 171"/>
                <a:gd name="T6" fmla="*/ 179 w 181"/>
                <a:gd name="T7" fmla="*/ 2 h 171"/>
                <a:gd name="T8" fmla="*/ 179 w 181"/>
                <a:gd name="T9" fmla="*/ 1 h 171"/>
                <a:gd name="T10" fmla="*/ 178 w 181"/>
                <a:gd name="T11" fmla="*/ 1 h 171"/>
                <a:gd name="T12" fmla="*/ 178 w 181"/>
                <a:gd name="T13" fmla="*/ 0 h 171"/>
                <a:gd name="T14" fmla="*/ 177 w 181"/>
                <a:gd name="T15" fmla="*/ 0 h 171"/>
                <a:gd name="T16" fmla="*/ 177 w 181"/>
                <a:gd name="T17" fmla="*/ 0 h 171"/>
                <a:gd name="T18" fmla="*/ 177 w 181"/>
                <a:gd name="T19" fmla="*/ 0 h 171"/>
                <a:gd name="T20" fmla="*/ 176 w 181"/>
                <a:gd name="T21" fmla="*/ 0 h 171"/>
                <a:gd name="T22" fmla="*/ 176 w 181"/>
                <a:gd name="T23" fmla="*/ 0 h 171"/>
                <a:gd name="T24" fmla="*/ 3 w 181"/>
                <a:gd name="T25" fmla="*/ 0 h 171"/>
                <a:gd name="T26" fmla="*/ 3 w 181"/>
                <a:gd name="T27" fmla="*/ 0 h 171"/>
                <a:gd name="T28" fmla="*/ 2 w 181"/>
                <a:gd name="T29" fmla="*/ 0 h 171"/>
                <a:gd name="T30" fmla="*/ 2 w 181"/>
                <a:gd name="T31" fmla="*/ 0 h 171"/>
                <a:gd name="T32" fmla="*/ 1 w 181"/>
                <a:gd name="T33" fmla="*/ 0 h 171"/>
                <a:gd name="T34" fmla="*/ 1 w 181"/>
                <a:gd name="T35" fmla="*/ 0 h 171"/>
                <a:gd name="T36" fmla="*/ 1 w 181"/>
                <a:gd name="T37" fmla="*/ 1 h 171"/>
                <a:gd name="T38" fmla="*/ 0 w 181"/>
                <a:gd name="T39" fmla="*/ 1 h 171"/>
                <a:gd name="T40" fmla="*/ 0 w 181"/>
                <a:gd name="T41" fmla="*/ 1 h 171"/>
                <a:gd name="T42" fmla="*/ 0 w 181"/>
                <a:gd name="T43" fmla="*/ 2 h 171"/>
                <a:gd name="T44" fmla="*/ 0 w 181"/>
                <a:gd name="T45" fmla="*/ 3 h 171"/>
                <a:gd name="T46" fmla="*/ 0 w 181"/>
                <a:gd name="T47" fmla="*/ 3 h 171"/>
                <a:gd name="T48" fmla="*/ 0 w 181"/>
                <a:gd name="T49" fmla="*/ 166 h 171"/>
                <a:gd name="T50" fmla="*/ 0 w 181"/>
                <a:gd name="T51" fmla="*/ 166 h 171"/>
                <a:gd name="T52" fmla="*/ 0 w 181"/>
                <a:gd name="T53" fmla="*/ 167 h 171"/>
                <a:gd name="T54" fmla="*/ 0 w 181"/>
                <a:gd name="T55" fmla="*/ 168 h 171"/>
                <a:gd name="T56" fmla="*/ 0 w 181"/>
                <a:gd name="T57" fmla="*/ 168 h 171"/>
                <a:gd name="T58" fmla="*/ 1 w 181"/>
                <a:gd name="T59" fmla="*/ 168 h 171"/>
                <a:gd name="T60" fmla="*/ 1 w 181"/>
                <a:gd name="T61" fmla="*/ 169 h 171"/>
                <a:gd name="T62" fmla="*/ 2 w 181"/>
                <a:gd name="T63" fmla="*/ 169 h 171"/>
                <a:gd name="T64" fmla="*/ 2 w 181"/>
                <a:gd name="T65" fmla="*/ 169 h 171"/>
                <a:gd name="T66" fmla="*/ 3 w 181"/>
                <a:gd name="T67" fmla="*/ 170 h 171"/>
                <a:gd name="T68" fmla="*/ 3 w 181"/>
                <a:gd name="T69" fmla="*/ 170 h 171"/>
                <a:gd name="T70" fmla="*/ 176 w 181"/>
                <a:gd name="T71" fmla="*/ 170 h 171"/>
                <a:gd name="T72" fmla="*/ 176 w 181"/>
                <a:gd name="T73" fmla="*/ 169 h 171"/>
                <a:gd name="T74" fmla="*/ 177 w 181"/>
                <a:gd name="T75" fmla="*/ 169 h 171"/>
                <a:gd name="T76" fmla="*/ 177 w 181"/>
                <a:gd name="T77" fmla="*/ 169 h 171"/>
                <a:gd name="T78" fmla="*/ 178 w 181"/>
                <a:gd name="T79" fmla="*/ 169 h 171"/>
                <a:gd name="T80" fmla="*/ 178 w 181"/>
                <a:gd name="T81" fmla="*/ 168 h 171"/>
                <a:gd name="T82" fmla="*/ 178 w 181"/>
                <a:gd name="T83" fmla="*/ 168 h 171"/>
                <a:gd name="T84" fmla="*/ 179 w 181"/>
                <a:gd name="T85" fmla="*/ 168 h 171"/>
                <a:gd name="T86" fmla="*/ 179 w 181"/>
                <a:gd name="T87" fmla="*/ 167 h 171"/>
                <a:gd name="T88" fmla="*/ 180 w 181"/>
                <a:gd name="T89" fmla="*/ 166 h 171"/>
                <a:gd name="T90" fmla="*/ 180 w 181"/>
                <a:gd name="T91" fmla="*/ 166 h 171"/>
                <a:gd name="T92" fmla="*/ 180 w 181"/>
                <a:gd name="T93" fmla="*/ 3 h 1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1"/>
                <a:gd name="T142" fmla="*/ 0 h 171"/>
                <a:gd name="T143" fmla="*/ 181 w 181"/>
                <a:gd name="T144" fmla="*/ 171 h 1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1" h="171">
                  <a:moveTo>
                    <a:pt x="180" y="3"/>
                  </a:moveTo>
                  <a:lnTo>
                    <a:pt x="180" y="3"/>
                  </a:lnTo>
                  <a:lnTo>
                    <a:pt x="180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78" y="1"/>
                  </a:lnTo>
                  <a:lnTo>
                    <a:pt x="178" y="0"/>
                  </a:lnTo>
                  <a:lnTo>
                    <a:pt x="177" y="0"/>
                  </a:lnTo>
                  <a:lnTo>
                    <a:pt x="17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2" y="169"/>
                  </a:lnTo>
                  <a:lnTo>
                    <a:pt x="3" y="170"/>
                  </a:lnTo>
                  <a:lnTo>
                    <a:pt x="176" y="170"/>
                  </a:lnTo>
                  <a:lnTo>
                    <a:pt x="176" y="169"/>
                  </a:lnTo>
                  <a:lnTo>
                    <a:pt x="177" y="169"/>
                  </a:lnTo>
                  <a:lnTo>
                    <a:pt x="178" y="169"/>
                  </a:lnTo>
                  <a:lnTo>
                    <a:pt x="178" y="168"/>
                  </a:lnTo>
                  <a:lnTo>
                    <a:pt x="179" y="168"/>
                  </a:lnTo>
                  <a:lnTo>
                    <a:pt x="179" y="167"/>
                  </a:lnTo>
                  <a:lnTo>
                    <a:pt x="180" y="166"/>
                  </a:lnTo>
                  <a:lnTo>
                    <a:pt x="180" y="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9" name="Freeform 211"/>
            <p:cNvSpPr>
              <a:spLocks/>
            </p:cNvSpPr>
            <p:nvPr/>
          </p:nvSpPr>
          <p:spPr bwMode="auto">
            <a:xfrm>
              <a:off x="3858" y="1282"/>
              <a:ext cx="180" cy="168"/>
            </a:xfrm>
            <a:custGeom>
              <a:avLst/>
              <a:gdLst>
                <a:gd name="T0" fmla="*/ 179 w 180"/>
                <a:gd name="T1" fmla="*/ 163 h 168"/>
                <a:gd name="T2" fmla="*/ 179 w 180"/>
                <a:gd name="T3" fmla="*/ 164 h 168"/>
                <a:gd name="T4" fmla="*/ 178 w 180"/>
                <a:gd name="T5" fmla="*/ 165 h 168"/>
                <a:gd name="T6" fmla="*/ 178 w 180"/>
                <a:gd name="T7" fmla="*/ 165 h 168"/>
                <a:gd name="T8" fmla="*/ 177 w 180"/>
                <a:gd name="T9" fmla="*/ 166 h 168"/>
                <a:gd name="T10" fmla="*/ 177 w 180"/>
                <a:gd name="T11" fmla="*/ 166 h 168"/>
                <a:gd name="T12" fmla="*/ 176 w 180"/>
                <a:gd name="T13" fmla="*/ 167 h 168"/>
                <a:gd name="T14" fmla="*/ 176 w 180"/>
                <a:gd name="T15" fmla="*/ 167 h 168"/>
                <a:gd name="T16" fmla="*/ 2 w 180"/>
                <a:gd name="T17" fmla="*/ 167 h 168"/>
                <a:gd name="T18" fmla="*/ 2 w 180"/>
                <a:gd name="T19" fmla="*/ 167 h 168"/>
                <a:gd name="T20" fmla="*/ 1 w 180"/>
                <a:gd name="T21" fmla="*/ 167 h 168"/>
                <a:gd name="T22" fmla="*/ 1 w 180"/>
                <a:gd name="T23" fmla="*/ 166 h 168"/>
                <a:gd name="T24" fmla="*/ 1 w 180"/>
                <a:gd name="T25" fmla="*/ 166 h 168"/>
                <a:gd name="T26" fmla="*/ 0 w 180"/>
                <a:gd name="T27" fmla="*/ 166 h 168"/>
                <a:gd name="T28" fmla="*/ 0 w 180"/>
                <a:gd name="T29" fmla="*/ 165 h 168"/>
                <a:gd name="T30" fmla="*/ 0 w 180"/>
                <a:gd name="T31" fmla="*/ 165 h 168"/>
                <a:gd name="T32" fmla="*/ 0 w 180"/>
                <a:gd name="T33" fmla="*/ 165 h 168"/>
                <a:gd name="T34" fmla="*/ 0 w 180"/>
                <a:gd name="T35" fmla="*/ 164 h 168"/>
                <a:gd name="T36" fmla="*/ 0 w 180"/>
                <a:gd name="T37" fmla="*/ 163 h 168"/>
                <a:gd name="T38" fmla="*/ 0 w 180"/>
                <a:gd name="T39" fmla="*/ 3 h 168"/>
                <a:gd name="T40" fmla="*/ 0 w 180"/>
                <a:gd name="T41" fmla="*/ 2 h 168"/>
                <a:gd name="T42" fmla="*/ 0 w 180"/>
                <a:gd name="T43" fmla="*/ 1 h 168"/>
                <a:gd name="T44" fmla="*/ 0 w 180"/>
                <a:gd name="T45" fmla="*/ 1 h 168"/>
                <a:gd name="T46" fmla="*/ 0 w 180"/>
                <a:gd name="T47" fmla="*/ 1 h 168"/>
                <a:gd name="T48" fmla="*/ 1 w 180"/>
                <a:gd name="T49" fmla="*/ 0 h 168"/>
                <a:gd name="T50" fmla="*/ 1 w 180"/>
                <a:gd name="T51" fmla="*/ 0 h 168"/>
                <a:gd name="T52" fmla="*/ 2 w 180"/>
                <a:gd name="T53" fmla="*/ 0 h 168"/>
                <a:gd name="T54" fmla="*/ 2 w 180"/>
                <a:gd name="T55" fmla="*/ 0 h 168"/>
                <a:gd name="T56" fmla="*/ 176 w 180"/>
                <a:gd name="T57" fmla="*/ 0 h 168"/>
                <a:gd name="T58" fmla="*/ 176 w 180"/>
                <a:gd name="T59" fmla="*/ 0 h 168"/>
                <a:gd name="T60" fmla="*/ 176 w 180"/>
                <a:gd name="T61" fmla="*/ 0 h 168"/>
                <a:gd name="T62" fmla="*/ 177 w 180"/>
                <a:gd name="T63" fmla="*/ 0 h 168"/>
                <a:gd name="T64" fmla="*/ 177 w 180"/>
                <a:gd name="T65" fmla="*/ 0 h 168"/>
                <a:gd name="T66" fmla="*/ 177 w 180"/>
                <a:gd name="T67" fmla="*/ 1 h 168"/>
                <a:gd name="T68" fmla="*/ 178 w 180"/>
                <a:gd name="T69" fmla="*/ 1 h 168"/>
                <a:gd name="T70" fmla="*/ 178 w 180"/>
                <a:gd name="T71" fmla="*/ 1 h 168"/>
                <a:gd name="T72" fmla="*/ 179 w 180"/>
                <a:gd name="T73" fmla="*/ 2 h 168"/>
                <a:gd name="T74" fmla="*/ 179 w 180"/>
                <a:gd name="T75" fmla="*/ 3 h 168"/>
                <a:gd name="T76" fmla="*/ 179 w 180"/>
                <a:gd name="T77" fmla="*/ 163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0"/>
                <a:gd name="T118" fmla="*/ 0 h 168"/>
                <a:gd name="T119" fmla="*/ 180 w 180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0" h="168">
                  <a:moveTo>
                    <a:pt x="179" y="163"/>
                  </a:moveTo>
                  <a:lnTo>
                    <a:pt x="179" y="164"/>
                  </a:lnTo>
                  <a:lnTo>
                    <a:pt x="178" y="165"/>
                  </a:lnTo>
                  <a:lnTo>
                    <a:pt x="177" y="166"/>
                  </a:lnTo>
                  <a:lnTo>
                    <a:pt x="176" y="167"/>
                  </a:lnTo>
                  <a:lnTo>
                    <a:pt x="2" y="167"/>
                  </a:lnTo>
                  <a:lnTo>
                    <a:pt x="1" y="167"/>
                  </a:lnTo>
                  <a:lnTo>
                    <a:pt x="1" y="166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9" y="2"/>
                  </a:lnTo>
                  <a:lnTo>
                    <a:pt x="179" y="3"/>
                  </a:lnTo>
                  <a:lnTo>
                    <a:pt x="179" y="163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0" name="Freeform 212"/>
            <p:cNvSpPr>
              <a:spLocks/>
            </p:cNvSpPr>
            <p:nvPr/>
          </p:nvSpPr>
          <p:spPr bwMode="auto">
            <a:xfrm>
              <a:off x="3877" y="1304"/>
              <a:ext cx="142" cy="124"/>
            </a:xfrm>
            <a:custGeom>
              <a:avLst/>
              <a:gdLst>
                <a:gd name="T0" fmla="*/ 0 w 142"/>
                <a:gd name="T1" fmla="*/ 1 h 124"/>
                <a:gd name="T2" fmla="*/ 1 w 142"/>
                <a:gd name="T3" fmla="*/ 1 h 124"/>
                <a:gd name="T4" fmla="*/ 1 w 142"/>
                <a:gd name="T5" fmla="*/ 1 h 124"/>
                <a:gd name="T6" fmla="*/ 2 w 142"/>
                <a:gd name="T7" fmla="*/ 0 h 124"/>
                <a:gd name="T8" fmla="*/ 2 w 142"/>
                <a:gd name="T9" fmla="*/ 0 h 124"/>
                <a:gd name="T10" fmla="*/ 3 w 142"/>
                <a:gd name="T11" fmla="*/ 0 h 124"/>
                <a:gd name="T12" fmla="*/ 3 w 142"/>
                <a:gd name="T13" fmla="*/ 0 h 124"/>
                <a:gd name="T14" fmla="*/ 4 w 142"/>
                <a:gd name="T15" fmla="*/ 0 h 124"/>
                <a:gd name="T16" fmla="*/ 135 w 142"/>
                <a:gd name="T17" fmla="*/ 0 h 124"/>
                <a:gd name="T18" fmla="*/ 136 w 142"/>
                <a:gd name="T19" fmla="*/ 0 h 124"/>
                <a:gd name="T20" fmla="*/ 137 w 142"/>
                <a:gd name="T21" fmla="*/ 0 h 124"/>
                <a:gd name="T22" fmla="*/ 137 w 142"/>
                <a:gd name="T23" fmla="*/ 0 h 124"/>
                <a:gd name="T24" fmla="*/ 138 w 142"/>
                <a:gd name="T25" fmla="*/ 0 h 124"/>
                <a:gd name="T26" fmla="*/ 138 w 142"/>
                <a:gd name="T27" fmla="*/ 1 h 124"/>
                <a:gd name="T28" fmla="*/ 139 w 142"/>
                <a:gd name="T29" fmla="*/ 1 h 124"/>
                <a:gd name="T30" fmla="*/ 139 w 142"/>
                <a:gd name="T31" fmla="*/ 1 h 124"/>
                <a:gd name="T32" fmla="*/ 140 w 142"/>
                <a:gd name="T33" fmla="*/ 2 h 124"/>
                <a:gd name="T34" fmla="*/ 140 w 142"/>
                <a:gd name="T35" fmla="*/ 3 h 124"/>
                <a:gd name="T36" fmla="*/ 141 w 142"/>
                <a:gd name="T37" fmla="*/ 3 h 124"/>
                <a:gd name="T38" fmla="*/ 141 w 142"/>
                <a:gd name="T39" fmla="*/ 4 h 124"/>
                <a:gd name="T40" fmla="*/ 141 w 142"/>
                <a:gd name="T41" fmla="*/ 5 h 124"/>
                <a:gd name="T42" fmla="*/ 141 w 142"/>
                <a:gd name="T43" fmla="*/ 117 h 124"/>
                <a:gd name="T44" fmla="*/ 141 w 142"/>
                <a:gd name="T45" fmla="*/ 119 h 124"/>
                <a:gd name="T46" fmla="*/ 140 w 142"/>
                <a:gd name="T47" fmla="*/ 119 h 124"/>
                <a:gd name="T48" fmla="*/ 140 w 142"/>
                <a:gd name="T49" fmla="*/ 120 h 124"/>
                <a:gd name="T50" fmla="*/ 139 w 142"/>
                <a:gd name="T51" fmla="*/ 121 h 124"/>
                <a:gd name="T52" fmla="*/ 139 w 142"/>
                <a:gd name="T53" fmla="*/ 121 h 124"/>
                <a:gd name="T54" fmla="*/ 138 w 142"/>
                <a:gd name="T55" fmla="*/ 122 h 124"/>
                <a:gd name="T56" fmla="*/ 138 w 142"/>
                <a:gd name="T57" fmla="*/ 122 h 124"/>
                <a:gd name="T58" fmla="*/ 137 w 142"/>
                <a:gd name="T59" fmla="*/ 122 h 124"/>
                <a:gd name="T60" fmla="*/ 137 w 142"/>
                <a:gd name="T61" fmla="*/ 123 h 124"/>
                <a:gd name="T62" fmla="*/ 136 w 142"/>
                <a:gd name="T63" fmla="*/ 123 h 124"/>
                <a:gd name="T64" fmla="*/ 135 w 142"/>
                <a:gd name="T65" fmla="*/ 123 h 124"/>
                <a:gd name="T66" fmla="*/ 4 w 142"/>
                <a:gd name="T67" fmla="*/ 123 h 124"/>
                <a:gd name="T68" fmla="*/ 3 w 142"/>
                <a:gd name="T69" fmla="*/ 123 h 124"/>
                <a:gd name="T70" fmla="*/ 3 w 142"/>
                <a:gd name="T71" fmla="*/ 123 h 124"/>
                <a:gd name="T72" fmla="*/ 2 w 142"/>
                <a:gd name="T73" fmla="*/ 122 h 124"/>
                <a:gd name="T74" fmla="*/ 2 w 142"/>
                <a:gd name="T75" fmla="*/ 122 h 124"/>
                <a:gd name="T76" fmla="*/ 1 w 142"/>
                <a:gd name="T77" fmla="*/ 122 h 124"/>
                <a:gd name="T78" fmla="*/ 1 w 142"/>
                <a:gd name="T79" fmla="*/ 121 h 124"/>
                <a:gd name="T80" fmla="*/ 0 w 142"/>
                <a:gd name="T81" fmla="*/ 121 h 124"/>
                <a:gd name="T82" fmla="*/ 0 w 142"/>
                <a:gd name="T83" fmla="*/ 120 h 124"/>
                <a:gd name="T84" fmla="*/ 0 w 142"/>
                <a:gd name="T85" fmla="*/ 119 h 124"/>
                <a:gd name="T86" fmla="*/ 0 w 142"/>
                <a:gd name="T87" fmla="*/ 119 h 124"/>
                <a:gd name="T88" fmla="*/ 0 w 142"/>
                <a:gd name="T89" fmla="*/ 117 h 124"/>
                <a:gd name="T90" fmla="*/ 0 w 142"/>
                <a:gd name="T91" fmla="*/ 5 h 124"/>
                <a:gd name="T92" fmla="*/ 0 w 142"/>
                <a:gd name="T93" fmla="*/ 4 h 124"/>
                <a:gd name="T94" fmla="*/ 0 w 142"/>
                <a:gd name="T95" fmla="*/ 3 h 124"/>
                <a:gd name="T96" fmla="*/ 0 w 142"/>
                <a:gd name="T97" fmla="*/ 3 h 124"/>
                <a:gd name="T98" fmla="*/ 0 w 142"/>
                <a:gd name="T99" fmla="*/ 2 h 124"/>
                <a:gd name="T100" fmla="*/ 0 w 142"/>
                <a:gd name="T101" fmla="*/ 1 h 1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2"/>
                <a:gd name="T154" fmla="*/ 0 h 124"/>
                <a:gd name="T155" fmla="*/ 142 w 142"/>
                <a:gd name="T156" fmla="*/ 124 h 1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2" h="124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1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0" y="3"/>
                  </a:lnTo>
                  <a:lnTo>
                    <a:pt x="141" y="3"/>
                  </a:lnTo>
                  <a:lnTo>
                    <a:pt x="141" y="4"/>
                  </a:lnTo>
                  <a:lnTo>
                    <a:pt x="141" y="5"/>
                  </a:lnTo>
                  <a:lnTo>
                    <a:pt x="141" y="117"/>
                  </a:lnTo>
                  <a:lnTo>
                    <a:pt x="141" y="119"/>
                  </a:lnTo>
                  <a:lnTo>
                    <a:pt x="140" y="119"/>
                  </a:lnTo>
                  <a:lnTo>
                    <a:pt x="140" y="120"/>
                  </a:lnTo>
                  <a:lnTo>
                    <a:pt x="139" y="121"/>
                  </a:lnTo>
                  <a:lnTo>
                    <a:pt x="138" y="122"/>
                  </a:lnTo>
                  <a:lnTo>
                    <a:pt x="137" y="122"/>
                  </a:lnTo>
                  <a:lnTo>
                    <a:pt x="137" y="123"/>
                  </a:lnTo>
                  <a:lnTo>
                    <a:pt x="136" y="123"/>
                  </a:lnTo>
                  <a:lnTo>
                    <a:pt x="135" y="123"/>
                  </a:lnTo>
                  <a:lnTo>
                    <a:pt x="4" y="123"/>
                  </a:lnTo>
                  <a:lnTo>
                    <a:pt x="3" y="123"/>
                  </a:lnTo>
                  <a:lnTo>
                    <a:pt x="2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1D2B4B"/>
                </a:gs>
                <a:gs pos="50000">
                  <a:srgbClr val="618FFD"/>
                </a:gs>
                <a:gs pos="100000">
                  <a:srgbClr val="1D2B4B"/>
                </a:gs>
              </a:gsLst>
              <a:lin ang="270000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1" name="Freeform 213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4 h 17"/>
                <a:gd name="T2" fmla="*/ 151 w 153"/>
                <a:gd name="T3" fmla="*/ 3 h 17"/>
                <a:gd name="T4" fmla="*/ 151 w 153"/>
                <a:gd name="T5" fmla="*/ 2 h 17"/>
                <a:gd name="T6" fmla="*/ 150 w 153"/>
                <a:gd name="T7" fmla="*/ 2 h 17"/>
                <a:gd name="T8" fmla="*/ 150 w 153"/>
                <a:gd name="T9" fmla="*/ 2 h 17"/>
                <a:gd name="T10" fmla="*/ 150 w 153"/>
                <a:gd name="T11" fmla="*/ 1 h 17"/>
                <a:gd name="T12" fmla="*/ 149 w 153"/>
                <a:gd name="T13" fmla="*/ 1 h 17"/>
                <a:gd name="T14" fmla="*/ 149 w 153"/>
                <a:gd name="T15" fmla="*/ 1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1 h 17"/>
                <a:gd name="T32" fmla="*/ 1 w 153"/>
                <a:gd name="T33" fmla="*/ 1 h 17"/>
                <a:gd name="T34" fmla="*/ 0 w 153"/>
                <a:gd name="T35" fmla="*/ 2 h 17"/>
                <a:gd name="T36" fmla="*/ 0 w 153"/>
                <a:gd name="T37" fmla="*/ 2 h 17"/>
                <a:gd name="T38" fmla="*/ 0 w 153"/>
                <a:gd name="T39" fmla="*/ 3 h 17"/>
                <a:gd name="T40" fmla="*/ 6 w 153"/>
                <a:gd name="T41" fmla="*/ 16 h 17"/>
                <a:gd name="T42" fmla="*/ 7 w 153"/>
                <a:gd name="T43" fmla="*/ 14 h 17"/>
                <a:gd name="T44" fmla="*/ 7 w 153"/>
                <a:gd name="T45" fmla="*/ 14 h 17"/>
                <a:gd name="T46" fmla="*/ 8 w 153"/>
                <a:gd name="T47" fmla="*/ 13 h 17"/>
                <a:gd name="T48" fmla="*/ 8 w 153"/>
                <a:gd name="T49" fmla="*/ 13 h 17"/>
                <a:gd name="T50" fmla="*/ 8 w 153"/>
                <a:gd name="T51" fmla="*/ 12 h 17"/>
                <a:gd name="T52" fmla="*/ 9 w 153"/>
                <a:gd name="T53" fmla="*/ 12 h 17"/>
                <a:gd name="T54" fmla="*/ 10 w 153"/>
                <a:gd name="T55" fmla="*/ 12 h 17"/>
                <a:gd name="T56" fmla="*/ 140 w 153"/>
                <a:gd name="T57" fmla="*/ 12 h 17"/>
                <a:gd name="T58" fmla="*/ 141 w 153"/>
                <a:gd name="T59" fmla="*/ 12 h 17"/>
                <a:gd name="T60" fmla="*/ 142 w 153"/>
                <a:gd name="T61" fmla="*/ 12 h 17"/>
                <a:gd name="T62" fmla="*/ 142 w 153"/>
                <a:gd name="T63" fmla="*/ 13 h 17"/>
                <a:gd name="T64" fmla="*/ 143 w 153"/>
                <a:gd name="T65" fmla="*/ 13 h 17"/>
                <a:gd name="T66" fmla="*/ 143 w 153"/>
                <a:gd name="T67" fmla="*/ 14 h 17"/>
                <a:gd name="T68" fmla="*/ 143 w 153"/>
                <a:gd name="T69" fmla="*/ 14 h 17"/>
                <a:gd name="T70" fmla="*/ 144 w 153"/>
                <a:gd name="T71" fmla="*/ 14 h 17"/>
                <a:gd name="T72" fmla="*/ 152 w 153"/>
                <a:gd name="T73" fmla="*/ 4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17"/>
                <a:gd name="T113" fmla="*/ 153 w 153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17">
                  <a:moveTo>
                    <a:pt x="152" y="4"/>
                  </a:moveTo>
                  <a:lnTo>
                    <a:pt x="151" y="3"/>
                  </a:lnTo>
                  <a:lnTo>
                    <a:pt x="151" y="2"/>
                  </a:lnTo>
                  <a:lnTo>
                    <a:pt x="150" y="2"/>
                  </a:lnTo>
                  <a:lnTo>
                    <a:pt x="150" y="1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2" y="12"/>
                  </a:lnTo>
                  <a:lnTo>
                    <a:pt x="142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52" y="4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2" name="Freeform 214"/>
            <p:cNvSpPr>
              <a:spLocks/>
            </p:cNvSpPr>
            <p:nvPr/>
          </p:nvSpPr>
          <p:spPr bwMode="auto">
            <a:xfrm>
              <a:off x="3870" y="1299"/>
              <a:ext cx="17" cy="135"/>
            </a:xfrm>
            <a:custGeom>
              <a:avLst/>
              <a:gdLst>
                <a:gd name="T0" fmla="*/ 2 w 17"/>
                <a:gd name="T1" fmla="*/ 0 h 135"/>
                <a:gd name="T2" fmla="*/ 1 w 17"/>
                <a:gd name="T3" fmla="*/ 0 h 135"/>
                <a:gd name="T4" fmla="*/ 0 w 17"/>
                <a:gd name="T5" fmla="*/ 1 h 135"/>
                <a:gd name="T6" fmla="*/ 0 w 17"/>
                <a:gd name="T7" fmla="*/ 2 h 135"/>
                <a:gd name="T8" fmla="*/ 0 w 17"/>
                <a:gd name="T9" fmla="*/ 2 h 135"/>
                <a:gd name="T10" fmla="*/ 0 w 17"/>
                <a:gd name="T11" fmla="*/ 3 h 135"/>
                <a:gd name="T12" fmla="*/ 0 w 17"/>
                <a:gd name="T13" fmla="*/ 4 h 135"/>
                <a:gd name="T14" fmla="*/ 0 w 17"/>
                <a:gd name="T15" fmla="*/ 130 h 135"/>
                <a:gd name="T16" fmla="*/ 0 w 17"/>
                <a:gd name="T17" fmla="*/ 130 h 135"/>
                <a:gd name="T18" fmla="*/ 0 w 17"/>
                <a:gd name="T19" fmla="*/ 131 h 135"/>
                <a:gd name="T20" fmla="*/ 0 w 17"/>
                <a:gd name="T21" fmla="*/ 132 h 135"/>
                <a:gd name="T22" fmla="*/ 0 w 17"/>
                <a:gd name="T23" fmla="*/ 132 h 135"/>
                <a:gd name="T24" fmla="*/ 1 w 17"/>
                <a:gd name="T25" fmla="*/ 133 h 135"/>
                <a:gd name="T26" fmla="*/ 2 w 17"/>
                <a:gd name="T27" fmla="*/ 133 h 135"/>
                <a:gd name="T28" fmla="*/ 2 w 17"/>
                <a:gd name="T29" fmla="*/ 134 h 135"/>
                <a:gd name="T30" fmla="*/ 3 w 17"/>
                <a:gd name="T31" fmla="*/ 134 h 135"/>
                <a:gd name="T32" fmla="*/ 16 w 17"/>
                <a:gd name="T33" fmla="*/ 127 h 135"/>
                <a:gd name="T34" fmla="*/ 15 w 17"/>
                <a:gd name="T35" fmla="*/ 126 h 135"/>
                <a:gd name="T36" fmla="*/ 15 w 17"/>
                <a:gd name="T37" fmla="*/ 126 h 135"/>
                <a:gd name="T38" fmla="*/ 14 w 17"/>
                <a:gd name="T39" fmla="*/ 126 h 135"/>
                <a:gd name="T40" fmla="*/ 14 w 17"/>
                <a:gd name="T41" fmla="*/ 125 h 135"/>
                <a:gd name="T42" fmla="*/ 13 w 17"/>
                <a:gd name="T43" fmla="*/ 124 h 135"/>
                <a:gd name="T44" fmla="*/ 13 w 17"/>
                <a:gd name="T45" fmla="*/ 124 h 135"/>
                <a:gd name="T46" fmla="*/ 13 w 17"/>
                <a:gd name="T47" fmla="*/ 10 h 135"/>
                <a:gd name="T48" fmla="*/ 13 w 17"/>
                <a:gd name="T49" fmla="*/ 9 h 135"/>
                <a:gd name="T50" fmla="*/ 13 w 17"/>
                <a:gd name="T51" fmla="*/ 8 h 135"/>
                <a:gd name="T52" fmla="*/ 14 w 17"/>
                <a:gd name="T53" fmla="*/ 8 h 135"/>
                <a:gd name="T54" fmla="*/ 15 w 17"/>
                <a:gd name="T55" fmla="*/ 7 h 135"/>
                <a:gd name="T56" fmla="*/ 15 w 17"/>
                <a:gd name="T57" fmla="*/ 6 h 135"/>
                <a:gd name="T58" fmla="*/ 2 w 17"/>
                <a:gd name="T59" fmla="*/ 0 h 1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35"/>
                <a:gd name="T92" fmla="*/ 17 w 17"/>
                <a:gd name="T93" fmla="*/ 135 h 1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3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3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3" y="134"/>
                  </a:lnTo>
                  <a:lnTo>
                    <a:pt x="16" y="127"/>
                  </a:lnTo>
                  <a:lnTo>
                    <a:pt x="15" y="126"/>
                  </a:lnTo>
                  <a:lnTo>
                    <a:pt x="14" y="126"/>
                  </a:lnTo>
                  <a:lnTo>
                    <a:pt x="14" y="125"/>
                  </a:lnTo>
                  <a:lnTo>
                    <a:pt x="13" y="124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2" y="0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3" name="Freeform 215"/>
            <p:cNvSpPr>
              <a:spLocks/>
            </p:cNvSpPr>
            <p:nvPr/>
          </p:nvSpPr>
          <p:spPr bwMode="auto">
            <a:xfrm>
              <a:off x="3872" y="1300"/>
              <a:ext cx="155" cy="136"/>
            </a:xfrm>
            <a:custGeom>
              <a:avLst/>
              <a:gdLst>
                <a:gd name="T0" fmla="*/ 0 w 155"/>
                <a:gd name="T1" fmla="*/ 133 h 136"/>
                <a:gd name="T2" fmla="*/ 0 w 155"/>
                <a:gd name="T3" fmla="*/ 134 h 136"/>
                <a:gd name="T4" fmla="*/ 0 w 155"/>
                <a:gd name="T5" fmla="*/ 134 h 136"/>
                <a:gd name="T6" fmla="*/ 1 w 155"/>
                <a:gd name="T7" fmla="*/ 134 h 136"/>
                <a:gd name="T8" fmla="*/ 1 w 155"/>
                <a:gd name="T9" fmla="*/ 134 h 136"/>
                <a:gd name="T10" fmla="*/ 2 w 155"/>
                <a:gd name="T11" fmla="*/ 135 h 136"/>
                <a:gd name="T12" fmla="*/ 2 w 155"/>
                <a:gd name="T13" fmla="*/ 135 h 136"/>
                <a:gd name="T14" fmla="*/ 3 w 155"/>
                <a:gd name="T15" fmla="*/ 135 h 136"/>
                <a:gd name="T16" fmla="*/ 148 w 155"/>
                <a:gd name="T17" fmla="*/ 135 h 136"/>
                <a:gd name="T18" fmla="*/ 150 w 155"/>
                <a:gd name="T19" fmla="*/ 134 h 136"/>
                <a:gd name="T20" fmla="*/ 151 w 155"/>
                <a:gd name="T21" fmla="*/ 134 h 136"/>
                <a:gd name="T22" fmla="*/ 151 w 155"/>
                <a:gd name="T23" fmla="*/ 133 h 136"/>
                <a:gd name="T24" fmla="*/ 152 w 155"/>
                <a:gd name="T25" fmla="*/ 133 h 136"/>
                <a:gd name="T26" fmla="*/ 152 w 155"/>
                <a:gd name="T27" fmla="*/ 133 h 136"/>
                <a:gd name="T28" fmla="*/ 153 w 155"/>
                <a:gd name="T29" fmla="*/ 132 h 136"/>
                <a:gd name="T30" fmla="*/ 153 w 155"/>
                <a:gd name="T31" fmla="*/ 131 h 136"/>
                <a:gd name="T32" fmla="*/ 154 w 155"/>
                <a:gd name="T33" fmla="*/ 131 h 136"/>
                <a:gd name="T34" fmla="*/ 154 w 155"/>
                <a:gd name="T35" fmla="*/ 129 h 136"/>
                <a:gd name="T36" fmla="*/ 154 w 155"/>
                <a:gd name="T37" fmla="*/ 129 h 136"/>
                <a:gd name="T38" fmla="*/ 154 w 155"/>
                <a:gd name="T39" fmla="*/ 3 h 136"/>
                <a:gd name="T40" fmla="*/ 154 w 155"/>
                <a:gd name="T41" fmla="*/ 2 h 136"/>
                <a:gd name="T42" fmla="*/ 154 w 155"/>
                <a:gd name="T43" fmla="*/ 1 h 136"/>
                <a:gd name="T44" fmla="*/ 154 w 155"/>
                <a:gd name="T45" fmla="*/ 1 h 136"/>
                <a:gd name="T46" fmla="*/ 153 w 155"/>
                <a:gd name="T47" fmla="*/ 1 h 136"/>
                <a:gd name="T48" fmla="*/ 153 w 155"/>
                <a:gd name="T49" fmla="*/ 0 h 136"/>
                <a:gd name="T50" fmla="*/ 153 w 155"/>
                <a:gd name="T51" fmla="*/ 0 h 136"/>
                <a:gd name="T52" fmla="*/ 145 w 155"/>
                <a:gd name="T53" fmla="*/ 5 h 136"/>
                <a:gd name="T54" fmla="*/ 145 w 155"/>
                <a:gd name="T55" fmla="*/ 5 h 136"/>
                <a:gd name="T56" fmla="*/ 146 w 155"/>
                <a:gd name="T57" fmla="*/ 6 h 136"/>
                <a:gd name="T58" fmla="*/ 146 w 155"/>
                <a:gd name="T59" fmla="*/ 7 h 136"/>
                <a:gd name="T60" fmla="*/ 146 w 155"/>
                <a:gd name="T61" fmla="*/ 7 h 136"/>
                <a:gd name="T62" fmla="*/ 146 w 155"/>
                <a:gd name="T63" fmla="*/ 7 h 136"/>
                <a:gd name="T64" fmla="*/ 146 w 155"/>
                <a:gd name="T65" fmla="*/ 8 h 136"/>
                <a:gd name="T66" fmla="*/ 146 w 155"/>
                <a:gd name="T67" fmla="*/ 9 h 136"/>
                <a:gd name="T68" fmla="*/ 146 w 155"/>
                <a:gd name="T69" fmla="*/ 9 h 136"/>
                <a:gd name="T70" fmla="*/ 146 w 155"/>
                <a:gd name="T71" fmla="*/ 123 h 136"/>
                <a:gd name="T72" fmla="*/ 146 w 155"/>
                <a:gd name="T73" fmla="*/ 123 h 136"/>
                <a:gd name="T74" fmla="*/ 146 w 155"/>
                <a:gd name="T75" fmla="*/ 124 h 136"/>
                <a:gd name="T76" fmla="*/ 146 w 155"/>
                <a:gd name="T77" fmla="*/ 125 h 136"/>
                <a:gd name="T78" fmla="*/ 146 w 155"/>
                <a:gd name="T79" fmla="*/ 125 h 136"/>
                <a:gd name="T80" fmla="*/ 145 w 155"/>
                <a:gd name="T81" fmla="*/ 126 h 136"/>
                <a:gd name="T82" fmla="*/ 145 w 155"/>
                <a:gd name="T83" fmla="*/ 127 h 136"/>
                <a:gd name="T84" fmla="*/ 144 w 155"/>
                <a:gd name="T85" fmla="*/ 127 h 136"/>
                <a:gd name="T86" fmla="*/ 143 w 155"/>
                <a:gd name="T87" fmla="*/ 127 h 136"/>
                <a:gd name="T88" fmla="*/ 143 w 155"/>
                <a:gd name="T89" fmla="*/ 128 h 136"/>
                <a:gd name="T90" fmla="*/ 142 w 155"/>
                <a:gd name="T91" fmla="*/ 128 h 136"/>
                <a:gd name="T92" fmla="*/ 142 w 155"/>
                <a:gd name="T93" fmla="*/ 128 h 136"/>
                <a:gd name="T94" fmla="*/ 9 w 155"/>
                <a:gd name="T95" fmla="*/ 128 h 136"/>
                <a:gd name="T96" fmla="*/ 8 w 155"/>
                <a:gd name="T97" fmla="*/ 128 h 136"/>
                <a:gd name="T98" fmla="*/ 8 w 155"/>
                <a:gd name="T99" fmla="*/ 128 h 136"/>
                <a:gd name="T100" fmla="*/ 8 w 155"/>
                <a:gd name="T101" fmla="*/ 127 h 136"/>
                <a:gd name="T102" fmla="*/ 7 w 155"/>
                <a:gd name="T103" fmla="*/ 127 h 136"/>
                <a:gd name="T104" fmla="*/ 7 w 155"/>
                <a:gd name="T105" fmla="*/ 127 h 136"/>
                <a:gd name="T106" fmla="*/ 6 w 155"/>
                <a:gd name="T107" fmla="*/ 127 h 136"/>
                <a:gd name="T108" fmla="*/ 6 w 155"/>
                <a:gd name="T109" fmla="*/ 127 h 136"/>
                <a:gd name="T110" fmla="*/ 0 w 155"/>
                <a:gd name="T111" fmla="*/ 133 h 1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5"/>
                <a:gd name="T169" fmla="*/ 0 h 136"/>
                <a:gd name="T170" fmla="*/ 155 w 155"/>
                <a:gd name="T171" fmla="*/ 136 h 1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5" h="136">
                  <a:moveTo>
                    <a:pt x="0" y="133"/>
                  </a:moveTo>
                  <a:lnTo>
                    <a:pt x="0" y="134"/>
                  </a:lnTo>
                  <a:lnTo>
                    <a:pt x="1" y="134"/>
                  </a:lnTo>
                  <a:lnTo>
                    <a:pt x="2" y="135"/>
                  </a:lnTo>
                  <a:lnTo>
                    <a:pt x="3" y="135"/>
                  </a:lnTo>
                  <a:lnTo>
                    <a:pt x="148" y="135"/>
                  </a:lnTo>
                  <a:lnTo>
                    <a:pt x="150" y="134"/>
                  </a:lnTo>
                  <a:lnTo>
                    <a:pt x="151" y="134"/>
                  </a:lnTo>
                  <a:lnTo>
                    <a:pt x="151" y="133"/>
                  </a:lnTo>
                  <a:lnTo>
                    <a:pt x="152" y="133"/>
                  </a:lnTo>
                  <a:lnTo>
                    <a:pt x="153" y="132"/>
                  </a:lnTo>
                  <a:lnTo>
                    <a:pt x="153" y="131"/>
                  </a:lnTo>
                  <a:lnTo>
                    <a:pt x="154" y="131"/>
                  </a:lnTo>
                  <a:lnTo>
                    <a:pt x="154" y="129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45" y="5"/>
                  </a:lnTo>
                  <a:lnTo>
                    <a:pt x="146" y="6"/>
                  </a:lnTo>
                  <a:lnTo>
                    <a:pt x="146" y="7"/>
                  </a:lnTo>
                  <a:lnTo>
                    <a:pt x="146" y="8"/>
                  </a:lnTo>
                  <a:lnTo>
                    <a:pt x="146" y="9"/>
                  </a:lnTo>
                  <a:lnTo>
                    <a:pt x="146" y="123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6"/>
                  </a:lnTo>
                  <a:lnTo>
                    <a:pt x="145" y="127"/>
                  </a:lnTo>
                  <a:lnTo>
                    <a:pt x="144" y="127"/>
                  </a:lnTo>
                  <a:lnTo>
                    <a:pt x="143" y="127"/>
                  </a:lnTo>
                  <a:lnTo>
                    <a:pt x="143" y="128"/>
                  </a:lnTo>
                  <a:lnTo>
                    <a:pt x="142" y="128"/>
                  </a:lnTo>
                  <a:lnTo>
                    <a:pt x="9" y="128"/>
                  </a:lnTo>
                  <a:lnTo>
                    <a:pt x="8" y="128"/>
                  </a:lnTo>
                  <a:lnTo>
                    <a:pt x="8" y="127"/>
                  </a:lnTo>
                  <a:lnTo>
                    <a:pt x="7" y="127"/>
                  </a:lnTo>
                  <a:lnTo>
                    <a:pt x="6" y="127"/>
                  </a:lnTo>
                  <a:lnTo>
                    <a:pt x="0" y="13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4" name="Freeform 216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16 h 17"/>
                <a:gd name="T2" fmla="*/ 151 w 153"/>
                <a:gd name="T3" fmla="*/ 16 h 17"/>
                <a:gd name="T4" fmla="*/ 151 w 153"/>
                <a:gd name="T5" fmla="*/ 10 h 17"/>
                <a:gd name="T6" fmla="*/ 150 w 153"/>
                <a:gd name="T7" fmla="*/ 10 h 17"/>
                <a:gd name="T8" fmla="*/ 150 w 153"/>
                <a:gd name="T9" fmla="*/ 10 h 17"/>
                <a:gd name="T10" fmla="*/ 150 w 153"/>
                <a:gd name="T11" fmla="*/ 5 h 17"/>
                <a:gd name="T12" fmla="*/ 149 w 153"/>
                <a:gd name="T13" fmla="*/ 5 h 17"/>
                <a:gd name="T14" fmla="*/ 149 w 153"/>
                <a:gd name="T15" fmla="*/ 5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5 h 17"/>
                <a:gd name="T32" fmla="*/ 1 w 153"/>
                <a:gd name="T33" fmla="*/ 5 h 17"/>
                <a:gd name="T34" fmla="*/ 0 w 153"/>
                <a:gd name="T35" fmla="*/ 10 h 17"/>
                <a:gd name="T36" fmla="*/ 0 w 153"/>
                <a:gd name="T37" fmla="*/ 10 h 17"/>
                <a:gd name="T38" fmla="*/ 0 w 153"/>
                <a:gd name="T39" fmla="*/ 16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7"/>
                <a:gd name="T62" fmla="*/ 153 w 153"/>
                <a:gd name="T63" fmla="*/ 17 h 1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7">
                  <a:moveTo>
                    <a:pt x="152" y="16"/>
                  </a:moveTo>
                  <a:lnTo>
                    <a:pt x="151" y="16"/>
                  </a:lnTo>
                  <a:lnTo>
                    <a:pt x="151" y="10"/>
                  </a:lnTo>
                  <a:lnTo>
                    <a:pt x="150" y="10"/>
                  </a:lnTo>
                  <a:lnTo>
                    <a:pt x="150" y="5"/>
                  </a:lnTo>
                  <a:lnTo>
                    <a:pt x="149" y="5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5" name="Freeform 217"/>
            <p:cNvSpPr>
              <a:spLocks/>
            </p:cNvSpPr>
            <p:nvPr/>
          </p:nvSpPr>
          <p:spPr bwMode="auto">
            <a:xfrm>
              <a:off x="3843" y="1489"/>
              <a:ext cx="215" cy="72"/>
            </a:xfrm>
            <a:custGeom>
              <a:avLst/>
              <a:gdLst>
                <a:gd name="T0" fmla="*/ 0 w 215"/>
                <a:gd name="T1" fmla="*/ 71 h 72"/>
                <a:gd name="T2" fmla="*/ 0 w 215"/>
                <a:gd name="T3" fmla="*/ 0 h 72"/>
                <a:gd name="T4" fmla="*/ 214 w 215"/>
                <a:gd name="T5" fmla="*/ 0 h 72"/>
                <a:gd name="T6" fmla="*/ 214 w 215"/>
                <a:gd name="T7" fmla="*/ 71 h 72"/>
                <a:gd name="T8" fmla="*/ 0 w 215"/>
                <a:gd name="T9" fmla="*/ 7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"/>
                <a:gd name="T16" fmla="*/ 0 h 72"/>
                <a:gd name="T17" fmla="*/ 215 w 215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" h="72">
                  <a:moveTo>
                    <a:pt x="0" y="71"/>
                  </a:moveTo>
                  <a:lnTo>
                    <a:pt x="0" y="0"/>
                  </a:lnTo>
                  <a:lnTo>
                    <a:pt x="214" y="0"/>
                  </a:lnTo>
                  <a:lnTo>
                    <a:pt x="214" y="71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6" name="Freeform 218"/>
            <p:cNvSpPr>
              <a:spLocks/>
            </p:cNvSpPr>
            <p:nvPr/>
          </p:nvSpPr>
          <p:spPr bwMode="auto">
            <a:xfrm>
              <a:off x="3841" y="1489"/>
              <a:ext cx="219" cy="23"/>
            </a:xfrm>
            <a:custGeom>
              <a:avLst/>
              <a:gdLst>
                <a:gd name="T0" fmla="*/ 79 w 219"/>
                <a:gd name="T1" fmla="*/ 0 h 23"/>
                <a:gd name="T2" fmla="*/ 0 w 219"/>
                <a:gd name="T3" fmla="*/ 0 h 23"/>
                <a:gd name="T4" fmla="*/ 0 w 219"/>
                <a:gd name="T5" fmla="*/ 22 h 23"/>
                <a:gd name="T6" fmla="*/ 218 w 219"/>
                <a:gd name="T7" fmla="*/ 22 h 23"/>
                <a:gd name="T8" fmla="*/ 215 w 219"/>
                <a:gd name="T9" fmla="*/ 0 h 23"/>
                <a:gd name="T10" fmla="*/ 137 w 219"/>
                <a:gd name="T11" fmla="*/ 0 h 23"/>
                <a:gd name="T12" fmla="*/ 79 w 21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23"/>
                <a:gd name="T23" fmla="*/ 219 w 21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23">
                  <a:moveTo>
                    <a:pt x="7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18" y="22"/>
                  </a:lnTo>
                  <a:lnTo>
                    <a:pt x="215" y="0"/>
                  </a:lnTo>
                  <a:lnTo>
                    <a:pt x="137" y="0"/>
                  </a:lnTo>
                  <a:lnTo>
                    <a:pt x="7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7" name="Freeform 219"/>
            <p:cNvSpPr>
              <a:spLocks/>
            </p:cNvSpPr>
            <p:nvPr/>
          </p:nvSpPr>
          <p:spPr bwMode="auto">
            <a:xfrm>
              <a:off x="3991" y="1495"/>
              <a:ext cx="56" cy="17"/>
            </a:xfrm>
            <a:custGeom>
              <a:avLst/>
              <a:gdLst>
                <a:gd name="T0" fmla="*/ 0 w 56"/>
                <a:gd name="T1" fmla="*/ 6 h 17"/>
                <a:gd name="T2" fmla="*/ 18 w 56"/>
                <a:gd name="T3" fmla="*/ 6 h 17"/>
                <a:gd name="T4" fmla="*/ 18 w 56"/>
                <a:gd name="T5" fmla="*/ 0 h 17"/>
                <a:gd name="T6" fmla="*/ 35 w 56"/>
                <a:gd name="T7" fmla="*/ 0 h 17"/>
                <a:gd name="T8" fmla="*/ 35 w 56"/>
                <a:gd name="T9" fmla="*/ 6 h 17"/>
                <a:gd name="T10" fmla="*/ 55 w 56"/>
                <a:gd name="T11" fmla="*/ 6 h 17"/>
                <a:gd name="T12" fmla="*/ 55 w 56"/>
                <a:gd name="T13" fmla="*/ 10 h 17"/>
                <a:gd name="T14" fmla="*/ 35 w 56"/>
                <a:gd name="T15" fmla="*/ 10 h 17"/>
                <a:gd name="T16" fmla="*/ 35 w 56"/>
                <a:gd name="T17" fmla="*/ 16 h 17"/>
                <a:gd name="T18" fmla="*/ 18 w 56"/>
                <a:gd name="T19" fmla="*/ 16 h 17"/>
                <a:gd name="T20" fmla="*/ 18 w 56"/>
                <a:gd name="T21" fmla="*/ 10 h 17"/>
                <a:gd name="T22" fmla="*/ 0 w 56"/>
                <a:gd name="T23" fmla="*/ 10 h 17"/>
                <a:gd name="T24" fmla="*/ 0 w 56"/>
                <a:gd name="T25" fmla="*/ 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17"/>
                <a:gd name="T41" fmla="*/ 56 w 5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17">
                  <a:moveTo>
                    <a:pt x="0" y="6"/>
                  </a:moveTo>
                  <a:lnTo>
                    <a:pt x="18" y="6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35" y="6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18" y="16"/>
                  </a:lnTo>
                  <a:lnTo>
                    <a:pt x="18" y="10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8" name="Freeform 220"/>
            <p:cNvSpPr>
              <a:spLocks/>
            </p:cNvSpPr>
            <p:nvPr/>
          </p:nvSpPr>
          <p:spPr bwMode="auto">
            <a:xfrm>
              <a:off x="3991" y="150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7"/>
                <a:gd name="T14" fmla="*/ 17 w 17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09" name="Freeform 221"/>
            <p:cNvSpPr>
              <a:spLocks/>
            </p:cNvSpPr>
            <p:nvPr/>
          </p:nvSpPr>
          <p:spPr bwMode="auto">
            <a:xfrm>
              <a:off x="4010" y="149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0" name="Freeform 222"/>
            <p:cNvSpPr>
              <a:spLocks/>
            </p:cNvSpPr>
            <p:nvPr/>
          </p:nvSpPr>
          <p:spPr bwMode="auto">
            <a:xfrm>
              <a:off x="4046" y="150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1" name="Freeform 223"/>
            <p:cNvSpPr>
              <a:spLocks/>
            </p:cNvSpPr>
            <p:nvPr/>
          </p:nvSpPr>
          <p:spPr bwMode="auto">
            <a:xfrm>
              <a:off x="4027" y="1495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0 h 17"/>
                <a:gd name="T4" fmla="*/ 0 w 17"/>
                <a:gd name="T5" fmla="*/ 16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16"/>
                  </a:move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2" name="Freeform 224"/>
            <p:cNvSpPr>
              <a:spLocks/>
            </p:cNvSpPr>
            <p:nvPr/>
          </p:nvSpPr>
          <p:spPr bwMode="auto">
            <a:xfrm>
              <a:off x="4011" y="1499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3" name="Freeform 225"/>
            <p:cNvSpPr>
              <a:spLocks/>
            </p:cNvSpPr>
            <p:nvPr/>
          </p:nvSpPr>
          <p:spPr bwMode="auto">
            <a:xfrm>
              <a:off x="3993" y="1502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3 w 54"/>
                <a:gd name="T3" fmla="*/ 0 h 17"/>
                <a:gd name="T4" fmla="*/ 53 w 54"/>
                <a:gd name="T5" fmla="*/ 16 h 17"/>
                <a:gd name="T6" fmla="*/ 0 w 54"/>
                <a:gd name="T7" fmla="*/ 16 h 17"/>
                <a:gd name="T8" fmla="*/ 0 w 54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17"/>
                <a:gd name="T17" fmla="*/ 54 w 5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17">
                  <a:moveTo>
                    <a:pt x="0" y="0"/>
                  </a:moveTo>
                  <a:lnTo>
                    <a:pt x="53" y="0"/>
                  </a:lnTo>
                  <a:lnTo>
                    <a:pt x="5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4" name="Freeform 226"/>
            <p:cNvSpPr>
              <a:spLocks/>
            </p:cNvSpPr>
            <p:nvPr/>
          </p:nvSpPr>
          <p:spPr bwMode="auto">
            <a:xfrm>
              <a:off x="4010" y="1496"/>
              <a:ext cx="19" cy="17"/>
            </a:xfrm>
            <a:custGeom>
              <a:avLst/>
              <a:gdLst>
                <a:gd name="T0" fmla="*/ 18 w 19"/>
                <a:gd name="T1" fmla="*/ 12 h 17"/>
                <a:gd name="T2" fmla="*/ 17 w 19"/>
                <a:gd name="T3" fmla="*/ 16 h 17"/>
                <a:gd name="T4" fmla="*/ 17 w 19"/>
                <a:gd name="T5" fmla="*/ 0 h 17"/>
                <a:gd name="T6" fmla="*/ 0 w 19"/>
                <a:gd name="T7" fmla="*/ 0 h 17"/>
                <a:gd name="T8" fmla="*/ 0 w 19"/>
                <a:gd name="T9" fmla="*/ 16 h 17"/>
                <a:gd name="T10" fmla="*/ 0 w 19"/>
                <a:gd name="T11" fmla="*/ 1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8" y="12"/>
                  </a:moveTo>
                  <a:lnTo>
                    <a:pt x="17" y="1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5" name="Freeform 227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16 h 17"/>
                <a:gd name="T4" fmla="*/ 0 w 17"/>
                <a:gd name="T5" fmla="*/ 16 h 17"/>
                <a:gd name="T6" fmla="*/ 0 w 17"/>
                <a:gd name="T7" fmla="*/ 0 h 17"/>
                <a:gd name="T8" fmla="*/ 16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6" name="Freeform 228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7" name="Freeform 229"/>
            <p:cNvSpPr>
              <a:spLocks/>
            </p:cNvSpPr>
            <p:nvPr/>
          </p:nvSpPr>
          <p:spPr bwMode="auto">
            <a:xfrm>
              <a:off x="3930" y="1497"/>
              <a:ext cx="44" cy="17"/>
            </a:xfrm>
            <a:custGeom>
              <a:avLst/>
              <a:gdLst>
                <a:gd name="T0" fmla="*/ 14 w 44"/>
                <a:gd name="T1" fmla="*/ 16 h 17"/>
                <a:gd name="T2" fmla="*/ 0 w 44"/>
                <a:gd name="T3" fmla="*/ 16 h 17"/>
                <a:gd name="T4" fmla="*/ 0 w 44"/>
                <a:gd name="T5" fmla="*/ 8 h 17"/>
                <a:gd name="T6" fmla="*/ 14 w 44"/>
                <a:gd name="T7" fmla="*/ 8 h 17"/>
                <a:gd name="T8" fmla="*/ 14 w 44"/>
                <a:gd name="T9" fmla="*/ 0 h 17"/>
                <a:gd name="T10" fmla="*/ 28 w 44"/>
                <a:gd name="T11" fmla="*/ 0 h 17"/>
                <a:gd name="T12" fmla="*/ 28 w 44"/>
                <a:gd name="T13" fmla="*/ 8 h 17"/>
                <a:gd name="T14" fmla="*/ 43 w 44"/>
                <a:gd name="T15" fmla="*/ 8 h 17"/>
                <a:gd name="T16" fmla="*/ 43 w 44"/>
                <a:gd name="T17" fmla="*/ 16 h 17"/>
                <a:gd name="T18" fmla="*/ 28 w 44"/>
                <a:gd name="T19" fmla="*/ 16 h 17"/>
                <a:gd name="T20" fmla="*/ 14 w 44"/>
                <a:gd name="T21" fmla="*/ 1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17"/>
                <a:gd name="T35" fmla="*/ 44 w 44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17">
                  <a:moveTo>
                    <a:pt x="14" y="1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43" y="8"/>
                  </a:lnTo>
                  <a:lnTo>
                    <a:pt x="43" y="16"/>
                  </a:lnTo>
                  <a:lnTo>
                    <a:pt x="28" y="16"/>
                  </a:lnTo>
                  <a:lnTo>
                    <a:pt x="14" y="16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8" name="Freeform 230"/>
            <p:cNvSpPr>
              <a:spLocks/>
            </p:cNvSpPr>
            <p:nvPr/>
          </p:nvSpPr>
          <p:spPr bwMode="auto">
            <a:xfrm>
              <a:off x="3945" y="1497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19" name="Freeform 231"/>
            <p:cNvSpPr>
              <a:spLocks/>
            </p:cNvSpPr>
            <p:nvPr/>
          </p:nvSpPr>
          <p:spPr bwMode="auto">
            <a:xfrm>
              <a:off x="3897" y="1494"/>
              <a:ext cx="20" cy="17"/>
            </a:xfrm>
            <a:custGeom>
              <a:avLst/>
              <a:gdLst>
                <a:gd name="T0" fmla="*/ 5 w 20"/>
                <a:gd name="T1" fmla="*/ 16 h 17"/>
                <a:gd name="T2" fmla="*/ 3 w 20"/>
                <a:gd name="T3" fmla="*/ 15 h 17"/>
                <a:gd name="T4" fmla="*/ 2 w 20"/>
                <a:gd name="T5" fmla="*/ 15 h 17"/>
                <a:gd name="T6" fmla="*/ 1 w 20"/>
                <a:gd name="T7" fmla="*/ 14 h 17"/>
                <a:gd name="T8" fmla="*/ 1 w 20"/>
                <a:gd name="T9" fmla="*/ 12 h 17"/>
                <a:gd name="T10" fmla="*/ 0 w 20"/>
                <a:gd name="T11" fmla="*/ 12 h 17"/>
                <a:gd name="T12" fmla="*/ 0 w 20"/>
                <a:gd name="T13" fmla="*/ 10 h 17"/>
                <a:gd name="T14" fmla="*/ 0 w 20"/>
                <a:gd name="T15" fmla="*/ 8 h 17"/>
                <a:gd name="T16" fmla="*/ 0 w 20"/>
                <a:gd name="T17" fmla="*/ 6 h 17"/>
                <a:gd name="T18" fmla="*/ 0 w 20"/>
                <a:gd name="T19" fmla="*/ 4 h 17"/>
                <a:gd name="T20" fmla="*/ 0 w 20"/>
                <a:gd name="T21" fmla="*/ 3 h 17"/>
                <a:gd name="T22" fmla="*/ 1 w 20"/>
                <a:gd name="T23" fmla="*/ 2 h 17"/>
                <a:gd name="T24" fmla="*/ 2 w 20"/>
                <a:gd name="T25" fmla="*/ 1 h 17"/>
                <a:gd name="T26" fmla="*/ 3 w 20"/>
                <a:gd name="T27" fmla="*/ 0 h 17"/>
                <a:gd name="T28" fmla="*/ 4 w 20"/>
                <a:gd name="T29" fmla="*/ 0 h 17"/>
                <a:gd name="T30" fmla="*/ 5 w 20"/>
                <a:gd name="T31" fmla="*/ 0 h 17"/>
                <a:gd name="T32" fmla="*/ 12 w 20"/>
                <a:gd name="T33" fmla="*/ 0 h 17"/>
                <a:gd name="T34" fmla="*/ 13 w 20"/>
                <a:gd name="T35" fmla="*/ 0 h 17"/>
                <a:gd name="T36" fmla="*/ 15 w 20"/>
                <a:gd name="T37" fmla="*/ 0 h 17"/>
                <a:gd name="T38" fmla="*/ 16 w 20"/>
                <a:gd name="T39" fmla="*/ 1 h 17"/>
                <a:gd name="T40" fmla="*/ 17 w 20"/>
                <a:gd name="T41" fmla="*/ 3 h 17"/>
                <a:gd name="T42" fmla="*/ 17 w 20"/>
                <a:gd name="T43" fmla="*/ 3 h 17"/>
                <a:gd name="T44" fmla="*/ 18 w 20"/>
                <a:gd name="T45" fmla="*/ 5 h 17"/>
                <a:gd name="T46" fmla="*/ 18 w 20"/>
                <a:gd name="T47" fmla="*/ 7 h 17"/>
                <a:gd name="T48" fmla="*/ 18 w 20"/>
                <a:gd name="T49" fmla="*/ 8 h 17"/>
                <a:gd name="T50" fmla="*/ 18 w 20"/>
                <a:gd name="T51" fmla="*/ 10 h 17"/>
                <a:gd name="T52" fmla="*/ 17 w 20"/>
                <a:gd name="T53" fmla="*/ 12 h 17"/>
                <a:gd name="T54" fmla="*/ 16 w 20"/>
                <a:gd name="T55" fmla="*/ 13 h 17"/>
                <a:gd name="T56" fmla="*/ 15 w 20"/>
                <a:gd name="T57" fmla="*/ 15 h 17"/>
                <a:gd name="T58" fmla="*/ 13 w 20"/>
                <a:gd name="T59" fmla="*/ 15 h 17"/>
                <a:gd name="T60" fmla="*/ 13 w 20"/>
                <a:gd name="T61" fmla="*/ 16 h 17"/>
                <a:gd name="T62" fmla="*/ 12 w 20"/>
                <a:gd name="T63" fmla="*/ 1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"/>
                <a:gd name="T97" fmla="*/ 0 h 17"/>
                <a:gd name="T98" fmla="*/ 20 w 20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" h="17">
                  <a:moveTo>
                    <a:pt x="5" y="16"/>
                  </a:move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5" y="16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0" name="Freeform 232"/>
            <p:cNvSpPr>
              <a:spLocks/>
            </p:cNvSpPr>
            <p:nvPr/>
          </p:nvSpPr>
          <p:spPr bwMode="auto">
            <a:xfrm>
              <a:off x="3921" y="1489"/>
              <a:ext cx="17" cy="38"/>
            </a:xfrm>
            <a:custGeom>
              <a:avLst/>
              <a:gdLst>
                <a:gd name="T0" fmla="*/ 8 w 17"/>
                <a:gd name="T1" fmla="*/ 0 h 38"/>
                <a:gd name="T2" fmla="*/ 0 w 17"/>
                <a:gd name="T3" fmla="*/ 22 h 38"/>
                <a:gd name="T4" fmla="*/ 16 w 17"/>
                <a:gd name="T5" fmla="*/ 22 h 38"/>
                <a:gd name="T6" fmla="*/ 16 w 17"/>
                <a:gd name="T7" fmla="*/ 37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38"/>
                <a:gd name="T14" fmla="*/ 17 w 17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38">
                  <a:moveTo>
                    <a:pt x="8" y="0"/>
                  </a:moveTo>
                  <a:lnTo>
                    <a:pt x="0" y="22"/>
                  </a:lnTo>
                  <a:lnTo>
                    <a:pt x="16" y="22"/>
                  </a:lnTo>
                  <a:lnTo>
                    <a:pt x="16" y="37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1" name="Freeform 233"/>
            <p:cNvSpPr>
              <a:spLocks/>
            </p:cNvSpPr>
            <p:nvPr/>
          </p:nvSpPr>
          <p:spPr bwMode="auto">
            <a:xfrm>
              <a:off x="3979" y="1489"/>
              <a:ext cx="17" cy="72"/>
            </a:xfrm>
            <a:custGeom>
              <a:avLst/>
              <a:gdLst>
                <a:gd name="T0" fmla="*/ 0 w 17"/>
                <a:gd name="T1" fmla="*/ 0 h 72"/>
                <a:gd name="T2" fmla="*/ 16 w 17"/>
                <a:gd name="T3" fmla="*/ 22 h 72"/>
                <a:gd name="T4" fmla="*/ 0 w 17"/>
                <a:gd name="T5" fmla="*/ 22 h 72"/>
                <a:gd name="T6" fmla="*/ 0 w 17"/>
                <a:gd name="T7" fmla="*/ 7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72"/>
                <a:gd name="T14" fmla="*/ 17 w 17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72">
                  <a:moveTo>
                    <a:pt x="0" y="0"/>
                  </a:moveTo>
                  <a:lnTo>
                    <a:pt x="16" y="22"/>
                  </a:lnTo>
                  <a:lnTo>
                    <a:pt x="0" y="22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2" name="Freeform 234"/>
            <p:cNvSpPr>
              <a:spLocks/>
            </p:cNvSpPr>
            <p:nvPr/>
          </p:nvSpPr>
          <p:spPr bwMode="auto">
            <a:xfrm>
              <a:off x="3855" y="1532"/>
              <a:ext cx="250" cy="41"/>
            </a:xfrm>
            <a:custGeom>
              <a:avLst/>
              <a:gdLst>
                <a:gd name="T0" fmla="*/ 0 w 250"/>
                <a:gd name="T1" fmla="*/ 40 h 41"/>
                <a:gd name="T2" fmla="*/ 249 w 250"/>
                <a:gd name="T3" fmla="*/ 40 h 41"/>
                <a:gd name="T4" fmla="*/ 240 w 250"/>
                <a:gd name="T5" fmla="*/ 0 h 41"/>
                <a:gd name="T6" fmla="*/ 10 w 250"/>
                <a:gd name="T7" fmla="*/ 0 h 41"/>
                <a:gd name="T8" fmla="*/ 0 w 250"/>
                <a:gd name="T9" fmla="*/ 4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41"/>
                <a:gd name="T17" fmla="*/ 250 w 2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41">
                  <a:moveTo>
                    <a:pt x="0" y="40"/>
                  </a:moveTo>
                  <a:lnTo>
                    <a:pt x="249" y="40"/>
                  </a:lnTo>
                  <a:lnTo>
                    <a:pt x="240" y="0"/>
                  </a:lnTo>
                  <a:lnTo>
                    <a:pt x="10" y="0"/>
                  </a:lnTo>
                  <a:lnTo>
                    <a:pt x="0" y="4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3" name="Freeform 235"/>
            <p:cNvSpPr>
              <a:spLocks/>
            </p:cNvSpPr>
            <p:nvPr/>
          </p:nvSpPr>
          <p:spPr bwMode="auto">
            <a:xfrm>
              <a:off x="3855" y="1572"/>
              <a:ext cx="251" cy="17"/>
            </a:xfrm>
            <a:custGeom>
              <a:avLst/>
              <a:gdLst>
                <a:gd name="T0" fmla="*/ 0 w 251"/>
                <a:gd name="T1" fmla="*/ 16 h 17"/>
                <a:gd name="T2" fmla="*/ 0 w 251"/>
                <a:gd name="T3" fmla="*/ 0 h 17"/>
                <a:gd name="T4" fmla="*/ 249 w 251"/>
                <a:gd name="T5" fmla="*/ 0 h 17"/>
                <a:gd name="T6" fmla="*/ 250 w 251"/>
                <a:gd name="T7" fmla="*/ 16 h 17"/>
                <a:gd name="T8" fmla="*/ 0 w 251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7"/>
                <a:gd name="T17" fmla="*/ 251 w 2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7">
                  <a:moveTo>
                    <a:pt x="0" y="1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50" y="16"/>
                  </a:lnTo>
                  <a:lnTo>
                    <a:pt x="0" y="16"/>
                  </a:lnTo>
                </a:path>
              </a:pathLst>
            </a:custGeom>
            <a:solidFill>
              <a:srgbClr val="CCCC6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224" name="Freeform 236"/>
            <p:cNvSpPr>
              <a:spLocks/>
            </p:cNvSpPr>
            <p:nvPr/>
          </p:nvSpPr>
          <p:spPr bwMode="auto">
            <a:xfrm>
              <a:off x="3872" y="1538"/>
              <a:ext cx="223" cy="28"/>
            </a:xfrm>
            <a:custGeom>
              <a:avLst/>
              <a:gdLst>
                <a:gd name="T0" fmla="*/ 0 w 223"/>
                <a:gd name="T1" fmla="*/ 27 h 28"/>
                <a:gd name="T2" fmla="*/ 222 w 223"/>
                <a:gd name="T3" fmla="*/ 27 h 28"/>
                <a:gd name="T4" fmla="*/ 214 w 223"/>
                <a:gd name="T5" fmla="*/ 0 h 28"/>
                <a:gd name="T6" fmla="*/ 8 w 223"/>
                <a:gd name="T7" fmla="*/ 0 h 28"/>
                <a:gd name="T8" fmla="*/ 0 w 223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8"/>
                <a:gd name="T17" fmla="*/ 223 w 22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8">
                  <a:moveTo>
                    <a:pt x="0" y="27"/>
                  </a:moveTo>
                  <a:lnTo>
                    <a:pt x="222" y="27"/>
                  </a:lnTo>
                  <a:lnTo>
                    <a:pt x="214" y="0"/>
                  </a:lnTo>
                  <a:lnTo>
                    <a:pt x="8" y="0"/>
                  </a:lnTo>
                  <a:lnTo>
                    <a:pt x="0" y="27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100" name="Text Box 237"/>
          <p:cNvSpPr txBox="1">
            <a:spLocks noChangeArrowheads="1"/>
          </p:cNvSpPr>
          <p:nvPr/>
        </p:nvSpPr>
        <p:spPr bwMode="auto">
          <a:xfrm>
            <a:off x="2778125" y="6122988"/>
            <a:ext cx="35401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Times New Roman" pitchFamily="18" charset="0"/>
              </a:rPr>
              <a:t>C</a:t>
            </a:r>
          </a:p>
        </p:txBody>
      </p:sp>
      <p:grpSp>
        <p:nvGrpSpPr>
          <p:cNvPr id="217101" name="Group 238"/>
          <p:cNvGrpSpPr>
            <a:grpSpLocks/>
          </p:cNvGrpSpPr>
          <p:nvPr/>
        </p:nvGrpSpPr>
        <p:grpSpPr bwMode="auto">
          <a:xfrm>
            <a:off x="1279525" y="3749675"/>
            <a:ext cx="762000" cy="609600"/>
            <a:chOff x="3840" y="1279"/>
            <a:chExt cx="266" cy="310"/>
          </a:xfrm>
        </p:grpSpPr>
        <p:sp>
          <p:nvSpPr>
            <p:cNvPr id="217113" name="Freeform 239"/>
            <p:cNvSpPr>
              <a:spLocks/>
            </p:cNvSpPr>
            <p:nvPr/>
          </p:nvSpPr>
          <p:spPr bwMode="auto">
            <a:xfrm>
              <a:off x="3848" y="1548"/>
              <a:ext cx="206" cy="20"/>
            </a:xfrm>
            <a:custGeom>
              <a:avLst/>
              <a:gdLst>
                <a:gd name="T0" fmla="*/ 0 w 206"/>
                <a:gd name="T1" fmla="*/ 19 h 20"/>
                <a:gd name="T2" fmla="*/ 0 w 206"/>
                <a:gd name="T3" fmla="*/ 0 h 20"/>
                <a:gd name="T4" fmla="*/ 205 w 206"/>
                <a:gd name="T5" fmla="*/ 0 h 20"/>
                <a:gd name="T6" fmla="*/ 205 w 206"/>
                <a:gd name="T7" fmla="*/ 19 h 20"/>
                <a:gd name="T8" fmla="*/ 0 w 206"/>
                <a:gd name="T9" fmla="*/ 19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"/>
                <a:gd name="T16" fmla="*/ 0 h 20"/>
                <a:gd name="T17" fmla="*/ 206 w 206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" h="20">
                  <a:moveTo>
                    <a:pt x="0" y="1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19"/>
                  </a:lnTo>
                  <a:lnTo>
                    <a:pt x="0" y="19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4" name="Freeform 240"/>
            <p:cNvSpPr>
              <a:spLocks/>
            </p:cNvSpPr>
            <p:nvPr/>
          </p:nvSpPr>
          <p:spPr bwMode="auto">
            <a:xfrm>
              <a:off x="3840" y="1453"/>
              <a:ext cx="220" cy="34"/>
            </a:xfrm>
            <a:custGeom>
              <a:avLst/>
              <a:gdLst>
                <a:gd name="T0" fmla="*/ 189 w 220"/>
                <a:gd name="T1" fmla="*/ 0 h 34"/>
                <a:gd name="T2" fmla="*/ 219 w 220"/>
                <a:gd name="T3" fmla="*/ 33 h 34"/>
                <a:gd name="T4" fmla="*/ 0 w 220"/>
                <a:gd name="T5" fmla="*/ 33 h 34"/>
                <a:gd name="T6" fmla="*/ 29 w 220"/>
                <a:gd name="T7" fmla="*/ 0 h 34"/>
                <a:gd name="T8" fmla="*/ 189 w 220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4"/>
                <a:gd name="T17" fmla="*/ 220 w 220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4">
                  <a:moveTo>
                    <a:pt x="189" y="0"/>
                  </a:moveTo>
                  <a:lnTo>
                    <a:pt x="219" y="33"/>
                  </a:lnTo>
                  <a:lnTo>
                    <a:pt x="0" y="33"/>
                  </a:lnTo>
                  <a:lnTo>
                    <a:pt x="29" y="0"/>
                  </a:lnTo>
                  <a:lnTo>
                    <a:pt x="18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5" name="Freeform 241"/>
            <p:cNvSpPr>
              <a:spLocks/>
            </p:cNvSpPr>
            <p:nvPr/>
          </p:nvSpPr>
          <p:spPr bwMode="auto">
            <a:xfrm>
              <a:off x="3897" y="1449"/>
              <a:ext cx="104" cy="24"/>
            </a:xfrm>
            <a:custGeom>
              <a:avLst/>
              <a:gdLst>
                <a:gd name="T0" fmla="*/ 102 w 104"/>
                <a:gd name="T1" fmla="*/ 10 h 24"/>
                <a:gd name="T2" fmla="*/ 101 w 104"/>
                <a:gd name="T3" fmla="*/ 8 h 24"/>
                <a:gd name="T4" fmla="*/ 97 w 104"/>
                <a:gd name="T5" fmla="*/ 6 h 24"/>
                <a:gd name="T6" fmla="*/ 93 w 104"/>
                <a:gd name="T7" fmla="*/ 4 h 24"/>
                <a:gd name="T8" fmla="*/ 87 w 104"/>
                <a:gd name="T9" fmla="*/ 3 h 24"/>
                <a:gd name="T10" fmla="*/ 80 w 104"/>
                <a:gd name="T11" fmla="*/ 2 h 24"/>
                <a:gd name="T12" fmla="*/ 72 w 104"/>
                <a:gd name="T13" fmla="*/ 1 h 24"/>
                <a:gd name="T14" fmla="*/ 64 w 104"/>
                <a:gd name="T15" fmla="*/ 0 h 24"/>
                <a:gd name="T16" fmla="*/ 55 w 104"/>
                <a:gd name="T17" fmla="*/ 0 h 24"/>
                <a:gd name="T18" fmla="*/ 46 w 104"/>
                <a:gd name="T19" fmla="*/ 0 h 24"/>
                <a:gd name="T20" fmla="*/ 37 w 104"/>
                <a:gd name="T21" fmla="*/ 0 h 24"/>
                <a:gd name="T22" fmla="*/ 29 w 104"/>
                <a:gd name="T23" fmla="*/ 1 h 24"/>
                <a:gd name="T24" fmla="*/ 21 w 104"/>
                <a:gd name="T25" fmla="*/ 2 h 24"/>
                <a:gd name="T26" fmla="*/ 14 w 104"/>
                <a:gd name="T27" fmla="*/ 3 h 24"/>
                <a:gd name="T28" fmla="*/ 8 w 104"/>
                <a:gd name="T29" fmla="*/ 4 h 24"/>
                <a:gd name="T30" fmla="*/ 4 w 104"/>
                <a:gd name="T31" fmla="*/ 6 h 24"/>
                <a:gd name="T32" fmla="*/ 1 w 104"/>
                <a:gd name="T33" fmla="*/ 8 h 24"/>
                <a:gd name="T34" fmla="*/ 0 w 104"/>
                <a:gd name="T35" fmla="*/ 10 h 24"/>
                <a:gd name="T36" fmla="*/ 0 w 104"/>
                <a:gd name="T37" fmla="*/ 12 h 24"/>
                <a:gd name="T38" fmla="*/ 1 w 104"/>
                <a:gd name="T39" fmla="*/ 14 h 24"/>
                <a:gd name="T40" fmla="*/ 4 w 104"/>
                <a:gd name="T41" fmla="*/ 16 h 24"/>
                <a:gd name="T42" fmla="*/ 8 w 104"/>
                <a:gd name="T43" fmla="*/ 17 h 24"/>
                <a:gd name="T44" fmla="*/ 14 w 104"/>
                <a:gd name="T45" fmla="*/ 19 h 24"/>
                <a:gd name="T46" fmla="*/ 21 w 104"/>
                <a:gd name="T47" fmla="*/ 20 h 24"/>
                <a:gd name="T48" fmla="*/ 29 w 104"/>
                <a:gd name="T49" fmla="*/ 21 h 24"/>
                <a:gd name="T50" fmla="*/ 37 w 104"/>
                <a:gd name="T51" fmla="*/ 22 h 24"/>
                <a:gd name="T52" fmla="*/ 46 w 104"/>
                <a:gd name="T53" fmla="*/ 23 h 24"/>
                <a:gd name="T54" fmla="*/ 55 w 104"/>
                <a:gd name="T55" fmla="*/ 23 h 24"/>
                <a:gd name="T56" fmla="*/ 64 w 104"/>
                <a:gd name="T57" fmla="*/ 22 h 24"/>
                <a:gd name="T58" fmla="*/ 72 w 104"/>
                <a:gd name="T59" fmla="*/ 21 h 24"/>
                <a:gd name="T60" fmla="*/ 80 w 104"/>
                <a:gd name="T61" fmla="*/ 20 h 24"/>
                <a:gd name="T62" fmla="*/ 87 w 104"/>
                <a:gd name="T63" fmla="*/ 19 h 24"/>
                <a:gd name="T64" fmla="*/ 93 w 104"/>
                <a:gd name="T65" fmla="*/ 17 h 24"/>
                <a:gd name="T66" fmla="*/ 97 w 104"/>
                <a:gd name="T67" fmla="*/ 16 h 24"/>
                <a:gd name="T68" fmla="*/ 101 w 104"/>
                <a:gd name="T69" fmla="*/ 14 h 24"/>
                <a:gd name="T70" fmla="*/ 102 w 104"/>
                <a:gd name="T71" fmla="*/ 12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4"/>
                <a:gd name="T109" fmla="*/ 0 h 24"/>
                <a:gd name="T110" fmla="*/ 104 w 10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4" h="24">
                  <a:moveTo>
                    <a:pt x="103" y="11"/>
                  </a:moveTo>
                  <a:lnTo>
                    <a:pt x="102" y="10"/>
                  </a:lnTo>
                  <a:lnTo>
                    <a:pt x="102" y="9"/>
                  </a:lnTo>
                  <a:lnTo>
                    <a:pt x="101" y="8"/>
                  </a:lnTo>
                  <a:lnTo>
                    <a:pt x="99" y="7"/>
                  </a:lnTo>
                  <a:lnTo>
                    <a:pt x="97" y="6"/>
                  </a:lnTo>
                  <a:lnTo>
                    <a:pt x="95" y="6"/>
                  </a:lnTo>
                  <a:lnTo>
                    <a:pt x="93" y="4"/>
                  </a:lnTo>
                  <a:lnTo>
                    <a:pt x="90" y="4"/>
                  </a:lnTo>
                  <a:lnTo>
                    <a:pt x="87" y="3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6" y="1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5" y="1"/>
                  </a:lnTo>
                  <a:lnTo>
                    <a:pt x="21" y="2"/>
                  </a:lnTo>
                  <a:lnTo>
                    <a:pt x="17" y="2"/>
                  </a:lnTo>
                  <a:lnTo>
                    <a:pt x="14" y="3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3" y="7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5"/>
                  </a:lnTo>
                  <a:lnTo>
                    <a:pt x="4" y="16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12" y="18"/>
                  </a:lnTo>
                  <a:lnTo>
                    <a:pt x="14" y="19"/>
                  </a:lnTo>
                  <a:lnTo>
                    <a:pt x="17" y="20"/>
                  </a:lnTo>
                  <a:lnTo>
                    <a:pt x="21" y="20"/>
                  </a:lnTo>
                  <a:lnTo>
                    <a:pt x="25" y="21"/>
                  </a:lnTo>
                  <a:lnTo>
                    <a:pt x="29" y="21"/>
                  </a:lnTo>
                  <a:lnTo>
                    <a:pt x="33" y="22"/>
                  </a:lnTo>
                  <a:lnTo>
                    <a:pt x="37" y="22"/>
                  </a:lnTo>
                  <a:lnTo>
                    <a:pt x="42" y="22"/>
                  </a:lnTo>
                  <a:lnTo>
                    <a:pt x="46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60" y="22"/>
                  </a:lnTo>
                  <a:lnTo>
                    <a:pt x="64" y="22"/>
                  </a:lnTo>
                  <a:lnTo>
                    <a:pt x="69" y="22"/>
                  </a:lnTo>
                  <a:lnTo>
                    <a:pt x="72" y="21"/>
                  </a:lnTo>
                  <a:lnTo>
                    <a:pt x="76" y="21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19"/>
                  </a:lnTo>
                  <a:lnTo>
                    <a:pt x="90" y="18"/>
                  </a:lnTo>
                  <a:lnTo>
                    <a:pt x="93" y="17"/>
                  </a:lnTo>
                  <a:lnTo>
                    <a:pt x="95" y="17"/>
                  </a:lnTo>
                  <a:lnTo>
                    <a:pt x="97" y="16"/>
                  </a:lnTo>
                  <a:lnTo>
                    <a:pt x="99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2" y="12"/>
                  </a:lnTo>
                  <a:lnTo>
                    <a:pt x="103" y="11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6" name="Freeform 242"/>
            <p:cNvSpPr>
              <a:spLocks/>
            </p:cNvSpPr>
            <p:nvPr/>
          </p:nvSpPr>
          <p:spPr bwMode="auto">
            <a:xfrm>
              <a:off x="3897" y="1461"/>
              <a:ext cx="104" cy="17"/>
            </a:xfrm>
            <a:custGeom>
              <a:avLst/>
              <a:gdLst>
                <a:gd name="T0" fmla="*/ 102 w 104"/>
                <a:gd name="T1" fmla="*/ 6 h 17"/>
                <a:gd name="T2" fmla="*/ 101 w 104"/>
                <a:gd name="T3" fmla="*/ 8 h 17"/>
                <a:gd name="T4" fmla="*/ 97 w 104"/>
                <a:gd name="T5" fmla="*/ 10 h 17"/>
                <a:gd name="T6" fmla="*/ 93 w 104"/>
                <a:gd name="T7" fmla="*/ 11 h 17"/>
                <a:gd name="T8" fmla="*/ 87 w 104"/>
                <a:gd name="T9" fmla="*/ 12 h 17"/>
                <a:gd name="T10" fmla="*/ 80 w 104"/>
                <a:gd name="T11" fmla="*/ 14 h 17"/>
                <a:gd name="T12" fmla="*/ 72 w 104"/>
                <a:gd name="T13" fmla="*/ 14 h 17"/>
                <a:gd name="T14" fmla="*/ 64 w 104"/>
                <a:gd name="T15" fmla="*/ 15 h 17"/>
                <a:gd name="T16" fmla="*/ 55 w 104"/>
                <a:gd name="T17" fmla="*/ 16 h 17"/>
                <a:gd name="T18" fmla="*/ 46 w 104"/>
                <a:gd name="T19" fmla="*/ 16 h 17"/>
                <a:gd name="T20" fmla="*/ 37 w 104"/>
                <a:gd name="T21" fmla="*/ 15 h 17"/>
                <a:gd name="T22" fmla="*/ 29 w 104"/>
                <a:gd name="T23" fmla="*/ 14 h 17"/>
                <a:gd name="T24" fmla="*/ 21 w 104"/>
                <a:gd name="T25" fmla="*/ 14 h 17"/>
                <a:gd name="T26" fmla="*/ 14 w 104"/>
                <a:gd name="T27" fmla="*/ 12 h 17"/>
                <a:gd name="T28" fmla="*/ 8 w 104"/>
                <a:gd name="T29" fmla="*/ 11 h 17"/>
                <a:gd name="T30" fmla="*/ 4 w 104"/>
                <a:gd name="T31" fmla="*/ 10 h 17"/>
                <a:gd name="T32" fmla="*/ 1 w 104"/>
                <a:gd name="T33" fmla="*/ 8 h 17"/>
                <a:gd name="T34" fmla="*/ 0 w 104"/>
                <a:gd name="T35" fmla="*/ 6 h 17"/>
                <a:gd name="T36" fmla="*/ 0 w 104"/>
                <a:gd name="T37" fmla="*/ 0 h 17"/>
                <a:gd name="T38" fmla="*/ 0 w 104"/>
                <a:gd name="T39" fmla="*/ 2 h 17"/>
                <a:gd name="T40" fmla="*/ 3 w 104"/>
                <a:gd name="T41" fmla="*/ 4 h 17"/>
                <a:gd name="T42" fmla="*/ 6 w 104"/>
                <a:gd name="T43" fmla="*/ 5 h 17"/>
                <a:gd name="T44" fmla="*/ 12 w 104"/>
                <a:gd name="T45" fmla="*/ 6 h 17"/>
                <a:gd name="T46" fmla="*/ 17 w 104"/>
                <a:gd name="T47" fmla="*/ 8 h 17"/>
                <a:gd name="T48" fmla="*/ 25 w 104"/>
                <a:gd name="T49" fmla="*/ 9 h 17"/>
                <a:gd name="T50" fmla="*/ 33 w 104"/>
                <a:gd name="T51" fmla="*/ 10 h 17"/>
                <a:gd name="T52" fmla="*/ 42 w 104"/>
                <a:gd name="T53" fmla="*/ 10 h 17"/>
                <a:gd name="T54" fmla="*/ 51 w 104"/>
                <a:gd name="T55" fmla="*/ 10 h 17"/>
                <a:gd name="T56" fmla="*/ 60 w 104"/>
                <a:gd name="T57" fmla="*/ 10 h 17"/>
                <a:gd name="T58" fmla="*/ 69 w 104"/>
                <a:gd name="T59" fmla="*/ 10 h 17"/>
                <a:gd name="T60" fmla="*/ 76 w 104"/>
                <a:gd name="T61" fmla="*/ 9 h 17"/>
                <a:gd name="T62" fmla="*/ 84 w 104"/>
                <a:gd name="T63" fmla="*/ 8 h 17"/>
                <a:gd name="T64" fmla="*/ 90 w 104"/>
                <a:gd name="T65" fmla="*/ 6 h 17"/>
                <a:gd name="T66" fmla="*/ 95 w 104"/>
                <a:gd name="T67" fmla="*/ 5 h 17"/>
                <a:gd name="T68" fmla="*/ 99 w 104"/>
                <a:gd name="T69" fmla="*/ 4 h 17"/>
                <a:gd name="T70" fmla="*/ 102 w 104"/>
                <a:gd name="T71" fmla="*/ 2 h 17"/>
                <a:gd name="T72" fmla="*/ 103 w 104"/>
                <a:gd name="T73" fmla="*/ 0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4"/>
                <a:gd name="T112" fmla="*/ 0 h 17"/>
                <a:gd name="T113" fmla="*/ 104 w 104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4" h="17">
                  <a:moveTo>
                    <a:pt x="103" y="5"/>
                  </a:moveTo>
                  <a:lnTo>
                    <a:pt x="102" y="6"/>
                  </a:lnTo>
                  <a:lnTo>
                    <a:pt x="102" y="7"/>
                  </a:lnTo>
                  <a:lnTo>
                    <a:pt x="101" y="8"/>
                  </a:lnTo>
                  <a:lnTo>
                    <a:pt x="99" y="8"/>
                  </a:lnTo>
                  <a:lnTo>
                    <a:pt x="97" y="10"/>
                  </a:lnTo>
                  <a:lnTo>
                    <a:pt x="95" y="10"/>
                  </a:lnTo>
                  <a:lnTo>
                    <a:pt x="93" y="11"/>
                  </a:lnTo>
                  <a:lnTo>
                    <a:pt x="90" y="12"/>
                  </a:lnTo>
                  <a:lnTo>
                    <a:pt x="87" y="12"/>
                  </a:lnTo>
                  <a:lnTo>
                    <a:pt x="84" y="13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4"/>
                  </a:lnTo>
                  <a:lnTo>
                    <a:pt x="69" y="15"/>
                  </a:lnTo>
                  <a:lnTo>
                    <a:pt x="64" y="15"/>
                  </a:lnTo>
                  <a:lnTo>
                    <a:pt x="60" y="16"/>
                  </a:lnTo>
                  <a:lnTo>
                    <a:pt x="55" y="16"/>
                  </a:lnTo>
                  <a:lnTo>
                    <a:pt x="51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7" y="15"/>
                  </a:lnTo>
                  <a:lnTo>
                    <a:pt x="33" y="15"/>
                  </a:lnTo>
                  <a:lnTo>
                    <a:pt x="29" y="14"/>
                  </a:lnTo>
                  <a:lnTo>
                    <a:pt x="25" y="14"/>
                  </a:lnTo>
                  <a:lnTo>
                    <a:pt x="21" y="14"/>
                  </a:lnTo>
                  <a:lnTo>
                    <a:pt x="17" y="13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8"/>
                  </a:lnTo>
                  <a:lnTo>
                    <a:pt x="1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4" y="4"/>
                  </a:lnTo>
                  <a:lnTo>
                    <a:pt x="6" y="5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4" y="7"/>
                  </a:lnTo>
                  <a:lnTo>
                    <a:pt x="17" y="8"/>
                  </a:lnTo>
                  <a:lnTo>
                    <a:pt x="21" y="8"/>
                  </a:lnTo>
                  <a:lnTo>
                    <a:pt x="25" y="9"/>
                  </a:lnTo>
                  <a:lnTo>
                    <a:pt x="29" y="10"/>
                  </a:lnTo>
                  <a:lnTo>
                    <a:pt x="33" y="10"/>
                  </a:lnTo>
                  <a:lnTo>
                    <a:pt x="37" y="10"/>
                  </a:lnTo>
                  <a:lnTo>
                    <a:pt x="42" y="10"/>
                  </a:lnTo>
                  <a:lnTo>
                    <a:pt x="46" y="10"/>
                  </a:lnTo>
                  <a:lnTo>
                    <a:pt x="51" y="10"/>
                  </a:lnTo>
                  <a:lnTo>
                    <a:pt x="55" y="10"/>
                  </a:lnTo>
                  <a:lnTo>
                    <a:pt x="60" y="10"/>
                  </a:lnTo>
                  <a:lnTo>
                    <a:pt x="64" y="10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6" y="9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7" y="7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2" y="1"/>
                  </a:lnTo>
                  <a:lnTo>
                    <a:pt x="103" y="0"/>
                  </a:lnTo>
                  <a:lnTo>
                    <a:pt x="103" y="5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7" name="Freeform 243"/>
            <p:cNvSpPr>
              <a:spLocks/>
            </p:cNvSpPr>
            <p:nvPr/>
          </p:nvSpPr>
          <p:spPr bwMode="auto">
            <a:xfrm>
              <a:off x="3840" y="1486"/>
              <a:ext cx="220" cy="77"/>
            </a:xfrm>
            <a:custGeom>
              <a:avLst/>
              <a:gdLst>
                <a:gd name="T0" fmla="*/ 0 w 220"/>
                <a:gd name="T1" fmla="*/ 76 h 77"/>
                <a:gd name="T2" fmla="*/ 219 w 220"/>
                <a:gd name="T3" fmla="*/ 76 h 77"/>
                <a:gd name="T4" fmla="*/ 219 w 220"/>
                <a:gd name="T5" fmla="*/ 0 h 77"/>
                <a:gd name="T6" fmla="*/ 0 w 220"/>
                <a:gd name="T7" fmla="*/ 0 h 77"/>
                <a:gd name="T8" fmla="*/ 0 w 220"/>
                <a:gd name="T9" fmla="*/ 7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77"/>
                <a:gd name="T17" fmla="*/ 220 w 220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77">
                  <a:moveTo>
                    <a:pt x="0" y="76"/>
                  </a:moveTo>
                  <a:lnTo>
                    <a:pt x="219" y="76"/>
                  </a:lnTo>
                  <a:lnTo>
                    <a:pt x="219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8" name="Freeform 244"/>
            <p:cNvSpPr>
              <a:spLocks/>
            </p:cNvSpPr>
            <p:nvPr/>
          </p:nvSpPr>
          <p:spPr bwMode="auto">
            <a:xfrm>
              <a:off x="3875" y="1449"/>
              <a:ext cx="69" cy="17"/>
            </a:xfrm>
            <a:custGeom>
              <a:avLst/>
              <a:gdLst>
                <a:gd name="T0" fmla="*/ 0 w 69"/>
                <a:gd name="T1" fmla="*/ 16 h 17"/>
                <a:gd name="T2" fmla="*/ 0 w 69"/>
                <a:gd name="T3" fmla="*/ 0 h 17"/>
                <a:gd name="T4" fmla="*/ 68 w 69"/>
                <a:gd name="T5" fmla="*/ 0 h 17"/>
                <a:gd name="T6" fmla="*/ 68 w 69"/>
                <a:gd name="T7" fmla="*/ 16 h 17"/>
                <a:gd name="T8" fmla="*/ 0 w 69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17"/>
                <a:gd name="T17" fmla="*/ 69 w 6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17">
                  <a:moveTo>
                    <a:pt x="0" y="16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19" name="Freeform 245"/>
            <p:cNvSpPr>
              <a:spLocks/>
            </p:cNvSpPr>
            <p:nvPr/>
          </p:nvSpPr>
          <p:spPr bwMode="auto">
            <a:xfrm>
              <a:off x="3931" y="1450"/>
              <a:ext cx="94" cy="17"/>
            </a:xfrm>
            <a:custGeom>
              <a:avLst/>
              <a:gdLst>
                <a:gd name="T0" fmla="*/ 0 w 94"/>
                <a:gd name="T1" fmla="*/ 16 h 17"/>
                <a:gd name="T2" fmla="*/ 0 w 94"/>
                <a:gd name="T3" fmla="*/ 0 h 17"/>
                <a:gd name="T4" fmla="*/ 93 w 94"/>
                <a:gd name="T5" fmla="*/ 0 h 17"/>
                <a:gd name="T6" fmla="*/ 93 w 94"/>
                <a:gd name="T7" fmla="*/ 16 h 17"/>
                <a:gd name="T8" fmla="*/ 0 w 94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7"/>
                <a:gd name="T17" fmla="*/ 94 w 9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7">
                  <a:moveTo>
                    <a:pt x="0" y="16"/>
                  </a:moveTo>
                  <a:lnTo>
                    <a:pt x="0" y="0"/>
                  </a:lnTo>
                  <a:lnTo>
                    <a:pt x="93" y="0"/>
                  </a:lnTo>
                  <a:lnTo>
                    <a:pt x="93" y="16"/>
                  </a:lnTo>
                  <a:lnTo>
                    <a:pt x="0" y="1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0" name="Freeform 246"/>
            <p:cNvSpPr>
              <a:spLocks/>
            </p:cNvSpPr>
            <p:nvPr/>
          </p:nvSpPr>
          <p:spPr bwMode="auto">
            <a:xfrm>
              <a:off x="3877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1" name="Freeform 247"/>
            <p:cNvSpPr>
              <a:spLocks/>
            </p:cNvSpPr>
            <p:nvPr/>
          </p:nvSpPr>
          <p:spPr bwMode="auto">
            <a:xfrm>
              <a:off x="388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4 w 17"/>
                <a:gd name="T7" fmla="*/ 16 h 17"/>
                <a:gd name="T8" fmla="*/ 8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2" name="Freeform 248"/>
            <p:cNvSpPr>
              <a:spLocks/>
            </p:cNvSpPr>
            <p:nvPr/>
          </p:nvSpPr>
          <p:spPr bwMode="auto">
            <a:xfrm>
              <a:off x="388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3" name="Freeform 249"/>
            <p:cNvSpPr>
              <a:spLocks/>
            </p:cNvSpPr>
            <p:nvPr/>
          </p:nvSpPr>
          <p:spPr bwMode="auto">
            <a:xfrm>
              <a:off x="388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4" name="Freeform 250"/>
            <p:cNvSpPr>
              <a:spLocks/>
            </p:cNvSpPr>
            <p:nvPr/>
          </p:nvSpPr>
          <p:spPr bwMode="auto">
            <a:xfrm>
              <a:off x="388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5" name="Freeform 251"/>
            <p:cNvSpPr>
              <a:spLocks/>
            </p:cNvSpPr>
            <p:nvPr/>
          </p:nvSpPr>
          <p:spPr bwMode="auto">
            <a:xfrm>
              <a:off x="389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6" name="Freeform 252"/>
            <p:cNvSpPr>
              <a:spLocks/>
            </p:cNvSpPr>
            <p:nvPr/>
          </p:nvSpPr>
          <p:spPr bwMode="auto">
            <a:xfrm>
              <a:off x="389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7" name="Freeform 253"/>
            <p:cNvSpPr>
              <a:spLocks/>
            </p:cNvSpPr>
            <p:nvPr/>
          </p:nvSpPr>
          <p:spPr bwMode="auto">
            <a:xfrm>
              <a:off x="3894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8" name="Freeform 254"/>
            <p:cNvSpPr>
              <a:spLocks/>
            </p:cNvSpPr>
            <p:nvPr/>
          </p:nvSpPr>
          <p:spPr bwMode="auto">
            <a:xfrm>
              <a:off x="389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29" name="Freeform 255"/>
            <p:cNvSpPr>
              <a:spLocks/>
            </p:cNvSpPr>
            <p:nvPr/>
          </p:nvSpPr>
          <p:spPr bwMode="auto">
            <a:xfrm>
              <a:off x="390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0" name="Freeform 256"/>
            <p:cNvSpPr>
              <a:spLocks/>
            </p:cNvSpPr>
            <p:nvPr/>
          </p:nvSpPr>
          <p:spPr bwMode="auto">
            <a:xfrm>
              <a:off x="390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0 w 17"/>
                <a:gd name="T5" fmla="*/ 16 h 17"/>
                <a:gd name="T6" fmla="*/ 8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1" name="Freeform 257"/>
            <p:cNvSpPr>
              <a:spLocks/>
            </p:cNvSpPr>
            <p:nvPr/>
          </p:nvSpPr>
          <p:spPr bwMode="auto">
            <a:xfrm>
              <a:off x="390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6 h 17"/>
                <a:gd name="T6" fmla="*/ 8 w 17"/>
                <a:gd name="T7" fmla="*/ 16 h 17"/>
                <a:gd name="T8" fmla="*/ 12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2" name="Freeform 258"/>
            <p:cNvSpPr>
              <a:spLocks/>
            </p:cNvSpPr>
            <p:nvPr/>
          </p:nvSpPr>
          <p:spPr bwMode="auto">
            <a:xfrm>
              <a:off x="390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0 w 17"/>
                <a:gd name="T9" fmla="*/ 14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3" name="Freeform 259"/>
            <p:cNvSpPr>
              <a:spLocks/>
            </p:cNvSpPr>
            <p:nvPr/>
          </p:nvSpPr>
          <p:spPr bwMode="auto">
            <a:xfrm>
              <a:off x="3910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4 h 17"/>
                <a:gd name="T6" fmla="*/ 8 w 17"/>
                <a:gd name="T7" fmla="*/ 16 h 17"/>
                <a:gd name="T8" fmla="*/ 16 w 17"/>
                <a:gd name="T9" fmla="*/ 16 h 17"/>
                <a:gd name="T10" fmla="*/ 16 w 17"/>
                <a:gd name="T11" fmla="*/ 14 h 17"/>
                <a:gd name="T12" fmla="*/ 16 w 17"/>
                <a:gd name="T13" fmla="*/ 0 h 17"/>
                <a:gd name="T14" fmla="*/ 0 w 17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7"/>
                <a:gd name="T26" fmla="*/ 17 w 17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4" name="Freeform 260"/>
            <p:cNvSpPr>
              <a:spLocks/>
            </p:cNvSpPr>
            <p:nvPr/>
          </p:nvSpPr>
          <p:spPr bwMode="auto">
            <a:xfrm>
              <a:off x="3912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5" name="Freeform 261"/>
            <p:cNvSpPr>
              <a:spLocks/>
            </p:cNvSpPr>
            <p:nvPr/>
          </p:nvSpPr>
          <p:spPr bwMode="auto">
            <a:xfrm>
              <a:off x="3916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6" name="Freeform 262"/>
            <p:cNvSpPr>
              <a:spLocks/>
            </p:cNvSpPr>
            <p:nvPr/>
          </p:nvSpPr>
          <p:spPr bwMode="auto">
            <a:xfrm>
              <a:off x="3918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4 h 17"/>
                <a:gd name="T6" fmla="*/ 5 w 17"/>
                <a:gd name="T7" fmla="*/ 16 h 17"/>
                <a:gd name="T8" fmla="*/ 10 w 17"/>
                <a:gd name="T9" fmla="*/ 16 h 17"/>
                <a:gd name="T10" fmla="*/ 10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7" name="Freeform 263"/>
            <p:cNvSpPr>
              <a:spLocks/>
            </p:cNvSpPr>
            <p:nvPr/>
          </p:nvSpPr>
          <p:spPr bwMode="auto">
            <a:xfrm>
              <a:off x="3921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8 w 17"/>
                <a:gd name="T5" fmla="*/ 16 h 17"/>
                <a:gd name="T6" fmla="*/ 16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8" name="Freeform 264"/>
            <p:cNvSpPr>
              <a:spLocks/>
            </p:cNvSpPr>
            <p:nvPr/>
          </p:nvSpPr>
          <p:spPr bwMode="auto">
            <a:xfrm>
              <a:off x="3923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5 w 17"/>
                <a:gd name="T5" fmla="*/ 16 h 17"/>
                <a:gd name="T6" fmla="*/ 10 w 17"/>
                <a:gd name="T7" fmla="*/ 16 h 17"/>
                <a:gd name="T8" fmla="*/ 16 w 17"/>
                <a:gd name="T9" fmla="*/ 14 h 17"/>
                <a:gd name="T10" fmla="*/ 16 w 17"/>
                <a:gd name="T11" fmla="*/ 0 h 17"/>
                <a:gd name="T12" fmla="*/ 0 w 17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7"/>
                <a:gd name="T23" fmla="*/ 17 w 17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39" name="Freeform 265"/>
            <p:cNvSpPr>
              <a:spLocks/>
            </p:cNvSpPr>
            <p:nvPr/>
          </p:nvSpPr>
          <p:spPr bwMode="auto">
            <a:xfrm>
              <a:off x="3925" y="1452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4 h 17"/>
                <a:gd name="T4" fmla="*/ 4 w 17"/>
                <a:gd name="T5" fmla="*/ 14 h 17"/>
                <a:gd name="T6" fmla="*/ 8 w 17"/>
                <a:gd name="T7" fmla="*/ 16 h 17"/>
                <a:gd name="T8" fmla="*/ 12 w 17"/>
                <a:gd name="T9" fmla="*/ 16 h 17"/>
                <a:gd name="T10" fmla="*/ 12 w 17"/>
                <a:gd name="T11" fmla="*/ 14 h 17"/>
                <a:gd name="T12" fmla="*/ 16 w 17"/>
                <a:gd name="T13" fmla="*/ 14 h 17"/>
                <a:gd name="T14" fmla="*/ 16 w 17"/>
                <a:gd name="T15" fmla="*/ 0 h 17"/>
                <a:gd name="T16" fmla="*/ 0 w 1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7"/>
                <a:gd name="T29" fmla="*/ 17 w 1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7">
                  <a:moveTo>
                    <a:pt x="0" y="0"/>
                  </a:moveTo>
                  <a:lnTo>
                    <a:pt x="0" y="14"/>
                  </a:lnTo>
                  <a:lnTo>
                    <a:pt x="4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0" name="Freeform 266"/>
            <p:cNvSpPr>
              <a:spLocks/>
            </p:cNvSpPr>
            <p:nvPr/>
          </p:nvSpPr>
          <p:spPr bwMode="auto">
            <a:xfrm>
              <a:off x="3855" y="1279"/>
              <a:ext cx="187" cy="174"/>
            </a:xfrm>
            <a:custGeom>
              <a:avLst/>
              <a:gdLst>
                <a:gd name="T0" fmla="*/ 180 w 187"/>
                <a:gd name="T1" fmla="*/ 173 h 174"/>
                <a:gd name="T2" fmla="*/ 180 w 187"/>
                <a:gd name="T3" fmla="*/ 173 h 174"/>
                <a:gd name="T4" fmla="*/ 180 w 187"/>
                <a:gd name="T5" fmla="*/ 172 h 174"/>
                <a:gd name="T6" fmla="*/ 182 w 187"/>
                <a:gd name="T7" fmla="*/ 172 h 174"/>
                <a:gd name="T8" fmla="*/ 182 w 187"/>
                <a:gd name="T9" fmla="*/ 172 h 174"/>
                <a:gd name="T10" fmla="*/ 183 w 187"/>
                <a:gd name="T11" fmla="*/ 171 h 174"/>
                <a:gd name="T12" fmla="*/ 183 w 187"/>
                <a:gd name="T13" fmla="*/ 171 h 174"/>
                <a:gd name="T14" fmla="*/ 184 w 187"/>
                <a:gd name="T15" fmla="*/ 171 h 174"/>
                <a:gd name="T16" fmla="*/ 184 w 187"/>
                <a:gd name="T17" fmla="*/ 170 h 174"/>
                <a:gd name="T18" fmla="*/ 184 w 187"/>
                <a:gd name="T19" fmla="*/ 170 h 174"/>
                <a:gd name="T20" fmla="*/ 184 w 187"/>
                <a:gd name="T21" fmla="*/ 169 h 174"/>
                <a:gd name="T22" fmla="*/ 185 w 187"/>
                <a:gd name="T23" fmla="*/ 169 h 174"/>
                <a:gd name="T24" fmla="*/ 185 w 187"/>
                <a:gd name="T25" fmla="*/ 168 h 174"/>
                <a:gd name="T26" fmla="*/ 186 w 187"/>
                <a:gd name="T27" fmla="*/ 167 h 174"/>
                <a:gd name="T28" fmla="*/ 186 w 187"/>
                <a:gd name="T29" fmla="*/ 167 h 174"/>
                <a:gd name="T30" fmla="*/ 186 w 187"/>
                <a:gd name="T31" fmla="*/ 6 h 174"/>
                <a:gd name="T32" fmla="*/ 186 w 187"/>
                <a:gd name="T33" fmla="*/ 5 h 174"/>
                <a:gd name="T34" fmla="*/ 186 w 187"/>
                <a:gd name="T35" fmla="*/ 5 h 174"/>
                <a:gd name="T36" fmla="*/ 185 w 187"/>
                <a:gd name="T37" fmla="*/ 5 h 174"/>
                <a:gd name="T38" fmla="*/ 185 w 187"/>
                <a:gd name="T39" fmla="*/ 3 h 174"/>
                <a:gd name="T40" fmla="*/ 184 w 187"/>
                <a:gd name="T41" fmla="*/ 3 h 174"/>
                <a:gd name="T42" fmla="*/ 184 w 187"/>
                <a:gd name="T43" fmla="*/ 2 h 174"/>
                <a:gd name="T44" fmla="*/ 184 w 187"/>
                <a:gd name="T45" fmla="*/ 1 h 174"/>
                <a:gd name="T46" fmla="*/ 183 w 187"/>
                <a:gd name="T47" fmla="*/ 1 h 174"/>
                <a:gd name="T48" fmla="*/ 183 w 187"/>
                <a:gd name="T49" fmla="*/ 1 h 174"/>
                <a:gd name="T50" fmla="*/ 182 w 187"/>
                <a:gd name="T51" fmla="*/ 1 h 174"/>
                <a:gd name="T52" fmla="*/ 182 w 187"/>
                <a:gd name="T53" fmla="*/ 0 h 174"/>
                <a:gd name="T54" fmla="*/ 180 w 187"/>
                <a:gd name="T55" fmla="*/ 0 h 174"/>
                <a:gd name="T56" fmla="*/ 180 w 187"/>
                <a:gd name="T57" fmla="*/ 0 h 174"/>
                <a:gd name="T58" fmla="*/ 180 w 187"/>
                <a:gd name="T59" fmla="*/ 0 h 174"/>
                <a:gd name="T60" fmla="*/ 5 w 187"/>
                <a:gd name="T61" fmla="*/ 0 h 174"/>
                <a:gd name="T62" fmla="*/ 4 w 187"/>
                <a:gd name="T63" fmla="*/ 0 h 174"/>
                <a:gd name="T64" fmla="*/ 3 w 187"/>
                <a:gd name="T65" fmla="*/ 0 h 174"/>
                <a:gd name="T66" fmla="*/ 3 w 187"/>
                <a:gd name="T67" fmla="*/ 0 h 174"/>
                <a:gd name="T68" fmla="*/ 2 w 187"/>
                <a:gd name="T69" fmla="*/ 0 h 174"/>
                <a:gd name="T70" fmla="*/ 2 w 187"/>
                <a:gd name="T71" fmla="*/ 1 h 174"/>
                <a:gd name="T72" fmla="*/ 1 w 187"/>
                <a:gd name="T73" fmla="*/ 1 h 174"/>
                <a:gd name="T74" fmla="*/ 1 w 187"/>
                <a:gd name="T75" fmla="*/ 1 h 174"/>
                <a:gd name="T76" fmla="*/ 1 w 187"/>
                <a:gd name="T77" fmla="*/ 2 h 174"/>
                <a:gd name="T78" fmla="*/ 0 w 187"/>
                <a:gd name="T79" fmla="*/ 3 h 174"/>
                <a:gd name="T80" fmla="*/ 0 w 187"/>
                <a:gd name="T81" fmla="*/ 3 h 174"/>
                <a:gd name="T82" fmla="*/ 0 w 187"/>
                <a:gd name="T83" fmla="*/ 3 h 174"/>
                <a:gd name="T84" fmla="*/ 0 w 187"/>
                <a:gd name="T85" fmla="*/ 5 h 174"/>
                <a:gd name="T86" fmla="*/ 0 w 187"/>
                <a:gd name="T87" fmla="*/ 5 h 174"/>
                <a:gd name="T88" fmla="*/ 0 w 187"/>
                <a:gd name="T89" fmla="*/ 6 h 174"/>
                <a:gd name="T90" fmla="*/ 0 w 187"/>
                <a:gd name="T91" fmla="*/ 167 h 174"/>
                <a:gd name="T92" fmla="*/ 0 w 187"/>
                <a:gd name="T93" fmla="*/ 167 h 174"/>
                <a:gd name="T94" fmla="*/ 0 w 187"/>
                <a:gd name="T95" fmla="*/ 168 h 174"/>
                <a:gd name="T96" fmla="*/ 0 w 187"/>
                <a:gd name="T97" fmla="*/ 169 h 174"/>
                <a:gd name="T98" fmla="*/ 0 w 187"/>
                <a:gd name="T99" fmla="*/ 169 h 174"/>
                <a:gd name="T100" fmla="*/ 0 w 187"/>
                <a:gd name="T101" fmla="*/ 170 h 174"/>
                <a:gd name="T102" fmla="*/ 1 w 187"/>
                <a:gd name="T103" fmla="*/ 170 h 174"/>
                <a:gd name="T104" fmla="*/ 1 w 187"/>
                <a:gd name="T105" fmla="*/ 171 h 174"/>
                <a:gd name="T106" fmla="*/ 1 w 187"/>
                <a:gd name="T107" fmla="*/ 171 h 174"/>
                <a:gd name="T108" fmla="*/ 2 w 187"/>
                <a:gd name="T109" fmla="*/ 171 h 174"/>
                <a:gd name="T110" fmla="*/ 2 w 187"/>
                <a:gd name="T111" fmla="*/ 172 h 174"/>
                <a:gd name="T112" fmla="*/ 2 w 187"/>
                <a:gd name="T113" fmla="*/ 172 h 174"/>
                <a:gd name="T114" fmla="*/ 3 w 187"/>
                <a:gd name="T115" fmla="*/ 172 h 174"/>
                <a:gd name="T116" fmla="*/ 3 w 187"/>
                <a:gd name="T117" fmla="*/ 172 h 174"/>
                <a:gd name="T118" fmla="*/ 4 w 187"/>
                <a:gd name="T119" fmla="*/ 173 h 174"/>
                <a:gd name="T120" fmla="*/ 5 w 187"/>
                <a:gd name="T121" fmla="*/ 173 h 174"/>
                <a:gd name="T122" fmla="*/ 180 w 187"/>
                <a:gd name="T123" fmla="*/ 173 h 1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7"/>
                <a:gd name="T187" fmla="*/ 0 h 174"/>
                <a:gd name="T188" fmla="*/ 187 w 187"/>
                <a:gd name="T189" fmla="*/ 174 h 1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7" h="174">
                  <a:moveTo>
                    <a:pt x="180" y="173"/>
                  </a:moveTo>
                  <a:lnTo>
                    <a:pt x="180" y="173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3" y="171"/>
                  </a:lnTo>
                  <a:lnTo>
                    <a:pt x="184" y="171"/>
                  </a:lnTo>
                  <a:lnTo>
                    <a:pt x="184" y="170"/>
                  </a:lnTo>
                  <a:lnTo>
                    <a:pt x="184" y="169"/>
                  </a:lnTo>
                  <a:lnTo>
                    <a:pt x="185" y="169"/>
                  </a:lnTo>
                  <a:lnTo>
                    <a:pt x="185" y="168"/>
                  </a:lnTo>
                  <a:lnTo>
                    <a:pt x="186" y="167"/>
                  </a:lnTo>
                  <a:lnTo>
                    <a:pt x="186" y="6"/>
                  </a:lnTo>
                  <a:lnTo>
                    <a:pt x="186" y="5"/>
                  </a:lnTo>
                  <a:lnTo>
                    <a:pt x="185" y="5"/>
                  </a:lnTo>
                  <a:lnTo>
                    <a:pt x="185" y="3"/>
                  </a:lnTo>
                  <a:lnTo>
                    <a:pt x="184" y="3"/>
                  </a:lnTo>
                  <a:lnTo>
                    <a:pt x="184" y="2"/>
                  </a:lnTo>
                  <a:lnTo>
                    <a:pt x="184" y="1"/>
                  </a:lnTo>
                  <a:lnTo>
                    <a:pt x="183" y="1"/>
                  </a:lnTo>
                  <a:lnTo>
                    <a:pt x="182" y="1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0" y="169"/>
                  </a:lnTo>
                  <a:lnTo>
                    <a:pt x="0" y="170"/>
                  </a:lnTo>
                  <a:lnTo>
                    <a:pt x="1" y="170"/>
                  </a:lnTo>
                  <a:lnTo>
                    <a:pt x="1" y="171"/>
                  </a:lnTo>
                  <a:lnTo>
                    <a:pt x="2" y="171"/>
                  </a:lnTo>
                  <a:lnTo>
                    <a:pt x="2" y="172"/>
                  </a:lnTo>
                  <a:lnTo>
                    <a:pt x="3" y="172"/>
                  </a:lnTo>
                  <a:lnTo>
                    <a:pt x="4" y="173"/>
                  </a:lnTo>
                  <a:lnTo>
                    <a:pt x="5" y="173"/>
                  </a:lnTo>
                  <a:lnTo>
                    <a:pt x="180" y="17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1" name="Freeform 267"/>
            <p:cNvSpPr>
              <a:spLocks/>
            </p:cNvSpPr>
            <p:nvPr/>
          </p:nvSpPr>
          <p:spPr bwMode="auto">
            <a:xfrm>
              <a:off x="3855" y="1281"/>
              <a:ext cx="186" cy="172"/>
            </a:xfrm>
            <a:custGeom>
              <a:avLst/>
              <a:gdLst>
                <a:gd name="T0" fmla="*/ 185 w 186"/>
                <a:gd name="T1" fmla="*/ 165 h 172"/>
                <a:gd name="T2" fmla="*/ 185 w 186"/>
                <a:gd name="T3" fmla="*/ 166 h 172"/>
                <a:gd name="T4" fmla="*/ 185 w 186"/>
                <a:gd name="T5" fmla="*/ 167 h 172"/>
                <a:gd name="T6" fmla="*/ 184 w 186"/>
                <a:gd name="T7" fmla="*/ 167 h 172"/>
                <a:gd name="T8" fmla="*/ 184 w 186"/>
                <a:gd name="T9" fmla="*/ 168 h 172"/>
                <a:gd name="T10" fmla="*/ 183 w 186"/>
                <a:gd name="T11" fmla="*/ 169 h 172"/>
                <a:gd name="T12" fmla="*/ 183 w 186"/>
                <a:gd name="T13" fmla="*/ 169 h 172"/>
                <a:gd name="T14" fmla="*/ 182 w 186"/>
                <a:gd name="T15" fmla="*/ 170 h 172"/>
                <a:gd name="T16" fmla="*/ 182 w 186"/>
                <a:gd name="T17" fmla="*/ 170 h 172"/>
                <a:gd name="T18" fmla="*/ 181 w 186"/>
                <a:gd name="T19" fmla="*/ 170 h 172"/>
                <a:gd name="T20" fmla="*/ 181 w 186"/>
                <a:gd name="T21" fmla="*/ 171 h 172"/>
                <a:gd name="T22" fmla="*/ 180 w 186"/>
                <a:gd name="T23" fmla="*/ 171 h 172"/>
                <a:gd name="T24" fmla="*/ 179 w 186"/>
                <a:gd name="T25" fmla="*/ 171 h 172"/>
                <a:gd name="T26" fmla="*/ 4 w 186"/>
                <a:gd name="T27" fmla="*/ 171 h 172"/>
                <a:gd name="T28" fmla="*/ 3 w 186"/>
                <a:gd name="T29" fmla="*/ 171 h 172"/>
                <a:gd name="T30" fmla="*/ 3 w 186"/>
                <a:gd name="T31" fmla="*/ 171 h 172"/>
                <a:gd name="T32" fmla="*/ 3 w 186"/>
                <a:gd name="T33" fmla="*/ 170 h 172"/>
                <a:gd name="T34" fmla="*/ 2 w 186"/>
                <a:gd name="T35" fmla="*/ 170 h 172"/>
                <a:gd name="T36" fmla="*/ 2 w 186"/>
                <a:gd name="T37" fmla="*/ 170 h 172"/>
                <a:gd name="T38" fmla="*/ 1 w 186"/>
                <a:gd name="T39" fmla="*/ 169 h 172"/>
                <a:gd name="T40" fmla="*/ 1 w 186"/>
                <a:gd name="T41" fmla="*/ 169 h 172"/>
                <a:gd name="T42" fmla="*/ 0 w 186"/>
                <a:gd name="T43" fmla="*/ 169 h 172"/>
                <a:gd name="T44" fmla="*/ 0 w 186"/>
                <a:gd name="T45" fmla="*/ 168 h 172"/>
                <a:gd name="T46" fmla="*/ 0 w 186"/>
                <a:gd name="T47" fmla="*/ 167 h 172"/>
                <a:gd name="T48" fmla="*/ 0 w 186"/>
                <a:gd name="T49" fmla="*/ 167 h 172"/>
                <a:gd name="T50" fmla="*/ 0 w 186"/>
                <a:gd name="T51" fmla="*/ 166 h 172"/>
                <a:gd name="T52" fmla="*/ 0 w 186"/>
                <a:gd name="T53" fmla="*/ 165 h 172"/>
                <a:gd name="T54" fmla="*/ 0 w 186"/>
                <a:gd name="T55" fmla="*/ 5 h 172"/>
                <a:gd name="T56" fmla="*/ 0 w 186"/>
                <a:gd name="T57" fmla="*/ 4 h 172"/>
                <a:gd name="T58" fmla="*/ 0 w 186"/>
                <a:gd name="T59" fmla="*/ 3 h 172"/>
                <a:gd name="T60" fmla="*/ 0 w 186"/>
                <a:gd name="T61" fmla="*/ 3 h 172"/>
                <a:gd name="T62" fmla="*/ 0 w 186"/>
                <a:gd name="T63" fmla="*/ 2 h 172"/>
                <a:gd name="T64" fmla="*/ 0 w 186"/>
                <a:gd name="T65" fmla="*/ 2 h 172"/>
                <a:gd name="T66" fmla="*/ 1 w 186"/>
                <a:gd name="T67" fmla="*/ 1 h 172"/>
                <a:gd name="T68" fmla="*/ 1 w 186"/>
                <a:gd name="T69" fmla="*/ 1 h 172"/>
                <a:gd name="T70" fmla="*/ 2 w 186"/>
                <a:gd name="T71" fmla="*/ 1 h 172"/>
                <a:gd name="T72" fmla="*/ 2 w 186"/>
                <a:gd name="T73" fmla="*/ 0 h 172"/>
                <a:gd name="T74" fmla="*/ 2 w 186"/>
                <a:gd name="T75" fmla="*/ 0 h 172"/>
                <a:gd name="T76" fmla="*/ 3 w 186"/>
                <a:gd name="T77" fmla="*/ 0 h 172"/>
                <a:gd name="T78" fmla="*/ 3 w 186"/>
                <a:gd name="T79" fmla="*/ 0 h 172"/>
                <a:gd name="T80" fmla="*/ 4 w 186"/>
                <a:gd name="T81" fmla="*/ 0 h 172"/>
                <a:gd name="T82" fmla="*/ 179 w 186"/>
                <a:gd name="T83" fmla="*/ 0 h 172"/>
                <a:gd name="T84" fmla="*/ 180 w 186"/>
                <a:gd name="T85" fmla="*/ 0 h 172"/>
                <a:gd name="T86" fmla="*/ 181 w 186"/>
                <a:gd name="T87" fmla="*/ 0 h 172"/>
                <a:gd name="T88" fmla="*/ 181 w 186"/>
                <a:gd name="T89" fmla="*/ 0 h 172"/>
                <a:gd name="T90" fmla="*/ 182 w 186"/>
                <a:gd name="T91" fmla="*/ 0 h 172"/>
                <a:gd name="T92" fmla="*/ 182 w 186"/>
                <a:gd name="T93" fmla="*/ 1 h 172"/>
                <a:gd name="T94" fmla="*/ 183 w 186"/>
                <a:gd name="T95" fmla="*/ 1 h 172"/>
                <a:gd name="T96" fmla="*/ 183 w 186"/>
                <a:gd name="T97" fmla="*/ 1 h 172"/>
                <a:gd name="T98" fmla="*/ 183 w 186"/>
                <a:gd name="T99" fmla="*/ 2 h 172"/>
                <a:gd name="T100" fmla="*/ 184 w 186"/>
                <a:gd name="T101" fmla="*/ 2 h 172"/>
                <a:gd name="T102" fmla="*/ 184 w 186"/>
                <a:gd name="T103" fmla="*/ 3 h 172"/>
                <a:gd name="T104" fmla="*/ 185 w 186"/>
                <a:gd name="T105" fmla="*/ 3 h 172"/>
                <a:gd name="T106" fmla="*/ 185 w 186"/>
                <a:gd name="T107" fmla="*/ 4 h 172"/>
                <a:gd name="T108" fmla="*/ 185 w 186"/>
                <a:gd name="T109" fmla="*/ 5 h 172"/>
                <a:gd name="T110" fmla="*/ 185 w 186"/>
                <a:gd name="T111" fmla="*/ 165 h 1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172"/>
                <a:gd name="T170" fmla="*/ 186 w 186"/>
                <a:gd name="T171" fmla="*/ 172 h 17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172">
                  <a:moveTo>
                    <a:pt x="185" y="165"/>
                  </a:moveTo>
                  <a:lnTo>
                    <a:pt x="185" y="166"/>
                  </a:lnTo>
                  <a:lnTo>
                    <a:pt x="185" y="167"/>
                  </a:lnTo>
                  <a:lnTo>
                    <a:pt x="184" y="167"/>
                  </a:lnTo>
                  <a:lnTo>
                    <a:pt x="184" y="168"/>
                  </a:lnTo>
                  <a:lnTo>
                    <a:pt x="183" y="169"/>
                  </a:lnTo>
                  <a:lnTo>
                    <a:pt x="182" y="170"/>
                  </a:lnTo>
                  <a:lnTo>
                    <a:pt x="181" y="170"/>
                  </a:lnTo>
                  <a:lnTo>
                    <a:pt x="181" y="171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4" y="171"/>
                  </a:lnTo>
                  <a:lnTo>
                    <a:pt x="3" y="171"/>
                  </a:lnTo>
                  <a:lnTo>
                    <a:pt x="3" y="170"/>
                  </a:lnTo>
                  <a:lnTo>
                    <a:pt x="2" y="170"/>
                  </a:lnTo>
                  <a:lnTo>
                    <a:pt x="1" y="169"/>
                  </a:lnTo>
                  <a:lnTo>
                    <a:pt x="0" y="169"/>
                  </a:lnTo>
                  <a:lnTo>
                    <a:pt x="0" y="168"/>
                  </a:lnTo>
                  <a:lnTo>
                    <a:pt x="0" y="167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79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2" y="0"/>
                  </a:lnTo>
                  <a:lnTo>
                    <a:pt x="182" y="1"/>
                  </a:lnTo>
                  <a:lnTo>
                    <a:pt x="183" y="1"/>
                  </a:lnTo>
                  <a:lnTo>
                    <a:pt x="183" y="2"/>
                  </a:lnTo>
                  <a:lnTo>
                    <a:pt x="184" y="2"/>
                  </a:lnTo>
                  <a:lnTo>
                    <a:pt x="184" y="3"/>
                  </a:lnTo>
                  <a:lnTo>
                    <a:pt x="185" y="3"/>
                  </a:lnTo>
                  <a:lnTo>
                    <a:pt x="185" y="4"/>
                  </a:lnTo>
                  <a:lnTo>
                    <a:pt x="185" y="5"/>
                  </a:lnTo>
                  <a:lnTo>
                    <a:pt x="185" y="165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2" name="Freeform 268"/>
            <p:cNvSpPr>
              <a:spLocks/>
            </p:cNvSpPr>
            <p:nvPr/>
          </p:nvSpPr>
          <p:spPr bwMode="auto">
            <a:xfrm>
              <a:off x="3857" y="1281"/>
              <a:ext cx="181" cy="171"/>
            </a:xfrm>
            <a:custGeom>
              <a:avLst/>
              <a:gdLst>
                <a:gd name="T0" fmla="*/ 180 w 181"/>
                <a:gd name="T1" fmla="*/ 3 h 171"/>
                <a:gd name="T2" fmla="*/ 180 w 181"/>
                <a:gd name="T3" fmla="*/ 3 h 171"/>
                <a:gd name="T4" fmla="*/ 180 w 181"/>
                <a:gd name="T5" fmla="*/ 2 h 171"/>
                <a:gd name="T6" fmla="*/ 179 w 181"/>
                <a:gd name="T7" fmla="*/ 2 h 171"/>
                <a:gd name="T8" fmla="*/ 179 w 181"/>
                <a:gd name="T9" fmla="*/ 1 h 171"/>
                <a:gd name="T10" fmla="*/ 178 w 181"/>
                <a:gd name="T11" fmla="*/ 1 h 171"/>
                <a:gd name="T12" fmla="*/ 178 w 181"/>
                <a:gd name="T13" fmla="*/ 0 h 171"/>
                <a:gd name="T14" fmla="*/ 177 w 181"/>
                <a:gd name="T15" fmla="*/ 0 h 171"/>
                <a:gd name="T16" fmla="*/ 177 w 181"/>
                <a:gd name="T17" fmla="*/ 0 h 171"/>
                <a:gd name="T18" fmla="*/ 177 w 181"/>
                <a:gd name="T19" fmla="*/ 0 h 171"/>
                <a:gd name="T20" fmla="*/ 176 w 181"/>
                <a:gd name="T21" fmla="*/ 0 h 171"/>
                <a:gd name="T22" fmla="*/ 176 w 181"/>
                <a:gd name="T23" fmla="*/ 0 h 171"/>
                <a:gd name="T24" fmla="*/ 3 w 181"/>
                <a:gd name="T25" fmla="*/ 0 h 171"/>
                <a:gd name="T26" fmla="*/ 3 w 181"/>
                <a:gd name="T27" fmla="*/ 0 h 171"/>
                <a:gd name="T28" fmla="*/ 2 w 181"/>
                <a:gd name="T29" fmla="*/ 0 h 171"/>
                <a:gd name="T30" fmla="*/ 2 w 181"/>
                <a:gd name="T31" fmla="*/ 0 h 171"/>
                <a:gd name="T32" fmla="*/ 1 w 181"/>
                <a:gd name="T33" fmla="*/ 0 h 171"/>
                <a:gd name="T34" fmla="*/ 1 w 181"/>
                <a:gd name="T35" fmla="*/ 0 h 171"/>
                <a:gd name="T36" fmla="*/ 1 w 181"/>
                <a:gd name="T37" fmla="*/ 1 h 171"/>
                <a:gd name="T38" fmla="*/ 0 w 181"/>
                <a:gd name="T39" fmla="*/ 1 h 171"/>
                <a:gd name="T40" fmla="*/ 0 w 181"/>
                <a:gd name="T41" fmla="*/ 1 h 171"/>
                <a:gd name="T42" fmla="*/ 0 w 181"/>
                <a:gd name="T43" fmla="*/ 2 h 171"/>
                <a:gd name="T44" fmla="*/ 0 w 181"/>
                <a:gd name="T45" fmla="*/ 3 h 171"/>
                <a:gd name="T46" fmla="*/ 0 w 181"/>
                <a:gd name="T47" fmla="*/ 3 h 171"/>
                <a:gd name="T48" fmla="*/ 0 w 181"/>
                <a:gd name="T49" fmla="*/ 166 h 171"/>
                <a:gd name="T50" fmla="*/ 0 w 181"/>
                <a:gd name="T51" fmla="*/ 166 h 171"/>
                <a:gd name="T52" fmla="*/ 0 w 181"/>
                <a:gd name="T53" fmla="*/ 167 h 171"/>
                <a:gd name="T54" fmla="*/ 0 w 181"/>
                <a:gd name="T55" fmla="*/ 168 h 171"/>
                <a:gd name="T56" fmla="*/ 0 w 181"/>
                <a:gd name="T57" fmla="*/ 168 h 171"/>
                <a:gd name="T58" fmla="*/ 1 w 181"/>
                <a:gd name="T59" fmla="*/ 168 h 171"/>
                <a:gd name="T60" fmla="*/ 1 w 181"/>
                <a:gd name="T61" fmla="*/ 169 h 171"/>
                <a:gd name="T62" fmla="*/ 2 w 181"/>
                <a:gd name="T63" fmla="*/ 169 h 171"/>
                <a:gd name="T64" fmla="*/ 2 w 181"/>
                <a:gd name="T65" fmla="*/ 169 h 171"/>
                <a:gd name="T66" fmla="*/ 3 w 181"/>
                <a:gd name="T67" fmla="*/ 170 h 171"/>
                <a:gd name="T68" fmla="*/ 3 w 181"/>
                <a:gd name="T69" fmla="*/ 170 h 171"/>
                <a:gd name="T70" fmla="*/ 176 w 181"/>
                <a:gd name="T71" fmla="*/ 170 h 171"/>
                <a:gd name="T72" fmla="*/ 176 w 181"/>
                <a:gd name="T73" fmla="*/ 169 h 171"/>
                <a:gd name="T74" fmla="*/ 177 w 181"/>
                <a:gd name="T75" fmla="*/ 169 h 171"/>
                <a:gd name="T76" fmla="*/ 177 w 181"/>
                <a:gd name="T77" fmla="*/ 169 h 171"/>
                <a:gd name="T78" fmla="*/ 178 w 181"/>
                <a:gd name="T79" fmla="*/ 169 h 171"/>
                <a:gd name="T80" fmla="*/ 178 w 181"/>
                <a:gd name="T81" fmla="*/ 168 h 171"/>
                <a:gd name="T82" fmla="*/ 178 w 181"/>
                <a:gd name="T83" fmla="*/ 168 h 171"/>
                <a:gd name="T84" fmla="*/ 179 w 181"/>
                <a:gd name="T85" fmla="*/ 168 h 171"/>
                <a:gd name="T86" fmla="*/ 179 w 181"/>
                <a:gd name="T87" fmla="*/ 167 h 171"/>
                <a:gd name="T88" fmla="*/ 180 w 181"/>
                <a:gd name="T89" fmla="*/ 166 h 171"/>
                <a:gd name="T90" fmla="*/ 180 w 181"/>
                <a:gd name="T91" fmla="*/ 166 h 171"/>
                <a:gd name="T92" fmla="*/ 180 w 181"/>
                <a:gd name="T93" fmla="*/ 3 h 1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1"/>
                <a:gd name="T142" fmla="*/ 0 h 171"/>
                <a:gd name="T143" fmla="*/ 181 w 181"/>
                <a:gd name="T144" fmla="*/ 171 h 17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1" h="171">
                  <a:moveTo>
                    <a:pt x="180" y="3"/>
                  </a:moveTo>
                  <a:lnTo>
                    <a:pt x="180" y="3"/>
                  </a:lnTo>
                  <a:lnTo>
                    <a:pt x="180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78" y="1"/>
                  </a:lnTo>
                  <a:lnTo>
                    <a:pt x="178" y="0"/>
                  </a:lnTo>
                  <a:lnTo>
                    <a:pt x="177" y="0"/>
                  </a:lnTo>
                  <a:lnTo>
                    <a:pt x="17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0" y="168"/>
                  </a:lnTo>
                  <a:lnTo>
                    <a:pt x="1" y="168"/>
                  </a:lnTo>
                  <a:lnTo>
                    <a:pt x="1" y="169"/>
                  </a:lnTo>
                  <a:lnTo>
                    <a:pt x="2" y="169"/>
                  </a:lnTo>
                  <a:lnTo>
                    <a:pt x="3" y="170"/>
                  </a:lnTo>
                  <a:lnTo>
                    <a:pt x="176" y="170"/>
                  </a:lnTo>
                  <a:lnTo>
                    <a:pt x="176" y="169"/>
                  </a:lnTo>
                  <a:lnTo>
                    <a:pt x="177" y="169"/>
                  </a:lnTo>
                  <a:lnTo>
                    <a:pt x="178" y="169"/>
                  </a:lnTo>
                  <a:lnTo>
                    <a:pt x="178" y="168"/>
                  </a:lnTo>
                  <a:lnTo>
                    <a:pt x="179" y="168"/>
                  </a:lnTo>
                  <a:lnTo>
                    <a:pt x="179" y="167"/>
                  </a:lnTo>
                  <a:lnTo>
                    <a:pt x="180" y="166"/>
                  </a:lnTo>
                  <a:lnTo>
                    <a:pt x="180" y="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3" name="Freeform 269"/>
            <p:cNvSpPr>
              <a:spLocks/>
            </p:cNvSpPr>
            <p:nvPr/>
          </p:nvSpPr>
          <p:spPr bwMode="auto">
            <a:xfrm>
              <a:off x="3858" y="1282"/>
              <a:ext cx="180" cy="168"/>
            </a:xfrm>
            <a:custGeom>
              <a:avLst/>
              <a:gdLst>
                <a:gd name="T0" fmla="*/ 179 w 180"/>
                <a:gd name="T1" fmla="*/ 163 h 168"/>
                <a:gd name="T2" fmla="*/ 179 w 180"/>
                <a:gd name="T3" fmla="*/ 164 h 168"/>
                <a:gd name="T4" fmla="*/ 178 w 180"/>
                <a:gd name="T5" fmla="*/ 165 h 168"/>
                <a:gd name="T6" fmla="*/ 178 w 180"/>
                <a:gd name="T7" fmla="*/ 165 h 168"/>
                <a:gd name="T8" fmla="*/ 177 w 180"/>
                <a:gd name="T9" fmla="*/ 166 h 168"/>
                <a:gd name="T10" fmla="*/ 177 w 180"/>
                <a:gd name="T11" fmla="*/ 166 h 168"/>
                <a:gd name="T12" fmla="*/ 176 w 180"/>
                <a:gd name="T13" fmla="*/ 167 h 168"/>
                <a:gd name="T14" fmla="*/ 176 w 180"/>
                <a:gd name="T15" fmla="*/ 167 h 168"/>
                <a:gd name="T16" fmla="*/ 2 w 180"/>
                <a:gd name="T17" fmla="*/ 167 h 168"/>
                <a:gd name="T18" fmla="*/ 2 w 180"/>
                <a:gd name="T19" fmla="*/ 167 h 168"/>
                <a:gd name="T20" fmla="*/ 1 w 180"/>
                <a:gd name="T21" fmla="*/ 167 h 168"/>
                <a:gd name="T22" fmla="*/ 1 w 180"/>
                <a:gd name="T23" fmla="*/ 166 h 168"/>
                <a:gd name="T24" fmla="*/ 1 w 180"/>
                <a:gd name="T25" fmla="*/ 166 h 168"/>
                <a:gd name="T26" fmla="*/ 0 w 180"/>
                <a:gd name="T27" fmla="*/ 166 h 168"/>
                <a:gd name="T28" fmla="*/ 0 w 180"/>
                <a:gd name="T29" fmla="*/ 165 h 168"/>
                <a:gd name="T30" fmla="*/ 0 w 180"/>
                <a:gd name="T31" fmla="*/ 165 h 168"/>
                <a:gd name="T32" fmla="*/ 0 w 180"/>
                <a:gd name="T33" fmla="*/ 165 h 168"/>
                <a:gd name="T34" fmla="*/ 0 w 180"/>
                <a:gd name="T35" fmla="*/ 164 h 168"/>
                <a:gd name="T36" fmla="*/ 0 w 180"/>
                <a:gd name="T37" fmla="*/ 163 h 168"/>
                <a:gd name="T38" fmla="*/ 0 w 180"/>
                <a:gd name="T39" fmla="*/ 3 h 168"/>
                <a:gd name="T40" fmla="*/ 0 w 180"/>
                <a:gd name="T41" fmla="*/ 2 h 168"/>
                <a:gd name="T42" fmla="*/ 0 w 180"/>
                <a:gd name="T43" fmla="*/ 1 h 168"/>
                <a:gd name="T44" fmla="*/ 0 w 180"/>
                <a:gd name="T45" fmla="*/ 1 h 168"/>
                <a:gd name="T46" fmla="*/ 0 w 180"/>
                <a:gd name="T47" fmla="*/ 1 h 168"/>
                <a:gd name="T48" fmla="*/ 1 w 180"/>
                <a:gd name="T49" fmla="*/ 0 h 168"/>
                <a:gd name="T50" fmla="*/ 1 w 180"/>
                <a:gd name="T51" fmla="*/ 0 h 168"/>
                <a:gd name="T52" fmla="*/ 2 w 180"/>
                <a:gd name="T53" fmla="*/ 0 h 168"/>
                <a:gd name="T54" fmla="*/ 2 w 180"/>
                <a:gd name="T55" fmla="*/ 0 h 168"/>
                <a:gd name="T56" fmla="*/ 176 w 180"/>
                <a:gd name="T57" fmla="*/ 0 h 168"/>
                <a:gd name="T58" fmla="*/ 176 w 180"/>
                <a:gd name="T59" fmla="*/ 0 h 168"/>
                <a:gd name="T60" fmla="*/ 176 w 180"/>
                <a:gd name="T61" fmla="*/ 0 h 168"/>
                <a:gd name="T62" fmla="*/ 177 w 180"/>
                <a:gd name="T63" fmla="*/ 0 h 168"/>
                <a:gd name="T64" fmla="*/ 177 w 180"/>
                <a:gd name="T65" fmla="*/ 0 h 168"/>
                <a:gd name="T66" fmla="*/ 177 w 180"/>
                <a:gd name="T67" fmla="*/ 1 h 168"/>
                <a:gd name="T68" fmla="*/ 178 w 180"/>
                <a:gd name="T69" fmla="*/ 1 h 168"/>
                <a:gd name="T70" fmla="*/ 178 w 180"/>
                <a:gd name="T71" fmla="*/ 1 h 168"/>
                <a:gd name="T72" fmla="*/ 179 w 180"/>
                <a:gd name="T73" fmla="*/ 2 h 168"/>
                <a:gd name="T74" fmla="*/ 179 w 180"/>
                <a:gd name="T75" fmla="*/ 3 h 168"/>
                <a:gd name="T76" fmla="*/ 179 w 180"/>
                <a:gd name="T77" fmla="*/ 163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80"/>
                <a:gd name="T118" fmla="*/ 0 h 168"/>
                <a:gd name="T119" fmla="*/ 180 w 180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80" h="168">
                  <a:moveTo>
                    <a:pt x="179" y="163"/>
                  </a:moveTo>
                  <a:lnTo>
                    <a:pt x="179" y="164"/>
                  </a:lnTo>
                  <a:lnTo>
                    <a:pt x="178" y="165"/>
                  </a:lnTo>
                  <a:lnTo>
                    <a:pt x="177" y="166"/>
                  </a:lnTo>
                  <a:lnTo>
                    <a:pt x="176" y="167"/>
                  </a:lnTo>
                  <a:lnTo>
                    <a:pt x="2" y="167"/>
                  </a:lnTo>
                  <a:lnTo>
                    <a:pt x="1" y="167"/>
                  </a:lnTo>
                  <a:lnTo>
                    <a:pt x="1" y="166"/>
                  </a:lnTo>
                  <a:lnTo>
                    <a:pt x="0" y="166"/>
                  </a:lnTo>
                  <a:lnTo>
                    <a:pt x="0" y="165"/>
                  </a:lnTo>
                  <a:lnTo>
                    <a:pt x="0" y="164"/>
                  </a:lnTo>
                  <a:lnTo>
                    <a:pt x="0" y="16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176" y="0"/>
                  </a:lnTo>
                  <a:lnTo>
                    <a:pt x="177" y="0"/>
                  </a:lnTo>
                  <a:lnTo>
                    <a:pt x="177" y="1"/>
                  </a:lnTo>
                  <a:lnTo>
                    <a:pt x="178" y="1"/>
                  </a:lnTo>
                  <a:lnTo>
                    <a:pt x="179" y="2"/>
                  </a:lnTo>
                  <a:lnTo>
                    <a:pt x="179" y="3"/>
                  </a:lnTo>
                  <a:lnTo>
                    <a:pt x="179" y="163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4" name="Freeform 270"/>
            <p:cNvSpPr>
              <a:spLocks/>
            </p:cNvSpPr>
            <p:nvPr/>
          </p:nvSpPr>
          <p:spPr bwMode="auto">
            <a:xfrm>
              <a:off x="3877" y="1304"/>
              <a:ext cx="142" cy="124"/>
            </a:xfrm>
            <a:custGeom>
              <a:avLst/>
              <a:gdLst>
                <a:gd name="T0" fmla="*/ 0 w 142"/>
                <a:gd name="T1" fmla="*/ 1 h 124"/>
                <a:gd name="T2" fmla="*/ 1 w 142"/>
                <a:gd name="T3" fmla="*/ 1 h 124"/>
                <a:gd name="T4" fmla="*/ 1 w 142"/>
                <a:gd name="T5" fmla="*/ 1 h 124"/>
                <a:gd name="T6" fmla="*/ 2 w 142"/>
                <a:gd name="T7" fmla="*/ 0 h 124"/>
                <a:gd name="T8" fmla="*/ 2 w 142"/>
                <a:gd name="T9" fmla="*/ 0 h 124"/>
                <a:gd name="T10" fmla="*/ 3 w 142"/>
                <a:gd name="T11" fmla="*/ 0 h 124"/>
                <a:gd name="T12" fmla="*/ 3 w 142"/>
                <a:gd name="T13" fmla="*/ 0 h 124"/>
                <a:gd name="T14" fmla="*/ 4 w 142"/>
                <a:gd name="T15" fmla="*/ 0 h 124"/>
                <a:gd name="T16" fmla="*/ 135 w 142"/>
                <a:gd name="T17" fmla="*/ 0 h 124"/>
                <a:gd name="T18" fmla="*/ 136 w 142"/>
                <a:gd name="T19" fmla="*/ 0 h 124"/>
                <a:gd name="T20" fmla="*/ 137 w 142"/>
                <a:gd name="T21" fmla="*/ 0 h 124"/>
                <a:gd name="T22" fmla="*/ 137 w 142"/>
                <a:gd name="T23" fmla="*/ 0 h 124"/>
                <a:gd name="T24" fmla="*/ 138 w 142"/>
                <a:gd name="T25" fmla="*/ 0 h 124"/>
                <a:gd name="T26" fmla="*/ 138 w 142"/>
                <a:gd name="T27" fmla="*/ 1 h 124"/>
                <a:gd name="T28" fmla="*/ 139 w 142"/>
                <a:gd name="T29" fmla="*/ 1 h 124"/>
                <a:gd name="T30" fmla="*/ 139 w 142"/>
                <a:gd name="T31" fmla="*/ 1 h 124"/>
                <a:gd name="T32" fmla="*/ 140 w 142"/>
                <a:gd name="T33" fmla="*/ 2 h 124"/>
                <a:gd name="T34" fmla="*/ 140 w 142"/>
                <a:gd name="T35" fmla="*/ 3 h 124"/>
                <a:gd name="T36" fmla="*/ 141 w 142"/>
                <a:gd name="T37" fmla="*/ 3 h 124"/>
                <a:gd name="T38" fmla="*/ 141 w 142"/>
                <a:gd name="T39" fmla="*/ 4 h 124"/>
                <a:gd name="T40" fmla="*/ 141 w 142"/>
                <a:gd name="T41" fmla="*/ 5 h 124"/>
                <a:gd name="T42" fmla="*/ 141 w 142"/>
                <a:gd name="T43" fmla="*/ 117 h 124"/>
                <a:gd name="T44" fmla="*/ 141 w 142"/>
                <a:gd name="T45" fmla="*/ 119 h 124"/>
                <a:gd name="T46" fmla="*/ 140 w 142"/>
                <a:gd name="T47" fmla="*/ 119 h 124"/>
                <a:gd name="T48" fmla="*/ 140 w 142"/>
                <a:gd name="T49" fmla="*/ 120 h 124"/>
                <a:gd name="T50" fmla="*/ 139 w 142"/>
                <a:gd name="T51" fmla="*/ 121 h 124"/>
                <a:gd name="T52" fmla="*/ 139 w 142"/>
                <a:gd name="T53" fmla="*/ 121 h 124"/>
                <a:gd name="T54" fmla="*/ 138 w 142"/>
                <a:gd name="T55" fmla="*/ 122 h 124"/>
                <a:gd name="T56" fmla="*/ 138 w 142"/>
                <a:gd name="T57" fmla="*/ 122 h 124"/>
                <a:gd name="T58" fmla="*/ 137 w 142"/>
                <a:gd name="T59" fmla="*/ 122 h 124"/>
                <a:gd name="T60" fmla="*/ 137 w 142"/>
                <a:gd name="T61" fmla="*/ 123 h 124"/>
                <a:gd name="T62" fmla="*/ 136 w 142"/>
                <a:gd name="T63" fmla="*/ 123 h 124"/>
                <a:gd name="T64" fmla="*/ 135 w 142"/>
                <a:gd name="T65" fmla="*/ 123 h 124"/>
                <a:gd name="T66" fmla="*/ 4 w 142"/>
                <a:gd name="T67" fmla="*/ 123 h 124"/>
                <a:gd name="T68" fmla="*/ 3 w 142"/>
                <a:gd name="T69" fmla="*/ 123 h 124"/>
                <a:gd name="T70" fmla="*/ 3 w 142"/>
                <a:gd name="T71" fmla="*/ 123 h 124"/>
                <a:gd name="T72" fmla="*/ 2 w 142"/>
                <a:gd name="T73" fmla="*/ 122 h 124"/>
                <a:gd name="T74" fmla="*/ 2 w 142"/>
                <a:gd name="T75" fmla="*/ 122 h 124"/>
                <a:gd name="T76" fmla="*/ 1 w 142"/>
                <a:gd name="T77" fmla="*/ 122 h 124"/>
                <a:gd name="T78" fmla="*/ 1 w 142"/>
                <a:gd name="T79" fmla="*/ 121 h 124"/>
                <a:gd name="T80" fmla="*/ 0 w 142"/>
                <a:gd name="T81" fmla="*/ 121 h 124"/>
                <a:gd name="T82" fmla="*/ 0 w 142"/>
                <a:gd name="T83" fmla="*/ 120 h 124"/>
                <a:gd name="T84" fmla="*/ 0 w 142"/>
                <a:gd name="T85" fmla="*/ 119 h 124"/>
                <a:gd name="T86" fmla="*/ 0 w 142"/>
                <a:gd name="T87" fmla="*/ 119 h 124"/>
                <a:gd name="T88" fmla="*/ 0 w 142"/>
                <a:gd name="T89" fmla="*/ 117 h 124"/>
                <a:gd name="T90" fmla="*/ 0 w 142"/>
                <a:gd name="T91" fmla="*/ 5 h 124"/>
                <a:gd name="T92" fmla="*/ 0 w 142"/>
                <a:gd name="T93" fmla="*/ 4 h 124"/>
                <a:gd name="T94" fmla="*/ 0 w 142"/>
                <a:gd name="T95" fmla="*/ 3 h 124"/>
                <a:gd name="T96" fmla="*/ 0 w 142"/>
                <a:gd name="T97" fmla="*/ 3 h 124"/>
                <a:gd name="T98" fmla="*/ 0 w 142"/>
                <a:gd name="T99" fmla="*/ 2 h 124"/>
                <a:gd name="T100" fmla="*/ 0 w 142"/>
                <a:gd name="T101" fmla="*/ 1 h 12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2"/>
                <a:gd name="T154" fmla="*/ 0 h 124"/>
                <a:gd name="T155" fmla="*/ 142 w 142"/>
                <a:gd name="T156" fmla="*/ 124 h 12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2" h="124">
                  <a:moveTo>
                    <a:pt x="0" y="1"/>
                  </a:move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8" y="1"/>
                  </a:lnTo>
                  <a:lnTo>
                    <a:pt x="139" y="1"/>
                  </a:lnTo>
                  <a:lnTo>
                    <a:pt x="140" y="2"/>
                  </a:lnTo>
                  <a:lnTo>
                    <a:pt x="140" y="3"/>
                  </a:lnTo>
                  <a:lnTo>
                    <a:pt x="141" y="3"/>
                  </a:lnTo>
                  <a:lnTo>
                    <a:pt x="141" y="4"/>
                  </a:lnTo>
                  <a:lnTo>
                    <a:pt x="141" y="5"/>
                  </a:lnTo>
                  <a:lnTo>
                    <a:pt x="141" y="117"/>
                  </a:lnTo>
                  <a:lnTo>
                    <a:pt x="141" y="119"/>
                  </a:lnTo>
                  <a:lnTo>
                    <a:pt x="140" y="119"/>
                  </a:lnTo>
                  <a:lnTo>
                    <a:pt x="140" y="120"/>
                  </a:lnTo>
                  <a:lnTo>
                    <a:pt x="139" y="121"/>
                  </a:lnTo>
                  <a:lnTo>
                    <a:pt x="138" y="122"/>
                  </a:lnTo>
                  <a:lnTo>
                    <a:pt x="137" y="122"/>
                  </a:lnTo>
                  <a:lnTo>
                    <a:pt x="137" y="123"/>
                  </a:lnTo>
                  <a:lnTo>
                    <a:pt x="136" y="123"/>
                  </a:lnTo>
                  <a:lnTo>
                    <a:pt x="135" y="123"/>
                  </a:lnTo>
                  <a:lnTo>
                    <a:pt x="4" y="123"/>
                  </a:lnTo>
                  <a:lnTo>
                    <a:pt x="3" y="123"/>
                  </a:lnTo>
                  <a:lnTo>
                    <a:pt x="2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21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1D2B4B"/>
                </a:gs>
                <a:gs pos="50000">
                  <a:srgbClr val="618FFD"/>
                </a:gs>
                <a:gs pos="100000">
                  <a:srgbClr val="1D2B4B"/>
                </a:gs>
              </a:gsLst>
              <a:lin ang="270000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5" name="Freeform 271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4 h 17"/>
                <a:gd name="T2" fmla="*/ 151 w 153"/>
                <a:gd name="T3" fmla="*/ 3 h 17"/>
                <a:gd name="T4" fmla="*/ 151 w 153"/>
                <a:gd name="T5" fmla="*/ 2 h 17"/>
                <a:gd name="T6" fmla="*/ 150 w 153"/>
                <a:gd name="T7" fmla="*/ 2 h 17"/>
                <a:gd name="T8" fmla="*/ 150 w 153"/>
                <a:gd name="T9" fmla="*/ 2 h 17"/>
                <a:gd name="T10" fmla="*/ 150 w 153"/>
                <a:gd name="T11" fmla="*/ 1 h 17"/>
                <a:gd name="T12" fmla="*/ 149 w 153"/>
                <a:gd name="T13" fmla="*/ 1 h 17"/>
                <a:gd name="T14" fmla="*/ 149 w 153"/>
                <a:gd name="T15" fmla="*/ 1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1 h 17"/>
                <a:gd name="T32" fmla="*/ 1 w 153"/>
                <a:gd name="T33" fmla="*/ 1 h 17"/>
                <a:gd name="T34" fmla="*/ 0 w 153"/>
                <a:gd name="T35" fmla="*/ 2 h 17"/>
                <a:gd name="T36" fmla="*/ 0 w 153"/>
                <a:gd name="T37" fmla="*/ 2 h 17"/>
                <a:gd name="T38" fmla="*/ 0 w 153"/>
                <a:gd name="T39" fmla="*/ 3 h 17"/>
                <a:gd name="T40" fmla="*/ 6 w 153"/>
                <a:gd name="T41" fmla="*/ 16 h 17"/>
                <a:gd name="T42" fmla="*/ 7 w 153"/>
                <a:gd name="T43" fmla="*/ 14 h 17"/>
                <a:gd name="T44" fmla="*/ 7 w 153"/>
                <a:gd name="T45" fmla="*/ 14 h 17"/>
                <a:gd name="T46" fmla="*/ 8 w 153"/>
                <a:gd name="T47" fmla="*/ 13 h 17"/>
                <a:gd name="T48" fmla="*/ 8 w 153"/>
                <a:gd name="T49" fmla="*/ 13 h 17"/>
                <a:gd name="T50" fmla="*/ 8 w 153"/>
                <a:gd name="T51" fmla="*/ 12 h 17"/>
                <a:gd name="T52" fmla="*/ 9 w 153"/>
                <a:gd name="T53" fmla="*/ 12 h 17"/>
                <a:gd name="T54" fmla="*/ 10 w 153"/>
                <a:gd name="T55" fmla="*/ 12 h 17"/>
                <a:gd name="T56" fmla="*/ 140 w 153"/>
                <a:gd name="T57" fmla="*/ 12 h 17"/>
                <a:gd name="T58" fmla="*/ 141 w 153"/>
                <a:gd name="T59" fmla="*/ 12 h 17"/>
                <a:gd name="T60" fmla="*/ 142 w 153"/>
                <a:gd name="T61" fmla="*/ 12 h 17"/>
                <a:gd name="T62" fmla="*/ 142 w 153"/>
                <a:gd name="T63" fmla="*/ 13 h 17"/>
                <a:gd name="T64" fmla="*/ 143 w 153"/>
                <a:gd name="T65" fmla="*/ 13 h 17"/>
                <a:gd name="T66" fmla="*/ 143 w 153"/>
                <a:gd name="T67" fmla="*/ 14 h 17"/>
                <a:gd name="T68" fmla="*/ 143 w 153"/>
                <a:gd name="T69" fmla="*/ 14 h 17"/>
                <a:gd name="T70" fmla="*/ 144 w 153"/>
                <a:gd name="T71" fmla="*/ 14 h 17"/>
                <a:gd name="T72" fmla="*/ 152 w 153"/>
                <a:gd name="T73" fmla="*/ 4 h 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"/>
                <a:gd name="T112" fmla="*/ 0 h 17"/>
                <a:gd name="T113" fmla="*/ 153 w 153"/>
                <a:gd name="T114" fmla="*/ 17 h 1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" h="17">
                  <a:moveTo>
                    <a:pt x="152" y="4"/>
                  </a:moveTo>
                  <a:lnTo>
                    <a:pt x="151" y="3"/>
                  </a:lnTo>
                  <a:lnTo>
                    <a:pt x="151" y="2"/>
                  </a:lnTo>
                  <a:lnTo>
                    <a:pt x="150" y="2"/>
                  </a:lnTo>
                  <a:lnTo>
                    <a:pt x="150" y="1"/>
                  </a:lnTo>
                  <a:lnTo>
                    <a:pt x="149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0" y="12"/>
                  </a:lnTo>
                  <a:lnTo>
                    <a:pt x="140" y="12"/>
                  </a:lnTo>
                  <a:lnTo>
                    <a:pt x="141" y="12"/>
                  </a:lnTo>
                  <a:lnTo>
                    <a:pt x="142" y="12"/>
                  </a:lnTo>
                  <a:lnTo>
                    <a:pt x="142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52" y="4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6" name="Freeform 272"/>
            <p:cNvSpPr>
              <a:spLocks/>
            </p:cNvSpPr>
            <p:nvPr/>
          </p:nvSpPr>
          <p:spPr bwMode="auto">
            <a:xfrm>
              <a:off x="3870" y="1299"/>
              <a:ext cx="17" cy="135"/>
            </a:xfrm>
            <a:custGeom>
              <a:avLst/>
              <a:gdLst>
                <a:gd name="T0" fmla="*/ 2 w 17"/>
                <a:gd name="T1" fmla="*/ 0 h 135"/>
                <a:gd name="T2" fmla="*/ 1 w 17"/>
                <a:gd name="T3" fmla="*/ 0 h 135"/>
                <a:gd name="T4" fmla="*/ 0 w 17"/>
                <a:gd name="T5" fmla="*/ 1 h 135"/>
                <a:gd name="T6" fmla="*/ 0 w 17"/>
                <a:gd name="T7" fmla="*/ 2 h 135"/>
                <a:gd name="T8" fmla="*/ 0 w 17"/>
                <a:gd name="T9" fmla="*/ 2 h 135"/>
                <a:gd name="T10" fmla="*/ 0 w 17"/>
                <a:gd name="T11" fmla="*/ 3 h 135"/>
                <a:gd name="T12" fmla="*/ 0 w 17"/>
                <a:gd name="T13" fmla="*/ 4 h 135"/>
                <a:gd name="T14" fmla="*/ 0 w 17"/>
                <a:gd name="T15" fmla="*/ 130 h 135"/>
                <a:gd name="T16" fmla="*/ 0 w 17"/>
                <a:gd name="T17" fmla="*/ 130 h 135"/>
                <a:gd name="T18" fmla="*/ 0 w 17"/>
                <a:gd name="T19" fmla="*/ 131 h 135"/>
                <a:gd name="T20" fmla="*/ 0 w 17"/>
                <a:gd name="T21" fmla="*/ 132 h 135"/>
                <a:gd name="T22" fmla="*/ 0 w 17"/>
                <a:gd name="T23" fmla="*/ 132 h 135"/>
                <a:gd name="T24" fmla="*/ 1 w 17"/>
                <a:gd name="T25" fmla="*/ 133 h 135"/>
                <a:gd name="T26" fmla="*/ 2 w 17"/>
                <a:gd name="T27" fmla="*/ 133 h 135"/>
                <a:gd name="T28" fmla="*/ 2 w 17"/>
                <a:gd name="T29" fmla="*/ 134 h 135"/>
                <a:gd name="T30" fmla="*/ 3 w 17"/>
                <a:gd name="T31" fmla="*/ 134 h 135"/>
                <a:gd name="T32" fmla="*/ 16 w 17"/>
                <a:gd name="T33" fmla="*/ 127 h 135"/>
                <a:gd name="T34" fmla="*/ 15 w 17"/>
                <a:gd name="T35" fmla="*/ 126 h 135"/>
                <a:gd name="T36" fmla="*/ 15 w 17"/>
                <a:gd name="T37" fmla="*/ 126 h 135"/>
                <a:gd name="T38" fmla="*/ 14 w 17"/>
                <a:gd name="T39" fmla="*/ 126 h 135"/>
                <a:gd name="T40" fmla="*/ 14 w 17"/>
                <a:gd name="T41" fmla="*/ 125 h 135"/>
                <a:gd name="T42" fmla="*/ 13 w 17"/>
                <a:gd name="T43" fmla="*/ 124 h 135"/>
                <a:gd name="T44" fmla="*/ 13 w 17"/>
                <a:gd name="T45" fmla="*/ 124 h 135"/>
                <a:gd name="T46" fmla="*/ 13 w 17"/>
                <a:gd name="T47" fmla="*/ 10 h 135"/>
                <a:gd name="T48" fmla="*/ 13 w 17"/>
                <a:gd name="T49" fmla="*/ 9 h 135"/>
                <a:gd name="T50" fmla="*/ 13 w 17"/>
                <a:gd name="T51" fmla="*/ 8 h 135"/>
                <a:gd name="T52" fmla="*/ 14 w 17"/>
                <a:gd name="T53" fmla="*/ 8 h 135"/>
                <a:gd name="T54" fmla="*/ 15 w 17"/>
                <a:gd name="T55" fmla="*/ 7 h 135"/>
                <a:gd name="T56" fmla="*/ 15 w 17"/>
                <a:gd name="T57" fmla="*/ 6 h 135"/>
                <a:gd name="T58" fmla="*/ 2 w 17"/>
                <a:gd name="T59" fmla="*/ 0 h 1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"/>
                <a:gd name="T91" fmla="*/ 0 h 135"/>
                <a:gd name="T92" fmla="*/ 17 w 17"/>
                <a:gd name="T93" fmla="*/ 135 h 1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" h="13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130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1" y="133"/>
                  </a:lnTo>
                  <a:lnTo>
                    <a:pt x="2" y="133"/>
                  </a:lnTo>
                  <a:lnTo>
                    <a:pt x="2" y="134"/>
                  </a:lnTo>
                  <a:lnTo>
                    <a:pt x="3" y="134"/>
                  </a:lnTo>
                  <a:lnTo>
                    <a:pt x="16" y="127"/>
                  </a:lnTo>
                  <a:lnTo>
                    <a:pt x="15" y="126"/>
                  </a:lnTo>
                  <a:lnTo>
                    <a:pt x="14" y="126"/>
                  </a:lnTo>
                  <a:lnTo>
                    <a:pt x="14" y="125"/>
                  </a:lnTo>
                  <a:lnTo>
                    <a:pt x="13" y="124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2" y="0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7" name="Freeform 273"/>
            <p:cNvSpPr>
              <a:spLocks/>
            </p:cNvSpPr>
            <p:nvPr/>
          </p:nvSpPr>
          <p:spPr bwMode="auto">
            <a:xfrm>
              <a:off x="3872" y="1300"/>
              <a:ext cx="155" cy="136"/>
            </a:xfrm>
            <a:custGeom>
              <a:avLst/>
              <a:gdLst>
                <a:gd name="T0" fmla="*/ 0 w 155"/>
                <a:gd name="T1" fmla="*/ 133 h 136"/>
                <a:gd name="T2" fmla="*/ 0 w 155"/>
                <a:gd name="T3" fmla="*/ 134 h 136"/>
                <a:gd name="T4" fmla="*/ 0 w 155"/>
                <a:gd name="T5" fmla="*/ 134 h 136"/>
                <a:gd name="T6" fmla="*/ 1 w 155"/>
                <a:gd name="T7" fmla="*/ 134 h 136"/>
                <a:gd name="T8" fmla="*/ 1 w 155"/>
                <a:gd name="T9" fmla="*/ 134 h 136"/>
                <a:gd name="T10" fmla="*/ 2 w 155"/>
                <a:gd name="T11" fmla="*/ 135 h 136"/>
                <a:gd name="T12" fmla="*/ 2 w 155"/>
                <a:gd name="T13" fmla="*/ 135 h 136"/>
                <a:gd name="T14" fmla="*/ 3 w 155"/>
                <a:gd name="T15" fmla="*/ 135 h 136"/>
                <a:gd name="T16" fmla="*/ 148 w 155"/>
                <a:gd name="T17" fmla="*/ 135 h 136"/>
                <a:gd name="T18" fmla="*/ 150 w 155"/>
                <a:gd name="T19" fmla="*/ 134 h 136"/>
                <a:gd name="T20" fmla="*/ 151 w 155"/>
                <a:gd name="T21" fmla="*/ 134 h 136"/>
                <a:gd name="T22" fmla="*/ 151 w 155"/>
                <a:gd name="T23" fmla="*/ 133 h 136"/>
                <a:gd name="T24" fmla="*/ 152 w 155"/>
                <a:gd name="T25" fmla="*/ 133 h 136"/>
                <a:gd name="T26" fmla="*/ 152 w 155"/>
                <a:gd name="T27" fmla="*/ 133 h 136"/>
                <a:gd name="T28" fmla="*/ 153 w 155"/>
                <a:gd name="T29" fmla="*/ 132 h 136"/>
                <a:gd name="T30" fmla="*/ 153 w 155"/>
                <a:gd name="T31" fmla="*/ 131 h 136"/>
                <a:gd name="T32" fmla="*/ 154 w 155"/>
                <a:gd name="T33" fmla="*/ 131 h 136"/>
                <a:gd name="T34" fmla="*/ 154 w 155"/>
                <a:gd name="T35" fmla="*/ 129 h 136"/>
                <a:gd name="T36" fmla="*/ 154 w 155"/>
                <a:gd name="T37" fmla="*/ 129 h 136"/>
                <a:gd name="T38" fmla="*/ 154 w 155"/>
                <a:gd name="T39" fmla="*/ 3 h 136"/>
                <a:gd name="T40" fmla="*/ 154 w 155"/>
                <a:gd name="T41" fmla="*/ 2 h 136"/>
                <a:gd name="T42" fmla="*/ 154 w 155"/>
                <a:gd name="T43" fmla="*/ 1 h 136"/>
                <a:gd name="T44" fmla="*/ 154 w 155"/>
                <a:gd name="T45" fmla="*/ 1 h 136"/>
                <a:gd name="T46" fmla="*/ 153 w 155"/>
                <a:gd name="T47" fmla="*/ 1 h 136"/>
                <a:gd name="T48" fmla="*/ 153 w 155"/>
                <a:gd name="T49" fmla="*/ 0 h 136"/>
                <a:gd name="T50" fmla="*/ 153 w 155"/>
                <a:gd name="T51" fmla="*/ 0 h 136"/>
                <a:gd name="T52" fmla="*/ 145 w 155"/>
                <a:gd name="T53" fmla="*/ 5 h 136"/>
                <a:gd name="T54" fmla="*/ 145 w 155"/>
                <a:gd name="T55" fmla="*/ 5 h 136"/>
                <a:gd name="T56" fmla="*/ 146 w 155"/>
                <a:gd name="T57" fmla="*/ 6 h 136"/>
                <a:gd name="T58" fmla="*/ 146 w 155"/>
                <a:gd name="T59" fmla="*/ 7 h 136"/>
                <a:gd name="T60" fmla="*/ 146 w 155"/>
                <a:gd name="T61" fmla="*/ 7 h 136"/>
                <a:gd name="T62" fmla="*/ 146 w 155"/>
                <a:gd name="T63" fmla="*/ 7 h 136"/>
                <a:gd name="T64" fmla="*/ 146 w 155"/>
                <a:gd name="T65" fmla="*/ 8 h 136"/>
                <a:gd name="T66" fmla="*/ 146 w 155"/>
                <a:gd name="T67" fmla="*/ 9 h 136"/>
                <a:gd name="T68" fmla="*/ 146 w 155"/>
                <a:gd name="T69" fmla="*/ 9 h 136"/>
                <a:gd name="T70" fmla="*/ 146 w 155"/>
                <a:gd name="T71" fmla="*/ 123 h 136"/>
                <a:gd name="T72" fmla="*/ 146 w 155"/>
                <a:gd name="T73" fmla="*/ 123 h 136"/>
                <a:gd name="T74" fmla="*/ 146 w 155"/>
                <a:gd name="T75" fmla="*/ 124 h 136"/>
                <a:gd name="T76" fmla="*/ 146 w 155"/>
                <a:gd name="T77" fmla="*/ 125 h 136"/>
                <a:gd name="T78" fmla="*/ 146 w 155"/>
                <a:gd name="T79" fmla="*/ 125 h 136"/>
                <a:gd name="T80" fmla="*/ 145 w 155"/>
                <a:gd name="T81" fmla="*/ 126 h 136"/>
                <a:gd name="T82" fmla="*/ 145 w 155"/>
                <a:gd name="T83" fmla="*/ 127 h 136"/>
                <a:gd name="T84" fmla="*/ 144 w 155"/>
                <a:gd name="T85" fmla="*/ 127 h 136"/>
                <a:gd name="T86" fmla="*/ 143 w 155"/>
                <a:gd name="T87" fmla="*/ 127 h 136"/>
                <a:gd name="T88" fmla="*/ 143 w 155"/>
                <a:gd name="T89" fmla="*/ 128 h 136"/>
                <a:gd name="T90" fmla="*/ 142 w 155"/>
                <a:gd name="T91" fmla="*/ 128 h 136"/>
                <a:gd name="T92" fmla="*/ 142 w 155"/>
                <a:gd name="T93" fmla="*/ 128 h 136"/>
                <a:gd name="T94" fmla="*/ 9 w 155"/>
                <a:gd name="T95" fmla="*/ 128 h 136"/>
                <a:gd name="T96" fmla="*/ 8 w 155"/>
                <a:gd name="T97" fmla="*/ 128 h 136"/>
                <a:gd name="T98" fmla="*/ 8 w 155"/>
                <a:gd name="T99" fmla="*/ 128 h 136"/>
                <a:gd name="T100" fmla="*/ 8 w 155"/>
                <a:gd name="T101" fmla="*/ 127 h 136"/>
                <a:gd name="T102" fmla="*/ 7 w 155"/>
                <a:gd name="T103" fmla="*/ 127 h 136"/>
                <a:gd name="T104" fmla="*/ 7 w 155"/>
                <a:gd name="T105" fmla="*/ 127 h 136"/>
                <a:gd name="T106" fmla="*/ 6 w 155"/>
                <a:gd name="T107" fmla="*/ 127 h 136"/>
                <a:gd name="T108" fmla="*/ 6 w 155"/>
                <a:gd name="T109" fmla="*/ 127 h 136"/>
                <a:gd name="T110" fmla="*/ 0 w 155"/>
                <a:gd name="T111" fmla="*/ 133 h 1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5"/>
                <a:gd name="T169" fmla="*/ 0 h 136"/>
                <a:gd name="T170" fmla="*/ 155 w 155"/>
                <a:gd name="T171" fmla="*/ 136 h 1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5" h="136">
                  <a:moveTo>
                    <a:pt x="0" y="133"/>
                  </a:moveTo>
                  <a:lnTo>
                    <a:pt x="0" y="134"/>
                  </a:lnTo>
                  <a:lnTo>
                    <a:pt x="1" y="134"/>
                  </a:lnTo>
                  <a:lnTo>
                    <a:pt x="2" y="135"/>
                  </a:lnTo>
                  <a:lnTo>
                    <a:pt x="3" y="135"/>
                  </a:lnTo>
                  <a:lnTo>
                    <a:pt x="148" y="135"/>
                  </a:lnTo>
                  <a:lnTo>
                    <a:pt x="150" y="134"/>
                  </a:lnTo>
                  <a:lnTo>
                    <a:pt x="151" y="134"/>
                  </a:lnTo>
                  <a:lnTo>
                    <a:pt x="151" y="133"/>
                  </a:lnTo>
                  <a:lnTo>
                    <a:pt x="152" y="133"/>
                  </a:lnTo>
                  <a:lnTo>
                    <a:pt x="153" y="132"/>
                  </a:lnTo>
                  <a:lnTo>
                    <a:pt x="153" y="131"/>
                  </a:lnTo>
                  <a:lnTo>
                    <a:pt x="154" y="131"/>
                  </a:lnTo>
                  <a:lnTo>
                    <a:pt x="154" y="129"/>
                  </a:lnTo>
                  <a:lnTo>
                    <a:pt x="154" y="3"/>
                  </a:lnTo>
                  <a:lnTo>
                    <a:pt x="154" y="2"/>
                  </a:lnTo>
                  <a:lnTo>
                    <a:pt x="154" y="1"/>
                  </a:lnTo>
                  <a:lnTo>
                    <a:pt x="153" y="1"/>
                  </a:lnTo>
                  <a:lnTo>
                    <a:pt x="153" y="0"/>
                  </a:lnTo>
                  <a:lnTo>
                    <a:pt x="145" y="5"/>
                  </a:lnTo>
                  <a:lnTo>
                    <a:pt x="146" y="6"/>
                  </a:lnTo>
                  <a:lnTo>
                    <a:pt x="146" y="7"/>
                  </a:lnTo>
                  <a:lnTo>
                    <a:pt x="146" y="8"/>
                  </a:lnTo>
                  <a:lnTo>
                    <a:pt x="146" y="9"/>
                  </a:lnTo>
                  <a:lnTo>
                    <a:pt x="146" y="123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6"/>
                  </a:lnTo>
                  <a:lnTo>
                    <a:pt x="145" y="127"/>
                  </a:lnTo>
                  <a:lnTo>
                    <a:pt x="144" y="127"/>
                  </a:lnTo>
                  <a:lnTo>
                    <a:pt x="143" y="127"/>
                  </a:lnTo>
                  <a:lnTo>
                    <a:pt x="143" y="128"/>
                  </a:lnTo>
                  <a:lnTo>
                    <a:pt x="142" y="128"/>
                  </a:lnTo>
                  <a:lnTo>
                    <a:pt x="9" y="128"/>
                  </a:lnTo>
                  <a:lnTo>
                    <a:pt x="8" y="128"/>
                  </a:lnTo>
                  <a:lnTo>
                    <a:pt x="8" y="127"/>
                  </a:lnTo>
                  <a:lnTo>
                    <a:pt x="7" y="127"/>
                  </a:lnTo>
                  <a:lnTo>
                    <a:pt x="6" y="127"/>
                  </a:lnTo>
                  <a:lnTo>
                    <a:pt x="0" y="133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9999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8" name="Freeform 274"/>
            <p:cNvSpPr>
              <a:spLocks/>
            </p:cNvSpPr>
            <p:nvPr/>
          </p:nvSpPr>
          <p:spPr bwMode="auto">
            <a:xfrm>
              <a:off x="3872" y="1298"/>
              <a:ext cx="153" cy="17"/>
            </a:xfrm>
            <a:custGeom>
              <a:avLst/>
              <a:gdLst>
                <a:gd name="T0" fmla="*/ 152 w 153"/>
                <a:gd name="T1" fmla="*/ 16 h 17"/>
                <a:gd name="T2" fmla="*/ 151 w 153"/>
                <a:gd name="T3" fmla="*/ 16 h 17"/>
                <a:gd name="T4" fmla="*/ 151 w 153"/>
                <a:gd name="T5" fmla="*/ 10 h 17"/>
                <a:gd name="T6" fmla="*/ 150 w 153"/>
                <a:gd name="T7" fmla="*/ 10 h 17"/>
                <a:gd name="T8" fmla="*/ 150 w 153"/>
                <a:gd name="T9" fmla="*/ 10 h 17"/>
                <a:gd name="T10" fmla="*/ 150 w 153"/>
                <a:gd name="T11" fmla="*/ 5 h 17"/>
                <a:gd name="T12" fmla="*/ 149 w 153"/>
                <a:gd name="T13" fmla="*/ 5 h 17"/>
                <a:gd name="T14" fmla="*/ 149 w 153"/>
                <a:gd name="T15" fmla="*/ 5 h 17"/>
                <a:gd name="T16" fmla="*/ 148 w 153"/>
                <a:gd name="T17" fmla="*/ 0 h 17"/>
                <a:gd name="T18" fmla="*/ 148 w 153"/>
                <a:gd name="T19" fmla="*/ 0 h 17"/>
                <a:gd name="T20" fmla="*/ 147 w 153"/>
                <a:gd name="T21" fmla="*/ 0 h 17"/>
                <a:gd name="T22" fmla="*/ 146 w 153"/>
                <a:gd name="T23" fmla="*/ 0 h 17"/>
                <a:gd name="T24" fmla="*/ 3 w 153"/>
                <a:gd name="T25" fmla="*/ 0 h 17"/>
                <a:gd name="T26" fmla="*/ 3 w 153"/>
                <a:gd name="T27" fmla="*/ 0 h 17"/>
                <a:gd name="T28" fmla="*/ 2 w 153"/>
                <a:gd name="T29" fmla="*/ 0 h 17"/>
                <a:gd name="T30" fmla="*/ 1 w 153"/>
                <a:gd name="T31" fmla="*/ 5 h 17"/>
                <a:gd name="T32" fmla="*/ 1 w 153"/>
                <a:gd name="T33" fmla="*/ 5 h 17"/>
                <a:gd name="T34" fmla="*/ 0 w 153"/>
                <a:gd name="T35" fmla="*/ 10 h 17"/>
                <a:gd name="T36" fmla="*/ 0 w 153"/>
                <a:gd name="T37" fmla="*/ 10 h 17"/>
                <a:gd name="T38" fmla="*/ 0 w 153"/>
                <a:gd name="T39" fmla="*/ 16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3"/>
                <a:gd name="T61" fmla="*/ 0 h 17"/>
                <a:gd name="T62" fmla="*/ 153 w 153"/>
                <a:gd name="T63" fmla="*/ 17 h 1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3" h="17">
                  <a:moveTo>
                    <a:pt x="152" y="16"/>
                  </a:moveTo>
                  <a:lnTo>
                    <a:pt x="151" y="16"/>
                  </a:lnTo>
                  <a:lnTo>
                    <a:pt x="151" y="10"/>
                  </a:lnTo>
                  <a:lnTo>
                    <a:pt x="150" y="10"/>
                  </a:lnTo>
                  <a:lnTo>
                    <a:pt x="150" y="5"/>
                  </a:lnTo>
                  <a:lnTo>
                    <a:pt x="149" y="5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49" name="Freeform 275"/>
            <p:cNvSpPr>
              <a:spLocks/>
            </p:cNvSpPr>
            <p:nvPr/>
          </p:nvSpPr>
          <p:spPr bwMode="auto">
            <a:xfrm>
              <a:off x="3843" y="1489"/>
              <a:ext cx="215" cy="72"/>
            </a:xfrm>
            <a:custGeom>
              <a:avLst/>
              <a:gdLst>
                <a:gd name="T0" fmla="*/ 0 w 215"/>
                <a:gd name="T1" fmla="*/ 71 h 72"/>
                <a:gd name="T2" fmla="*/ 0 w 215"/>
                <a:gd name="T3" fmla="*/ 0 h 72"/>
                <a:gd name="T4" fmla="*/ 214 w 215"/>
                <a:gd name="T5" fmla="*/ 0 h 72"/>
                <a:gd name="T6" fmla="*/ 214 w 215"/>
                <a:gd name="T7" fmla="*/ 71 h 72"/>
                <a:gd name="T8" fmla="*/ 0 w 215"/>
                <a:gd name="T9" fmla="*/ 7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5"/>
                <a:gd name="T16" fmla="*/ 0 h 72"/>
                <a:gd name="T17" fmla="*/ 215 w 215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5" h="72">
                  <a:moveTo>
                    <a:pt x="0" y="71"/>
                  </a:moveTo>
                  <a:lnTo>
                    <a:pt x="0" y="0"/>
                  </a:lnTo>
                  <a:lnTo>
                    <a:pt x="214" y="0"/>
                  </a:lnTo>
                  <a:lnTo>
                    <a:pt x="214" y="71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0" name="Freeform 276"/>
            <p:cNvSpPr>
              <a:spLocks/>
            </p:cNvSpPr>
            <p:nvPr/>
          </p:nvSpPr>
          <p:spPr bwMode="auto">
            <a:xfrm>
              <a:off x="3841" y="1489"/>
              <a:ext cx="219" cy="23"/>
            </a:xfrm>
            <a:custGeom>
              <a:avLst/>
              <a:gdLst>
                <a:gd name="T0" fmla="*/ 79 w 219"/>
                <a:gd name="T1" fmla="*/ 0 h 23"/>
                <a:gd name="T2" fmla="*/ 0 w 219"/>
                <a:gd name="T3" fmla="*/ 0 h 23"/>
                <a:gd name="T4" fmla="*/ 0 w 219"/>
                <a:gd name="T5" fmla="*/ 22 h 23"/>
                <a:gd name="T6" fmla="*/ 218 w 219"/>
                <a:gd name="T7" fmla="*/ 22 h 23"/>
                <a:gd name="T8" fmla="*/ 215 w 219"/>
                <a:gd name="T9" fmla="*/ 0 h 23"/>
                <a:gd name="T10" fmla="*/ 137 w 219"/>
                <a:gd name="T11" fmla="*/ 0 h 23"/>
                <a:gd name="T12" fmla="*/ 79 w 21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23"/>
                <a:gd name="T23" fmla="*/ 219 w 21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23">
                  <a:moveTo>
                    <a:pt x="79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18" y="22"/>
                  </a:lnTo>
                  <a:lnTo>
                    <a:pt x="215" y="0"/>
                  </a:lnTo>
                  <a:lnTo>
                    <a:pt x="137" y="0"/>
                  </a:lnTo>
                  <a:lnTo>
                    <a:pt x="79" y="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1" name="Freeform 277"/>
            <p:cNvSpPr>
              <a:spLocks/>
            </p:cNvSpPr>
            <p:nvPr/>
          </p:nvSpPr>
          <p:spPr bwMode="auto">
            <a:xfrm>
              <a:off x="3991" y="1495"/>
              <a:ext cx="56" cy="17"/>
            </a:xfrm>
            <a:custGeom>
              <a:avLst/>
              <a:gdLst>
                <a:gd name="T0" fmla="*/ 0 w 56"/>
                <a:gd name="T1" fmla="*/ 6 h 17"/>
                <a:gd name="T2" fmla="*/ 18 w 56"/>
                <a:gd name="T3" fmla="*/ 6 h 17"/>
                <a:gd name="T4" fmla="*/ 18 w 56"/>
                <a:gd name="T5" fmla="*/ 0 h 17"/>
                <a:gd name="T6" fmla="*/ 35 w 56"/>
                <a:gd name="T7" fmla="*/ 0 h 17"/>
                <a:gd name="T8" fmla="*/ 35 w 56"/>
                <a:gd name="T9" fmla="*/ 6 h 17"/>
                <a:gd name="T10" fmla="*/ 55 w 56"/>
                <a:gd name="T11" fmla="*/ 6 h 17"/>
                <a:gd name="T12" fmla="*/ 55 w 56"/>
                <a:gd name="T13" fmla="*/ 10 h 17"/>
                <a:gd name="T14" fmla="*/ 35 w 56"/>
                <a:gd name="T15" fmla="*/ 10 h 17"/>
                <a:gd name="T16" fmla="*/ 35 w 56"/>
                <a:gd name="T17" fmla="*/ 16 h 17"/>
                <a:gd name="T18" fmla="*/ 18 w 56"/>
                <a:gd name="T19" fmla="*/ 16 h 17"/>
                <a:gd name="T20" fmla="*/ 18 w 56"/>
                <a:gd name="T21" fmla="*/ 10 h 17"/>
                <a:gd name="T22" fmla="*/ 0 w 56"/>
                <a:gd name="T23" fmla="*/ 10 h 17"/>
                <a:gd name="T24" fmla="*/ 0 w 56"/>
                <a:gd name="T25" fmla="*/ 6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17"/>
                <a:gd name="T41" fmla="*/ 56 w 56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17">
                  <a:moveTo>
                    <a:pt x="0" y="6"/>
                  </a:moveTo>
                  <a:lnTo>
                    <a:pt x="18" y="6"/>
                  </a:lnTo>
                  <a:lnTo>
                    <a:pt x="18" y="0"/>
                  </a:lnTo>
                  <a:lnTo>
                    <a:pt x="35" y="0"/>
                  </a:lnTo>
                  <a:lnTo>
                    <a:pt x="35" y="6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35" y="10"/>
                  </a:lnTo>
                  <a:lnTo>
                    <a:pt x="35" y="16"/>
                  </a:lnTo>
                  <a:lnTo>
                    <a:pt x="18" y="16"/>
                  </a:lnTo>
                  <a:lnTo>
                    <a:pt x="18" y="10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2" name="Freeform 278"/>
            <p:cNvSpPr>
              <a:spLocks/>
            </p:cNvSpPr>
            <p:nvPr/>
          </p:nvSpPr>
          <p:spPr bwMode="auto">
            <a:xfrm>
              <a:off x="3991" y="1501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0 h 17"/>
                <a:gd name="T4" fmla="*/ 16 w 17"/>
                <a:gd name="T5" fmla="*/ 5 h 17"/>
                <a:gd name="T6" fmla="*/ 0 w 17"/>
                <a:gd name="T7" fmla="*/ 0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7"/>
                <a:gd name="T14" fmla="*/ 17 w 17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7">
                  <a:moveTo>
                    <a:pt x="0" y="16"/>
                  </a:moveTo>
                  <a:lnTo>
                    <a:pt x="16" y="10"/>
                  </a:lnTo>
                  <a:lnTo>
                    <a:pt x="16" y="5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3" name="Freeform 279"/>
            <p:cNvSpPr>
              <a:spLocks/>
            </p:cNvSpPr>
            <p:nvPr/>
          </p:nvSpPr>
          <p:spPr bwMode="auto">
            <a:xfrm>
              <a:off x="4010" y="149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4" name="Freeform 280"/>
            <p:cNvSpPr>
              <a:spLocks/>
            </p:cNvSpPr>
            <p:nvPr/>
          </p:nvSpPr>
          <p:spPr bwMode="auto">
            <a:xfrm>
              <a:off x="4046" y="1504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0 w 17"/>
                <a:gd name="T5" fmla="*/ 0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5" name="Freeform 281"/>
            <p:cNvSpPr>
              <a:spLocks/>
            </p:cNvSpPr>
            <p:nvPr/>
          </p:nvSpPr>
          <p:spPr bwMode="auto">
            <a:xfrm>
              <a:off x="4027" y="1495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0 h 17"/>
                <a:gd name="T4" fmla="*/ 0 w 17"/>
                <a:gd name="T5" fmla="*/ 16 h 17"/>
                <a:gd name="T6" fmla="*/ 0 60000 65536"/>
                <a:gd name="T7" fmla="*/ 0 60000 65536"/>
                <a:gd name="T8" fmla="*/ 0 60000 65536"/>
                <a:gd name="T9" fmla="*/ 0 w 17"/>
                <a:gd name="T10" fmla="*/ 0 h 17"/>
                <a:gd name="T11" fmla="*/ 17 w 17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17">
                  <a:moveTo>
                    <a:pt x="0" y="16"/>
                  </a:move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2700">
              <a:solidFill>
                <a:srgbClr val="EFEFD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6" name="Freeform 282"/>
            <p:cNvSpPr>
              <a:spLocks/>
            </p:cNvSpPr>
            <p:nvPr/>
          </p:nvSpPr>
          <p:spPr bwMode="auto">
            <a:xfrm>
              <a:off x="4011" y="1499"/>
              <a:ext cx="17" cy="17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solidFill>
              <a:srgbClr val="9F9FA2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7" name="Freeform 283"/>
            <p:cNvSpPr>
              <a:spLocks/>
            </p:cNvSpPr>
            <p:nvPr/>
          </p:nvSpPr>
          <p:spPr bwMode="auto">
            <a:xfrm>
              <a:off x="3993" y="1502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3 w 54"/>
                <a:gd name="T3" fmla="*/ 0 h 17"/>
                <a:gd name="T4" fmla="*/ 53 w 54"/>
                <a:gd name="T5" fmla="*/ 16 h 17"/>
                <a:gd name="T6" fmla="*/ 0 w 54"/>
                <a:gd name="T7" fmla="*/ 16 h 17"/>
                <a:gd name="T8" fmla="*/ 0 w 54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17"/>
                <a:gd name="T17" fmla="*/ 54 w 54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17">
                  <a:moveTo>
                    <a:pt x="0" y="0"/>
                  </a:moveTo>
                  <a:lnTo>
                    <a:pt x="53" y="0"/>
                  </a:lnTo>
                  <a:lnTo>
                    <a:pt x="53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8" name="Freeform 284"/>
            <p:cNvSpPr>
              <a:spLocks/>
            </p:cNvSpPr>
            <p:nvPr/>
          </p:nvSpPr>
          <p:spPr bwMode="auto">
            <a:xfrm>
              <a:off x="4010" y="1496"/>
              <a:ext cx="19" cy="17"/>
            </a:xfrm>
            <a:custGeom>
              <a:avLst/>
              <a:gdLst>
                <a:gd name="T0" fmla="*/ 18 w 19"/>
                <a:gd name="T1" fmla="*/ 12 h 17"/>
                <a:gd name="T2" fmla="*/ 17 w 19"/>
                <a:gd name="T3" fmla="*/ 16 h 17"/>
                <a:gd name="T4" fmla="*/ 17 w 19"/>
                <a:gd name="T5" fmla="*/ 0 h 17"/>
                <a:gd name="T6" fmla="*/ 0 w 19"/>
                <a:gd name="T7" fmla="*/ 0 h 17"/>
                <a:gd name="T8" fmla="*/ 0 w 19"/>
                <a:gd name="T9" fmla="*/ 16 h 17"/>
                <a:gd name="T10" fmla="*/ 0 w 19"/>
                <a:gd name="T11" fmla="*/ 12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7"/>
                <a:gd name="T20" fmla="*/ 19 w 1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7">
                  <a:moveTo>
                    <a:pt x="18" y="12"/>
                  </a:moveTo>
                  <a:lnTo>
                    <a:pt x="17" y="16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2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59" name="Freeform 285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16 w 17"/>
                <a:gd name="T1" fmla="*/ 0 h 17"/>
                <a:gd name="T2" fmla="*/ 16 w 17"/>
                <a:gd name="T3" fmla="*/ 16 h 17"/>
                <a:gd name="T4" fmla="*/ 0 w 17"/>
                <a:gd name="T5" fmla="*/ 16 h 17"/>
                <a:gd name="T6" fmla="*/ 0 w 17"/>
                <a:gd name="T7" fmla="*/ 0 h 17"/>
                <a:gd name="T8" fmla="*/ 16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16" y="0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0" name="Freeform 286"/>
            <p:cNvSpPr>
              <a:spLocks/>
            </p:cNvSpPr>
            <p:nvPr/>
          </p:nvSpPr>
          <p:spPr bwMode="auto">
            <a:xfrm>
              <a:off x="3945" y="1505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1" name="Freeform 287"/>
            <p:cNvSpPr>
              <a:spLocks/>
            </p:cNvSpPr>
            <p:nvPr/>
          </p:nvSpPr>
          <p:spPr bwMode="auto">
            <a:xfrm>
              <a:off x="3930" y="1497"/>
              <a:ext cx="44" cy="17"/>
            </a:xfrm>
            <a:custGeom>
              <a:avLst/>
              <a:gdLst>
                <a:gd name="T0" fmla="*/ 14 w 44"/>
                <a:gd name="T1" fmla="*/ 16 h 17"/>
                <a:gd name="T2" fmla="*/ 0 w 44"/>
                <a:gd name="T3" fmla="*/ 16 h 17"/>
                <a:gd name="T4" fmla="*/ 0 w 44"/>
                <a:gd name="T5" fmla="*/ 8 h 17"/>
                <a:gd name="T6" fmla="*/ 14 w 44"/>
                <a:gd name="T7" fmla="*/ 8 h 17"/>
                <a:gd name="T8" fmla="*/ 14 w 44"/>
                <a:gd name="T9" fmla="*/ 0 h 17"/>
                <a:gd name="T10" fmla="*/ 28 w 44"/>
                <a:gd name="T11" fmla="*/ 0 h 17"/>
                <a:gd name="T12" fmla="*/ 28 w 44"/>
                <a:gd name="T13" fmla="*/ 8 h 17"/>
                <a:gd name="T14" fmla="*/ 43 w 44"/>
                <a:gd name="T15" fmla="*/ 8 h 17"/>
                <a:gd name="T16" fmla="*/ 43 w 44"/>
                <a:gd name="T17" fmla="*/ 16 h 17"/>
                <a:gd name="T18" fmla="*/ 28 w 44"/>
                <a:gd name="T19" fmla="*/ 16 h 17"/>
                <a:gd name="T20" fmla="*/ 14 w 44"/>
                <a:gd name="T21" fmla="*/ 1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17"/>
                <a:gd name="T35" fmla="*/ 44 w 44"/>
                <a:gd name="T36" fmla="*/ 17 h 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17">
                  <a:moveTo>
                    <a:pt x="14" y="16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28" y="0"/>
                  </a:lnTo>
                  <a:lnTo>
                    <a:pt x="28" y="8"/>
                  </a:lnTo>
                  <a:lnTo>
                    <a:pt x="43" y="8"/>
                  </a:lnTo>
                  <a:lnTo>
                    <a:pt x="43" y="16"/>
                  </a:lnTo>
                  <a:lnTo>
                    <a:pt x="28" y="16"/>
                  </a:lnTo>
                  <a:lnTo>
                    <a:pt x="14" y="16"/>
                  </a:lnTo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2" name="Freeform 288"/>
            <p:cNvSpPr>
              <a:spLocks/>
            </p:cNvSpPr>
            <p:nvPr/>
          </p:nvSpPr>
          <p:spPr bwMode="auto">
            <a:xfrm>
              <a:off x="3945" y="1497"/>
              <a:ext cx="17" cy="17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0 h 17"/>
                <a:gd name="T4" fmla="*/ 16 w 17"/>
                <a:gd name="T5" fmla="*/ 16 h 17"/>
                <a:gd name="T6" fmla="*/ 0 w 17"/>
                <a:gd name="T7" fmla="*/ 16 h 17"/>
                <a:gd name="T8" fmla="*/ 0 w 1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7"/>
                <a:gd name="T17" fmla="*/ 17 w 1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7">
                  <a:moveTo>
                    <a:pt x="0" y="0"/>
                  </a:move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3" name="Freeform 289"/>
            <p:cNvSpPr>
              <a:spLocks/>
            </p:cNvSpPr>
            <p:nvPr/>
          </p:nvSpPr>
          <p:spPr bwMode="auto">
            <a:xfrm>
              <a:off x="3897" y="1494"/>
              <a:ext cx="20" cy="17"/>
            </a:xfrm>
            <a:custGeom>
              <a:avLst/>
              <a:gdLst>
                <a:gd name="T0" fmla="*/ 5 w 20"/>
                <a:gd name="T1" fmla="*/ 16 h 17"/>
                <a:gd name="T2" fmla="*/ 3 w 20"/>
                <a:gd name="T3" fmla="*/ 15 h 17"/>
                <a:gd name="T4" fmla="*/ 2 w 20"/>
                <a:gd name="T5" fmla="*/ 15 h 17"/>
                <a:gd name="T6" fmla="*/ 1 w 20"/>
                <a:gd name="T7" fmla="*/ 14 h 17"/>
                <a:gd name="T8" fmla="*/ 1 w 20"/>
                <a:gd name="T9" fmla="*/ 12 h 17"/>
                <a:gd name="T10" fmla="*/ 0 w 20"/>
                <a:gd name="T11" fmla="*/ 12 h 17"/>
                <a:gd name="T12" fmla="*/ 0 w 20"/>
                <a:gd name="T13" fmla="*/ 10 h 17"/>
                <a:gd name="T14" fmla="*/ 0 w 20"/>
                <a:gd name="T15" fmla="*/ 8 h 17"/>
                <a:gd name="T16" fmla="*/ 0 w 20"/>
                <a:gd name="T17" fmla="*/ 6 h 17"/>
                <a:gd name="T18" fmla="*/ 0 w 20"/>
                <a:gd name="T19" fmla="*/ 4 h 17"/>
                <a:gd name="T20" fmla="*/ 0 w 20"/>
                <a:gd name="T21" fmla="*/ 3 h 17"/>
                <a:gd name="T22" fmla="*/ 1 w 20"/>
                <a:gd name="T23" fmla="*/ 2 h 17"/>
                <a:gd name="T24" fmla="*/ 2 w 20"/>
                <a:gd name="T25" fmla="*/ 1 h 17"/>
                <a:gd name="T26" fmla="*/ 3 w 20"/>
                <a:gd name="T27" fmla="*/ 0 h 17"/>
                <a:gd name="T28" fmla="*/ 4 w 20"/>
                <a:gd name="T29" fmla="*/ 0 h 17"/>
                <a:gd name="T30" fmla="*/ 5 w 20"/>
                <a:gd name="T31" fmla="*/ 0 h 17"/>
                <a:gd name="T32" fmla="*/ 12 w 20"/>
                <a:gd name="T33" fmla="*/ 0 h 17"/>
                <a:gd name="T34" fmla="*/ 13 w 20"/>
                <a:gd name="T35" fmla="*/ 0 h 17"/>
                <a:gd name="T36" fmla="*/ 15 w 20"/>
                <a:gd name="T37" fmla="*/ 0 h 17"/>
                <a:gd name="T38" fmla="*/ 16 w 20"/>
                <a:gd name="T39" fmla="*/ 1 h 17"/>
                <a:gd name="T40" fmla="*/ 17 w 20"/>
                <a:gd name="T41" fmla="*/ 3 h 17"/>
                <a:gd name="T42" fmla="*/ 17 w 20"/>
                <a:gd name="T43" fmla="*/ 3 h 17"/>
                <a:gd name="T44" fmla="*/ 18 w 20"/>
                <a:gd name="T45" fmla="*/ 5 h 17"/>
                <a:gd name="T46" fmla="*/ 18 w 20"/>
                <a:gd name="T47" fmla="*/ 7 h 17"/>
                <a:gd name="T48" fmla="*/ 18 w 20"/>
                <a:gd name="T49" fmla="*/ 8 h 17"/>
                <a:gd name="T50" fmla="*/ 18 w 20"/>
                <a:gd name="T51" fmla="*/ 10 h 17"/>
                <a:gd name="T52" fmla="*/ 17 w 20"/>
                <a:gd name="T53" fmla="*/ 12 h 17"/>
                <a:gd name="T54" fmla="*/ 16 w 20"/>
                <a:gd name="T55" fmla="*/ 13 h 17"/>
                <a:gd name="T56" fmla="*/ 15 w 20"/>
                <a:gd name="T57" fmla="*/ 15 h 17"/>
                <a:gd name="T58" fmla="*/ 13 w 20"/>
                <a:gd name="T59" fmla="*/ 15 h 17"/>
                <a:gd name="T60" fmla="*/ 13 w 20"/>
                <a:gd name="T61" fmla="*/ 16 h 17"/>
                <a:gd name="T62" fmla="*/ 12 w 20"/>
                <a:gd name="T63" fmla="*/ 1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"/>
                <a:gd name="T97" fmla="*/ 0 h 17"/>
                <a:gd name="T98" fmla="*/ 20 w 20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" h="17">
                  <a:moveTo>
                    <a:pt x="5" y="16"/>
                  </a:moveTo>
                  <a:lnTo>
                    <a:pt x="5" y="16"/>
                  </a:lnTo>
                  <a:lnTo>
                    <a:pt x="4" y="16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5" y="15"/>
                  </a:lnTo>
                  <a:lnTo>
                    <a:pt x="13" y="15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5" y="16"/>
                  </a:lnTo>
                </a:path>
              </a:pathLst>
            </a:custGeom>
            <a:solidFill>
              <a:srgbClr val="666666"/>
            </a:solidFill>
            <a:ln w="12700">
              <a:solidFill>
                <a:srgbClr val="6666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4" name="Freeform 290"/>
            <p:cNvSpPr>
              <a:spLocks/>
            </p:cNvSpPr>
            <p:nvPr/>
          </p:nvSpPr>
          <p:spPr bwMode="auto">
            <a:xfrm>
              <a:off x="3921" y="1489"/>
              <a:ext cx="17" cy="38"/>
            </a:xfrm>
            <a:custGeom>
              <a:avLst/>
              <a:gdLst>
                <a:gd name="T0" fmla="*/ 8 w 17"/>
                <a:gd name="T1" fmla="*/ 0 h 38"/>
                <a:gd name="T2" fmla="*/ 0 w 17"/>
                <a:gd name="T3" fmla="*/ 22 h 38"/>
                <a:gd name="T4" fmla="*/ 16 w 17"/>
                <a:gd name="T5" fmla="*/ 22 h 38"/>
                <a:gd name="T6" fmla="*/ 16 w 17"/>
                <a:gd name="T7" fmla="*/ 37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38"/>
                <a:gd name="T14" fmla="*/ 17 w 17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38">
                  <a:moveTo>
                    <a:pt x="8" y="0"/>
                  </a:moveTo>
                  <a:lnTo>
                    <a:pt x="0" y="22"/>
                  </a:lnTo>
                  <a:lnTo>
                    <a:pt x="16" y="22"/>
                  </a:lnTo>
                  <a:lnTo>
                    <a:pt x="16" y="37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5" name="Freeform 291"/>
            <p:cNvSpPr>
              <a:spLocks/>
            </p:cNvSpPr>
            <p:nvPr/>
          </p:nvSpPr>
          <p:spPr bwMode="auto">
            <a:xfrm>
              <a:off x="3979" y="1489"/>
              <a:ext cx="17" cy="72"/>
            </a:xfrm>
            <a:custGeom>
              <a:avLst/>
              <a:gdLst>
                <a:gd name="T0" fmla="*/ 0 w 17"/>
                <a:gd name="T1" fmla="*/ 0 h 72"/>
                <a:gd name="T2" fmla="*/ 16 w 17"/>
                <a:gd name="T3" fmla="*/ 22 h 72"/>
                <a:gd name="T4" fmla="*/ 0 w 17"/>
                <a:gd name="T5" fmla="*/ 22 h 72"/>
                <a:gd name="T6" fmla="*/ 0 w 17"/>
                <a:gd name="T7" fmla="*/ 71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72"/>
                <a:gd name="T14" fmla="*/ 17 w 17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72">
                  <a:moveTo>
                    <a:pt x="0" y="0"/>
                  </a:moveTo>
                  <a:lnTo>
                    <a:pt x="16" y="22"/>
                  </a:lnTo>
                  <a:lnTo>
                    <a:pt x="0" y="22"/>
                  </a:lnTo>
                  <a:lnTo>
                    <a:pt x="0" y="71"/>
                  </a:lnTo>
                </a:path>
              </a:pathLst>
            </a:custGeom>
            <a:noFill/>
            <a:ln w="12700">
              <a:solidFill>
                <a:srgbClr val="9F9FA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6" name="Freeform 292"/>
            <p:cNvSpPr>
              <a:spLocks/>
            </p:cNvSpPr>
            <p:nvPr/>
          </p:nvSpPr>
          <p:spPr bwMode="auto">
            <a:xfrm>
              <a:off x="3855" y="1532"/>
              <a:ext cx="250" cy="41"/>
            </a:xfrm>
            <a:custGeom>
              <a:avLst/>
              <a:gdLst>
                <a:gd name="T0" fmla="*/ 0 w 250"/>
                <a:gd name="T1" fmla="*/ 40 h 41"/>
                <a:gd name="T2" fmla="*/ 249 w 250"/>
                <a:gd name="T3" fmla="*/ 40 h 41"/>
                <a:gd name="T4" fmla="*/ 240 w 250"/>
                <a:gd name="T5" fmla="*/ 0 h 41"/>
                <a:gd name="T6" fmla="*/ 10 w 250"/>
                <a:gd name="T7" fmla="*/ 0 h 41"/>
                <a:gd name="T8" fmla="*/ 0 w 250"/>
                <a:gd name="T9" fmla="*/ 4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0"/>
                <a:gd name="T16" fmla="*/ 0 h 41"/>
                <a:gd name="T17" fmla="*/ 250 w 2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0" h="41">
                  <a:moveTo>
                    <a:pt x="0" y="40"/>
                  </a:moveTo>
                  <a:lnTo>
                    <a:pt x="249" y="40"/>
                  </a:lnTo>
                  <a:lnTo>
                    <a:pt x="240" y="0"/>
                  </a:lnTo>
                  <a:lnTo>
                    <a:pt x="10" y="0"/>
                  </a:lnTo>
                  <a:lnTo>
                    <a:pt x="0" y="40"/>
                  </a:lnTo>
                </a:path>
              </a:pathLst>
            </a:custGeom>
            <a:solidFill>
              <a:srgbClr val="EFEFD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7" name="Freeform 293"/>
            <p:cNvSpPr>
              <a:spLocks/>
            </p:cNvSpPr>
            <p:nvPr/>
          </p:nvSpPr>
          <p:spPr bwMode="auto">
            <a:xfrm>
              <a:off x="3855" y="1572"/>
              <a:ext cx="251" cy="17"/>
            </a:xfrm>
            <a:custGeom>
              <a:avLst/>
              <a:gdLst>
                <a:gd name="T0" fmla="*/ 0 w 251"/>
                <a:gd name="T1" fmla="*/ 16 h 17"/>
                <a:gd name="T2" fmla="*/ 0 w 251"/>
                <a:gd name="T3" fmla="*/ 0 h 17"/>
                <a:gd name="T4" fmla="*/ 249 w 251"/>
                <a:gd name="T5" fmla="*/ 0 h 17"/>
                <a:gd name="T6" fmla="*/ 250 w 251"/>
                <a:gd name="T7" fmla="*/ 16 h 17"/>
                <a:gd name="T8" fmla="*/ 0 w 251"/>
                <a:gd name="T9" fmla="*/ 1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7"/>
                <a:gd name="T17" fmla="*/ 251 w 251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7">
                  <a:moveTo>
                    <a:pt x="0" y="16"/>
                  </a:moveTo>
                  <a:lnTo>
                    <a:pt x="0" y="0"/>
                  </a:lnTo>
                  <a:lnTo>
                    <a:pt x="249" y="0"/>
                  </a:lnTo>
                  <a:lnTo>
                    <a:pt x="250" y="16"/>
                  </a:lnTo>
                  <a:lnTo>
                    <a:pt x="0" y="16"/>
                  </a:lnTo>
                </a:path>
              </a:pathLst>
            </a:custGeom>
            <a:solidFill>
              <a:srgbClr val="CCCC6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68" name="Freeform 294"/>
            <p:cNvSpPr>
              <a:spLocks/>
            </p:cNvSpPr>
            <p:nvPr/>
          </p:nvSpPr>
          <p:spPr bwMode="auto">
            <a:xfrm>
              <a:off x="3872" y="1538"/>
              <a:ext cx="223" cy="28"/>
            </a:xfrm>
            <a:custGeom>
              <a:avLst/>
              <a:gdLst>
                <a:gd name="T0" fmla="*/ 0 w 223"/>
                <a:gd name="T1" fmla="*/ 27 h 28"/>
                <a:gd name="T2" fmla="*/ 222 w 223"/>
                <a:gd name="T3" fmla="*/ 27 h 28"/>
                <a:gd name="T4" fmla="*/ 214 w 223"/>
                <a:gd name="T5" fmla="*/ 0 h 28"/>
                <a:gd name="T6" fmla="*/ 8 w 223"/>
                <a:gd name="T7" fmla="*/ 0 h 28"/>
                <a:gd name="T8" fmla="*/ 0 w 223"/>
                <a:gd name="T9" fmla="*/ 2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"/>
                <a:gd name="T16" fmla="*/ 0 h 28"/>
                <a:gd name="T17" fmla="*/ 223 w 22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" h="28">
                  <a:moveTo>
                    <a:pt x="0" y="27"/>
                  </a:moveTo>
                  <a:lnTo>
                    <a:pt x="222" y="27"/>
                  </a:lnTo>
                  <a:lnTo>
                    <a:pt x="214" y="0"/>
                  </a:lnTo>
                  <a:lnTo>
                    <a:pt x="8" y="0"/>
                  </a:lnTo>
                  <a:lnTo>
                    <a:pt x="0" y="27"/>
                  </a:lnTo>
                </a:path>
              </a:pathLst>
            </a:custGeom>
            <a:solidFill>
              <a:srgbClr val="999999"/>
            </a:solidFill>
            <a:ln w="12700">
              <a:solidFill>
                <a:srgbClr val="9F9FA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102" name="Text Box 295"/>
          <p:cNvSpPr txBox="1">
            <a:spLocks noChangeArrowheads="1"/>
          </p:cNvSpPr>
          <p:nvPr/>
        </p:nvSpPr>
        <p:spPr bwMode="auto">
          <a:xfrm>
            <a:off x="811213" y="3843338"/>
            <a:ext cx="35401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zh-CN" sz="2000">
                <a:latin typeface="Times New Roman" pitchFamily="18" charset="0"/>
              </a:rPr>
              <a:t>B</a:t>
            </a:r>
          </a:p>
        </p:txBody>
      </p:sp>
      <p:sp>
        <p:nvSpPr>
          <p:cNvPr id="217103" name="Line 296"/>
          <p:cNvSpPr>
            <a:spLocks noChangeShapeType="1"/>
          </p:cNvSpPr>
          <p:nvPr/>
        </p:nvSpPr>
        <p:spPr bwMode="auto">
          <a:xfrm>
            <a:off x="5653088" y="1933575"/>
            <a:ext cx="369887" cy="201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4" name="Line 297"/>
          <p:cNvSpPr>
            <a:spLocks noChangeShapeType="1"/>
          </p:cNvSpPr>
          <p:nvPr/>
        </p:nvSpPr>
        <p:spPr bwMode="auto">
          <a:xfrm>
            <a:off x="5526088" y="2433638"/>
            <a:ext cx="369887" cy="201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5" name="Line 298"/>
          <p:cNvSpPr>
            <a:spLocks noChangeShapeType="1"/>
          </p:cNvSpPr>
          <p:nvPr/>
        </p:nvSpPr>
        <p:spPr bwMode="auto">
          <a:xfrm flipH="1">
            <a:off x="6897688" y="4833938"/>
            <a:ext cx="201612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6" name="Line 299"/>
          <p:cNvSpPr>
            <a:spLocks noChangeShapeType="1"/>
          </p:cNvSpPr>
          <p:nvPr/>
        </p:nvSpPr>
        <p:spPr bwMode="auto">
          <a:xfrm flipV="1">
            <a:off x="6224588" y="4565650"/>
            <a:ext cx="292100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7" name="Line 300"/>
          <p:cNvSpPr>
            <a:spLocks noChangeShapeType="1"/>
          </p:cNvSpPr>
          <p:nvPr/>
        </p:nvSpPr>
        <p:spPr bwMode="auto">
          <a:xfrm flipV="1">
            <a:off x="4073525" y="5595938"/>
            <a:ext cx="460375" cy="33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8" name="Line 301"/>
          <p:cNvSpPr>
            <a:spLocks noChangeShapeType="1"/>
          </p:cNvSpPr>
          <p:nvPr/>
        </p:nvSpPr>
        <p:spPr bwMode="auto">
          <a:xfrm flipH="1">
            <a:off x="4197350" y="6089650"/>
            <a:ext cx="447675" cy="33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9" name="Line 302"/>
          <p:cNvSpPr>
            <a:spLocks noChangeShapeType="1"/>
          </p:cNvSpPr>
          <p:nvPr/>
        </p:nvSpPr>
        <p:spPr bwMode="auto">
          <a:xfrm>
            <a:off x="2135188" y="4699000"/>
            <a:ext cx="190500" cy="325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10" name="Line 303"/>
          <p:cNvSpPr>
            <a:spLocks noChangeShapeType="1"/>
          </p:cNvSpPr>
          <p:nvPr/>
        </p:nvSpPr>
        <p:spPr bwMode="auto">
          <a:xfrm flipH="1" flipV="1">
            <a:off x="1652588" y="4948238"/>
            <a:ext cx="325437" cy="369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11" name="Line 304"/>
          <p:cNvSpPr>
            <a:spLocks noChangeShapeType="1"/>
          </p:cNvSpPr>
          <p:nvPr/>
        </p:nvSpPr>
        <p:spPr bwMode="auto">
          <a:xfrm flipH="1">
            <a:off x="2449513" y="2616200"/>
            <a:ext cx="357187" cy="257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12" name="Line 305"/>
          <p:cNvSpPr>
            <a:spLocks noChangeShapeType="1"/>
          </p:cNvSpPr>
          <p:nvPr/>
        </p:nvSpPr>
        <p:spPr bwMode="auto">
          <a:xfrm flipV="1">
            <a:off x="1809750" y="2368550"/>
            <a:ext cx="449263" cy="347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65BC2F-809F-4B9A-94E0-15854D2B7A00}" type="slidenum">
              <a:rPr lang="en-US" altLang="zh-CN" smtClean="0">
                <a:solidFill>
                  <a:schemeClr val="tx1"/>
                </a:solidFill>
              </a:rPr>
              <a:pPr/>
              <a:t>88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19138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547688"/>
            <a:ext cx="2771775" cy="1296987"/>
          </a:xfrm>
        </p:spPr>
        <p:txBody>
          <a:bodyPr/>
          <a:lstStyle/>
          <a:p>
            <a:pPr eaLnBrk="1" hangingPunct="1"/>
            <a:r>
              <a:rPr lang="en-US" altLang="zh-CN" smtClean="0"/>
              <a:t>FDDI Operation</a:t>
            </a:r>
          </a:p>
        </p:txBody>
      </p:sp>
      <p:pic>
        <p:nvPicPr>
          <p:cNvPr id="21913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719"/>
          <a:stretch>
            <a:fillRect/>
          </a:stretch>
        </p:blipFill>
        <p:spPr bwMode="auto">
          <a:xfrm>
            <a:off x="3240088" y="76200"/>
            <a:ext cx="5151437" cy="648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EE2315-653E-4B6C-B091-B3FB5608A728}" type="slidenum">
              <a:rPr lang="en-US" altLang="zh-CN" b="1"/>
              <a:pPr/>
              <a:t>89</a:t>
            </a:fld>
            <a:endParaRPr lang="en-US" altLang="zh-CN" b="1"/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Token Ring Frame Format (1)</a:t>
            </a:r>
          </a:p>
        </p:txBody>
      </p:sp>
      <p:sp>
        <p:nvSpPr>
          <p:cNvPr id="587932" name="Rectangle 156"/>
          <p:cNvSpPr>
            <a:spLocks noChangeArrowheads="1"/>
          </p:cNvSpPr>
          <p:nvPr/>
        </p:nvSpPr>
        <p:spPr bwMode="auto">
          <a:xfrm>
            <a:off x="577850" y="3659188"/>
            <a:ext cx="239236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2000">
                <a:solidFill>
                  <a:srgbClr val="000000"/>
                </a:solidFill>
              </a:rPr>
              <a:t>Token frame format</a:t>
            </a:r>
          </a:p>
        </p:txBody>
      </p:sp>
      <p:grpSp>
        <p:nvGrpSpPr>
          <p:cNvPr id="220164" name="Group 157"/>
          <p:cNvGrpSpPr>
            <a:grpSpLocks/>
          </p:cNvGrpSpPr>
          <p:nvPr/>
        </p:nvGrpSpPr>
        <p:grpSpPr bwMode="auto">
          <a:xfrm>
            <a:off x="577850" y="1196975"/>
            <a:ext cx="7569200" cy="1343025"/>
            <a:chOff x="364" y="441"/>
            <a:chExt cx="4768" cy="846"/>
          </a:xfrm>
        </p:grpSpPr>
        <p:sp>
          <p:nvSpPr>
            <p:cNvPr id="220206" name="Rectangle 158"/>
            <p:cNvSpPr>
              <a:spLocks noChangeArrowheads="1"/>
            </p:cNvSpPr>
            <p:nvPr/>
          </p:nvSpPr>
          <p:spPr bwMode="auto">
            <a:xfrm>
              <a:off x="364" y="923"/>
              <a:ext cx="4768" cy="320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7" name="Rectangle 159"/>
            <p:cNvSpPr>
              <a:spLocks noChangeArrowheads="1"/>
            </p:cNvSpPr>
            <p:nvPr/>
          </p:nvSpPr>
          <p:spPr bwMode="auto">
            <a:xfrm>
              <a:off x="4688" y="928"/>
              <a:ext cx="440" cy="312"/>
            </a:xfrm>
            <a:prstGeom prst="rect">
              <a:avLst/>
            </a:prstGeom>
            <a:solidFill>
              <a:srgbClr val="CCCC00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8" name="Rectangle 160"/>
            <p:cNvSpPr>
              <a:spLocks noChangeArrowheads="1"/>
            </p:cNvSpPr>
            <p:nvPr/>
          </p:nvSpPr>
          <p:spPr bwMode="auto">
            <a:xfrm>
              <a:off x="4352" y="928"/>
              <a:ext cx="328" cy="312"/>
            </a:xfrm>
            <a:prstGeom prst="rect">
              <a:avLst/>
            </a:prstGeom>
            <a:solidFill>
              <a:srgbClr val="B1CCCB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9" name="Rectangle 161"/>
            <p:cNvSpPr>
              <a:spLocks noChangeArrowheads="1"/>
            </p:cNvSpPr>
            <p:nvPr/>
          </p:nvSpPr>
          <p:spPr bwMode="auto">
            <a:xfrm>
              <a:off x="1120" y="928"/>
              <a:ext cx="376" cy="312"/>
            </a:xfrm>
            <a:prstGeom prst="rect">
              <a:avLst/>
            </a:prstGeom>
            <a:solidFill>
              <a:srgbClr val="FF9900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10" name="Rectangle 162"/>
            <p:cNvSpPr>
              <a:spLocks noChangeArrowheads="1"/>
            </p:cNvSpPr>
            <p:nvPr/>
          </p:nvSpPr>
          <p:spPr bwMode="auto">
            <a:xfrm>
              <a:off x="368" y="928"/>
              <a:ext cx="384" cy="312"/>
            </a:xfrm>
            <a:prstGeom prst="rect">
              <a:avLst/>
            </a:prstGeom>
            <a:solidFill>
              <a:srgbClr val="669999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11" name="Line 163"/>
            <p:cNvSpPr>
              <a:spLocks noChangeShapeType="1"/>
            </p:cNvSpPr>
            <p:nvPr/>
          </p:nvSpPr>
          <p:spPr bwMode="auto">
            <a:xfrm>
              <a:off x="752" y="923"/>
              <a:ext cx="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12" name="Rectangle 164"/>
            <p:cNvSpPr>
              <a:spLocks noChangeArrowheads="1"/>
            </p:cNvSpPr>
            <p:nvPr/>
          </p:nvSpPr>
          <p:spPr bwMode="auto">
            <a:xfrm>
              <a:off x="411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SD</a:t>
              </a:r>
            </a:p>
          </p:txBody>
        </p:sp>
        <p:sp>
          <p:nvSpPr>
            <p:cNvPr id="220213" name="Line 165"/>
            <p:cNvSpPr>
              <a:spLocks noChangeShapeType="1"/>
            </p:cNvSpPr>
            <p:nvPr/>
          </p:nvSpPr>
          <p:spPr bwMode="auto">
            <a:xfrm>
              <a:off x="1112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14" name="Line 166"/>
            <p:cNvSpPr>
              <a:spLocks noChangeShapeType="1"/>
            </p:cNvSpPr>
            <p:nvPr/>
          </p:nvSpPr>
          <p:spPr bwMode="auto">
            <a:xfrm>
              <a:off x="1496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15" name="Rectangle 167"/>
            <p:cNvSpPr>
              <a:spLocks noChangeArrowheads="1"/>
            </p:cNvSpPr>
            <p:nvPr/>
          </p:nvSpPr>
          <p:spPr bwMode="auto">
            <a:xfrm>
              <a:off x="1179" y="957"/>
              <a:ext cx="30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FC</a:t>
              </a:r>
            </a:p>
          </p:txBody>
        </p:sp>
        <p:sp>
          <p:nvSpPr>
            <p:cNvPr id="220216" name="Rectangle 168"/>
            <p:cNvSpPr>
              <a:spLocks noChangeArrowheads="1"/>
            </p:cNvSpPr>
            <p:nvPr/>
          </p:nvSpPr>
          <p:spPr bwMode="auto">
            <a:xfrm>
              <a:off x="760" y="928"/>
              <a:ext cx="352" cy="312"/>
            </a:xfrm>
            <a:prstGeom prst="rect">
              <a:avLst/>
            </a:prstGeom>
            <a:solidFill>
              <a:srgbClr val="D8D8EC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17" name="Rectangle 169"/>
            <p:cNvSpPr>
              <a:spLocks noChangeArrowheads="1"/>
            </p:cNvSpPr>
            <p:nvPr/>
          </p:nvSpPr>
          <p:spPr bwMode="auto">
            <a:xfrm>
              <a:off x="787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AC</a:t>
              </a:r>
            </a:p>
          </p:txBody>
        </p:sp>
        <p:sp>
          <p:nvSpPr>
            <p:cNvPr id="220218" name="Rectangle 170"/>
            <p:cNvSpPr>
              <a:spLocks noChangeArrowheads="1"/>
            </p:cNvSpPr>
            <p:nvPr/>
          </p:nvSpPr>
          <p:spPr bwMode="auto">
            <a:xfrm>
              <a:off x="1571" y="885"/>
              <a:ext cx="83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Destination</a:t>
              </a:r>
            </a:p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address</a:t>
              </a:r>
            </a:p>
          </p:txBody>
        </p:sp>
        <p:sp>
          <p:nvSpPr>
            <p:cNvPr id="220219" name="Line 171"/>
            <p:cNvSpPr>
              <a:spLocks noChangeShapeType="1"/>
            </p:cNvSpPr>
            <p:nvPr/>
          </p:nvSpPr>
          <p:spPr bwMode="auto">
            <a:xfrm>
              <a:off x="2408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20" name="Rectangle 172"/>
            <p:cNvSpPr>
              <a:spLocks noChangeArrowheads="1"/>
            </p:cNvSpPr>
            <p:nvPr/>
          </p:nvSpPr>
          <p:spPr bwMode="auto">
            <a:xfrm>
              <a:off x="2451" y="885"/>
              <a:ext cx="626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Source </a:t>
              </a:r>
            </a:p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address</a:t>
              </a:r>
            </a:p>
          </p:txBody>
        </p:sp>
        <p:sp>
          <p:nvSpPr>
            <p:cNvPr id="220221" name="Line 173"/>
            <p:cNvSpPr>
              <a:spLocks noChangeShapeType="1"/>
            </p:cNvSpPr>
            <p:nvPr/>
          </p:nvSpPr>
          <p:spPr bwMode="auto">
            <a:xfrm>
              <a:off x="3120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22" name="Rectangle 174"/>
            <p:cNvSpPr>
              <a:spLocks noChangeArrowheads="1"/>
            </p:cNvSpPr>
            <p:nvPr/>
          </p:nvSpPr>
          <p:spPr bwMode="auto">
            <a:xfrm>
              <a:off x="3131" y="957"/>
              <a:ext cx="83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Information</a:t>
              </a:r>
            </a:p>
          </p:txBody>
        </p:sp>
        <p:sp>
          <p:nvSpPr>
            <p:cNvPr id="220223" name="Line 175"/>
            <p:cNvSpPr>
              <a:spLocks noChangeShapeType="1"/>
            </p:cNvSpPr>
            <p:nvPr/>
          </p:nvSpPr>
          <p:spPr bwMode="auto">
            <a:xfrm>
              <a:off x="3944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24" name="Rectangle 176"/>
            <p:cNvSpPr>
              <a:spLocks noChangeArrowheads="1"/>
            </p:cNvSpPr>
            <p:nvPr/>
          </p:nvSpPr>
          <p:spPr bwMode="auto">
            <a:xfrm>
              <a:off x="3939" y="957"/>
              <a:ext cx="4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FCS</a:t>
              </a:r>
            </a:p>
          </p:txBody>
        </p:sp>
        <p:sp>
          <p:nvSpPr>
            <p:cNvPr id="220225" name="Rectangle 177"/>
            <p:cNvSpPr>
              <a:spLocks noChangeArrowheads="1"/>
            </p:cNvSpPr>
            <p:nvPr/>
          </p:nvSpPr>
          <p:spPr bwMode="auto">
            <a:xfrm>
              <a:off x="459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0226" name="Rectangle 178"/>
            <p:cNvSpPr>
              <a:spLocks noChangeArrowheads="1"/>
            </p:cNvSpPr>
            <p:nvPr/>
          </p:nvSpPr>
          <p:spPr bwMode="auto">
            <a:xfrm>
              <a:off x="3995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20227" name="Line 179"/>
            <p:cNvSpPr>
              <a:spLocks noChangeShapeType="1"/>
            </p:cNvSpPr>
            <p:nvPr/>
          </p:nvSpPr>
          <p:spPr bwMode="auto">
            <a:xfrm>
              <a:off x="4344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28" name="Rectangle 180"/>
            <p:cNvSpPr>
              <a:spLocks noChangeArrowheads="1"/>
            </p:cNvSpPr>
            <p:nvPr/>
          </p:nvSpPr>
          <p:spPr bwMode="auto">
            <a:xfrm>
              <a:off x="4355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ED</a:t>
              </a:r>
            </a:p>
          </p:txBody>
        </p:sp>
        <p:sp>
          <p:nvSpPr>
            <p:cNvPr id="220229" name="Rectangle 181"/>
            <p:cNvSpPr>
              <a:spLocks noChangeArrowheads="1"/>
            </p:cNvSpPr>
            <p:nvPr/>
          </p:nvSpPr>
          <p:spPr bwMode="auto">
            <a:xfrm>
              <a:off x="1779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20230" name="Rectangle 182"/>
            <p:cNvSpPr>
              <a:spLocks noChangeArrowheads="1"/>
            </p:cNvSpPr>
            <p:nvPr/>
          </p:nvSpPr>
          <p:spPr bwMode="auto">
            <a:xfrm>
              <a:off x="2651" y="733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20231" name="Rectangle 183"/>
            <p:cNvSpPr>
              <a:spLocks noChangeArrowheads="1"/>
            </p:cNvSpPr>
            <p:nvPr/>
          </p:nvSpPr>
          <p:spPr bwMode="auto">
            <a:xfrm>
              <a:off x="1179" y="741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0232" name="Rectangle 184"/>
            <p:cNvSpPr>
              <a:spLocks noChangeArrowheads="1"/>
            </p:cNvSpPr>
            <p:nvPr/>
          </p:nvSpPr>
          <p:spPr bwMode="auto">
            <a:xfrm>
              <a:off x="4363" y="717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0233" name="Rectangle 185"/>
            <p:cNvSpPr>
              <a:spLocks noChangeArrowheads="1"/>
            </p:cNvSpPr>
            <p:nvPr/>
          </p:nvSpPr>
          <p:spPr bwMode="auto">
            <a:xfrm>
              <a:off x="843" y="733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0234" name="Line 186"/>
            <p:cNvSpPr>
              <a:spLocks noChangeShapeType="1"/>
            </p:cNvSpPr>
            <p:nvPr/>
          </p:nvSpPr>
          <p:spPr bwMode="auto">
            <a:xfrm>
              <a:off x="4680" y="931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35" name="Rectangle 187"/>
            <p:cNvSpPr>
              <a:spLocks noChangeArrowheads="1"/>
            </p:cNvSpPr>
            <p:nvPr/>
          </p:nvSpPr>
          <p:spPr bwMode="auto">
            <a:xfrm>
              <a:off x="4731" y="957"/>
              <a:ext cx="29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FS</a:t>
              </a:r>
            </a:p>
          </p:txBody>
        </p:sp>
        <p:sp>
          <p:nvSpPr>
            <p:cNvPr id="220236" name="Rectangle 188"/>
            <p:cNvSpPr>
              <a:spLocks noChangeArrowheads="1"/>
            </p:cNvSpPr>
            <p:nvPr/>
          </p:nvSpPr>
          <p:spPr bwMode="auto">
            <a:xfrm>
              <a:off x="4795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0237" name="Rectangle 189"/>
            <p:cNvSpPr>
              <a:spLocks noChangeArrowheads="1"/>
            </p:cNvSpPr>
            <p:nvPr/>
          </p:nvSpPr>
          <p:spPr bwMode="auto">
            <a:xfrm>
              <a:off x="383" y="441"/>
              <a:ext cx="140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0000"/>
                  </a:solidFill>
                </a:rPr>
                <a:t>Data frame format</a:t>
              </a:r>
            </a:p>
          </p:txBody>
        </p:sp>
      </p:grpSp>
      <p:grpSp>
        <p:nvGrpSpPr>
          <p:cNvPr id="3" name="Group 190"/>
          <p:cNvGrpSpPr>
            <a:grpSpLocks/>
          </p:cNvGrpSpPr>
          <p:nvPr/>
        </p:nvGrpSpPr>
        <p:grpSpPr bwMode="auto">
          <a:xfrm>
            <a:off x="3375025" y="3590925"/>
            <a:ext cx="1692275" cy="503238"/>
            <a:chOff x="410" y="3239"/>
            <a:chExt cx="1066" cy="317"/>
          </a:xfrm>
        </p:grpSpPr>
        <p:sp>
          <p:nvSpPr>
            <p:cNvPr id="220199" name="Rectangle 191"/>
            <p:cNvSpPr>
              <a:spLocks noChangeArrowheads="1"/>
            </p:cNvSpPr>
            <p:nvPr/>
          </p:nvSpPr>
          <p:spPr bwMode="auto">
            <a:xfrm>
              <a:off x="1148" y="3244"/>
              <a:ext cx="328" cy="312"/>
            </a:xfrm>
            <a:prstGeom prst="rect">
              <a:avLst/>
            </a:prstGeom>
            <a:solidFill>
              <a:srgbClr val="B1CCCB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0" name="Rectangle 192"/>
            <p:cNvSpPr>
              <a:spLocks noChangeArrowheads="1"/>
            </p:cNvSpPr>
            <p:nvPr/>
          </p:nvSpPr>
          <p:spPr bwMode="auto">
            <a:xfrm>
              <a:off x="410" y="3244"/>
              <a:ext cx="384" cy="312"/>
            </a:xfrm>
            <a:prstGeom prst="rect">
              <a:avLst/>
            </a:prstGeom>
            <a:solidFill>
              <a:srgbClr val="669999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1" name="Line 193"/>
            <p:cNvSpPr>
              <a:spLocks noChangeShapeType="1"/>
            </p:cNvSpPr>
            <p:nvPr/>
          </p:nvSpPr>
          <p:spPr bwMode="auto">
            <a:xfrm>
              <a:off x="794" y="3239"/>
              <a:ext cx="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202" name="Rectangle 194"/>
            <p:cNvSpPr>
              <a:spLocks noChangeArrowheads="1"/>
            </p:cNvSpPr>
            <p:nvPr/>
          </p:nvSpPr>
          <p:spPr bwMode="auto">
            <a:xfrm>
              <a:off x="453" y="3273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SD</a:t>
              </a:r>
            </a:p>
          </p:txBody>
        </p:sp>
        <p:sp>
          <p:nvSpPr>
            <p:cNvPr id="220203" name="Rectangle 195"/>
            <p:cNvSpPr>
              <a:spLocks noChangeArrowheads="1"/>
            </p:cNvSpPr>
            <p:nvPr/>
          </p:nvSpPr>
          <p:spPr bwMode="auto">
            <a:xfrm>
              <a:off x="802" y="3244"/>
              <a:ext cx="352" cy="312"/>
            </a:xfrm>
            <a:prstGeom prst="rect">
              <a:avLst/>
            </a:prstGeom>
            <a:solidFill>
              <a:srgbClr val="D8D8EC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204" name="Rectangle 196"/>
            <p:cNvSpPr>
              <a:spLocks noChangeArrowheads="1"/>
            </p:cNvSpPr>
            <p:nvPr/>
          </p:nvSpPr>
          <p:spPr bwMode="auto">
            <a:xfrm>
              <a:off x="829" y="3273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AC</a:t>
              </a:r>
            </a:p>
          </p:txBody>
        </p:sp>
        <p:sp>
          <p:nvSpPr>
            <p:cNvPr id="220205" name="Rectangle 197"/>
            <p:cNvSpPr>
              <a:spLocks noChangeArrowheads="1"/>
            </p:cNvSpPr>
            <p:nvPr/>
          </p:nvSpPr>
          <p:spPr bwMode="auto">
            <a:xfrm>
              <a:off x="1151" y="3273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ED</a:t>
              </a:r>
            </a:p>
          </p:txBody>
        </p:sp>
      </p:grpSp>
      <p:sp>
        <p:nvSpPr>
          <p:cNvPr id="587974" name="Line 198"/>
          <p:cNvSpPr>
            <a:spLocks noChangeShapeType="1"/>
          </p:cNvSpPr>
          <p:nvPr/>
        </p:nvSpPr>
        <p:spPr bwMode="auto">
          <a:xfrm>
            <a:off x="1047750" y="2554288"/>
            <a:ext cx="2514600" cy="962025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87975" name="Line 199"/>
          <p:cNvSpPr>
            <a:spLocks noChangeShapeType="1"/>
          </p:cNvSpPr>
          <p:nvPr/>
        </p:nvSpPr>
        <p:spPr bwMode="auto">
          <a:xfrm>
            <a:off x="1590675" y="2535238"/>
            <a:ext cx="2514600" cy="962025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87976" name="Line 200"/>
          <p:cNvSpPr>
            <a:spLocks noChangeShapeType="1"/>
          </p:cNvSpPr>
          <p:nvPr/>
        </p:nvSpPr>
        <p:spPr bwMode="auto">
          <a:xfrm flipH="1">
            <a:off x="4686300" y="2525713"/>
            <a:ext cx="2476500" cy="952500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" name="Group 201"/>
          <p:cNvGrpSpPr>
            <a:grpSpLocks/>
          </p:cNvGrpSpPr>
          <p:nvPr/>
        </p:nvGrpSpPr>
        <p:grpSpPr bwMode="auto">
          <a:xfrm>
            <a:off x="2378075" y="5360988"/>
            <a:ext cx="2768600" cy="482600"/>
            <a:chOff x="1498" y="3358"/>
            <a:chExt cx="1744" cy="304"/>
          </a:xfrm>
        </p:grpSpPr>
        <p:sp>
          <p:nvSpPr>
            <p:cNvPr id="220191" name="Rectangle 202"/>
            <p:cNvSpPr>
              <a:spLocks noChangeArrowheads="1"/>
            </p:cNvSpPr>
            <p:nvPr/>
          </p:nvSpPr>
          <p:spPr bwMode="auto">
            <a:xfrm>
              <a:off x="1498" y="3358"/>
              <a:ext cx="1744" cy="288"/>
            </a:xfrm>
            <a:prstGeom prst="rect">
              <a:avLst/>
            </a:prstGeom>
            <a:solidFill>
              <a:srgbClr val="D8D8E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192" name="Line 203"/>
            <p:cNvSpPr>
              <a:spLocks noChangeShapeType="1"/>
            </p:cNvSpPr>
            <p:nvPr/>
          </p:nvSpPr>
          <p:spPr bwMode="auto">
            <a:xfrm>
              <a:off x="2028" y="3358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93" name="Line 204"/>
            <p:cNvSpPr>
              <a:spLocks noChangeShapeType="1"/>
            </p:cNvSpPr>
            <p:nvPr/>
          </p:nvSpPr>
          <p:spPr bwMode="auto">
            <a:xfrm>
              <a:off x="2316" y="3366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94" name="Line 205"/>
            <p:cNvSpPr>
              <a:spLocks noChangeShapeType="1"/>
            </p:cNvSpPr>
            <p:nvPr/>
          </p:nvSpPr>
          <p:spPr bwMode="auto">
            <a:xfrm>
              <a:off x="2580" y="3366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95" name="Rectangle 206"/>
            <p:cNvSpPr>
              <a:spLocks noChangeArrowheads="1"/>
            </p:cNvSpPr>
            <p:nvPr/>
          </p:nvSpPr>
          <p:spPr bwMode="auto">
            <a:xfrm>
              <a:off x="1559" y="3384"/>
              <a:ext cx="48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P P P</a:t>
              </a:r>
            </a:p>
          </p:txBody>
        </p:sp>
        <p:sp>
          <p:nvSpPr>
            <p:cNvPr id="220196" name="Rectangle 207"/>
            <p:cNvSpPr>
              <a:spLocks noChangeArrowheads="1"/>
            </p:cNvSpPr>
            <p:nvPr/>
          </p:nvSpPr>
          <p:spPr bwMode="auto">
            <a:xfrm>
              <a:off x="2063" y="3384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b="1">
                  <a:solidFill>
                    <a:srgbClr val="FF3300"/>
                  </a:solidFill>
                </a:rPr>
                <a:t>T</a:t>
              </a:r>
            </a:p>
          </p:txBody>
        </p:sp>
        <p:sp>
          <p:nvSpPr>
            <p:cNvPr id="220197" name="Rectangle 208"/>
            <p:cNvSpPr>
              <a:spLocks noChangeArrowheads="1"/>
            </p:cNvSpPr>
            <p:nvPr/>
          </p:nvSpPr>
          <p:spPr bwMode="auto">
            <a:xfrm>
              <a:off x="2335" y="3382"/>
              <a:ext cx="23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220198" name="Rectangle 209"/>
            <p:cNvSpPr>
              <a:spLocks noChangeArrowheads="1"/>
            </p:cNvSpPr>
            <p:nvPr/>
          </p:nvSpPr>
          <p:spPr bwMode="auto">
            <a:xfrm>
              <a:off x="2607" y="3384"/>
              <a:ext cx="50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R R R</a:t>
              </a:r>
            </a:p>
          </p:txBody>
        </p:sp>
      </p:grpSp>
      <p:sp>
        <p:nvSpPr>
          <p:cNvPr id="587986" name="Rectangle 210"/>
          <p:cNvSpPr>
            <a:spLocks noChangeArrowheads="1"/>
          </p:cNvSpPr>
          <p:nvPr/>
        </p:nvSpPr>
        <p:spPr bwMode="auto">
          <a:xfrm>
            <a:off x="644525" y="5207000"/>
            <a:ext cx="9810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Access 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control</a:t>
            </a:r>
          </a:p>
        </p:txBody>
      </p:sp>
      <p:sp>
        <p:nvSpPr>
          <p:cNvPr id="587987" name="Rectangle 211"/>
          <p:cNvSpPr>
            <a:spLocks noChangeArrowheads="1"/>
          </p:cNvSpPr>
          <p:nvPr/>
        </p:nvSpPr>
        <p:spPr bwMode="auto">
          <a:xfrm>
            <a:off x="5427663" y="5248275"/>
            <a:ext cx="315277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PPP=priority;  </a:t>
            </a:r>
            <a:r>
              <a:rPr lang="en-US" altLang="zh-CN" sz="1600" b="1">
                <a:solidFill>
                  <a:srgbClr val="FF3300"/>
                </a:solidFill>
              </a:rPr>
              <a:t>T=token bit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M=monitor bit;  RRR=reservation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T=0 token;  T=1 data</a:t>
            </a:r>
          </a:p>
        </p:txBody>
      </p:sp>
      <p:sp>
        <p:nvSpPr>
          <p:cNvPr id="587988" name="Rectangle 212"/>
          <p:cNvSpPr>
            <a:spLocks noChangeArrowheads="1"/>
          </p:cNvSpPr>
          <p:nvPr/>
        </p:nvSpPr>
        <p:spPr bwMode="auto">
          <a:xfrm>
            <a:off x="608013" y="4338638"/>
            <a:ext cx="1044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Starting 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delimiter</a:t>
            </a:r>
          </a:p>
        </p:txBody>
      </p:sp>
      <p:sp>
        <p:nvSpPr>
          <p:cNvPr id="587989" name="Rectangle 213"/>
          <p:cNvSpPr>
            <a:spLocks noChangeArrowheads="1"/>
          </p:cNvSpPr>
          <p:nvPr/>
        </p:nvSpPr>
        <p:spPr bwMode="auto">
          <a:xfrm>
            <a:off x="5446713" y="4256088"/>
            <a:ext cx="3311525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J, K   non-data symbols (line code)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J   begins as "0" but no transition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K  begins as "1" but no transition</a:t>
            </a:r>
          </a:p>
        </p:txBody>
      </p:sp>
      <p:grpSp>
        <p:nvGrpSpPr>
          <p:cNvPr id="5" name="Group 214"/>
          <p:cNvGrpSpPr>
            <a:grpSpLocks/>
          </p:cNvGrpSpPr>
          <p:nvPr/>
        </p:nvGrpSpPr>
        <p:grpSpPr bwMode="auto">
          <a:xfrm>
            <a:off x="2362200" y="4425950"/>
            <a:ext cx="2794000" cy="482600"/>
            <a:chOff x="1488" y="2769"/>
            <a:chExt cx="1760" cy="304"/>
          </a:xfrm>
        </p:grpSpPr>
        <p:sp>
          <p:nvSpPr>
            <p:cNvPr id="220185" name="Rectangle 215"/>
            <p:cNvSpPr>
              <a:spLocks noChangeArrowheads="1"/>
            </p:cNvSpPr>
            <p:nvPr/>
          </p:nvSpPr>
          <p:spPr bwMode="auto">
            <a:xfrm>
              <a:off x="1504" y="2777"/>
              <a:ext cx="1744" cy="288"/>
            </a:xfrm>
            <a:prstGeom prst="rect">
              <a:avLst/>
            </a:prstGeom>
            <a:solidFill>
              <a:srgbClr val="6699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186" name="Line 216"/>
            <p:cNvSpPr>
              <a:spLocks noChangeShapeType="1"/>
            </p:cNvSpPr>
            <p:nvPr/>
          </p:nvSpPr>
          <p:spPr bwMode="auto">
            <a:xfrm>
              <a:off x="2964" y="2769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87" name="Line 217"/>
            <p:cNvSpPr>
              <a:spLocks noChangeShapeType="1"/>
            </p:cNvSpPr>
            <p:nvPr/>
          </p:nvSpPr>
          <p:spPr bwMode="auto">
            <a:xfrm>
              <a:off x="2708" y="2785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88" name="Rectangle 218"/>
            <p:cNvSpPr>
              <a:spLocks noChangeArrowheads="1"/>
            </p:cNvSpPr>
            <p:nvPr/>
          </p:nvSpPr>
          <p:spPr bwMode="auto">
            <a:xfrm>
              <a:off x="2735" y="279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0189" name="Rectangle 219"/>
            <p:cNvSpPr>
              <a:spLocks noChangeArrowheads="1"/>
            </p:cNvSpPr>
            <p:nvPr/>
          </p:nvSpPr>
          <p:spPr bwMode="auto">
            <a:xfrm>
              <a:off x="2991" y="279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20190" name="Rectangle 220"/>
            <p:cNvSpPr>
              <a:spLocks noChangeArrowheads="1"/>
            </p:cNvSpPr>
            <p:nvPr/>
          </p:nvSpPr>
          <p:spPr bwMode="auto">
            <a:xfrm>
              <a:off x="1488" y="2787"/>
              <a:ext cx="1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J   K   0   J   K   0</a:t>
              </a:r>
            </a:p>
          </p:txBody>
        </p:sp>
      </p:grpSp>
      <p:sp>
        <p:nvSpPr>
          <p:cNvPr id="587997" name="Rectangle 221"/>
          <p:cNvSpPr>
            <a:spLocks noChangeArrowheads="1"/>
          </p:cNvSpPr>
          <p:nvPr/>
        </p:nvSpPr>
        <p:spPr bwMode="auto">
          <a:xfrm>
            <a:off x="576263" y="6113463"/>
            <a:ext cx="10445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Ending 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delimiter</a:t>
            </a:r>
          </a:p>
        </p:txBody>
      </p:sp>
      <p:sp>
        <p:nvSpPr>
          <p:cNvPr id="587998" name="Rectangle 222"/>
          <p:cNvSpPr>
            <a:spLocks noChangeArrowheads="1"/>
          </p:cNvSpPr>
          <p:nvPr/>
        </p:nvSpPr>
        <p:spPr bwMode="auto">
          <a:xfrm>
            <a:off x="5457825" y="6076950"/>
            <a:ext cx="2449513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I = intermediate-frame bit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E = error-detection bit</a:t>
            </a:r>
          </a:p>
        </p:txBody>
      </p:sp>
      <p:grpSp>
        <p:nvGrpSpPr>
          <p:cNvPr id="6" name="Group 223"/>
          <p:cNvGrpSpPr>
            <a:grpSpLocks/>
          </p:cNvGrpSpPr>
          <p:nvPr/>
        </p:nvGrpSpPr>
        <p:grpSpPr bwMode="auto">
          <a:xfrm>
            <a:off x="2362200" y="6211888"/>
            <a:ext cx="2782888" cy="482600"/>
            <a:chOff x="1488" y="3894"/>
            <a:chExt cx="1753" cy="304"/>
          </a:xfrm>
        </p:grpSpPr>
        <p:sp>
          <p:nvSpPr>
            <p:cNvPr id="220179" name="Rectangle 224"/>
            <p:cNvSpPr>
              <a:spLocks noChangeArrowheads="1"/>
            </p:cNvSpPr>
            <p:nvPr/>
          </p:nvSpPr>
          <p:spPr bwMode="auto">
            <a:xfrm>
              <a:off x="1497" y="3902"/>
              <a:ext cx="1744" cy="288"/>
            </a:xfrm>
            <a:prstGeom prst="rect">
              <a:avLst/>
            </a:prstGeom>
            <a:solidFill>
              <a:srgbClr val="B1CCC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0180" name="Line 225"/>
            <p:cNvSpPr>
              <a:spLocks noChangeShapeType="1"/>
            </p:cNvSpPr>
            <p:nvPr/>
          </p:nvSpPr>
          <p:spPr bwMode="auto">
            <a:xfrm>
              <a:off x="2957" y="3894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81" name="Line 226"/>
            <p:cNvSpPr>
              <a:spLocks noChangeShapeType="1"/>
            </p:cNvSpPr>
            <p:nvPr/>
          </p:nvSpPr>
          <p:spPr bwMode="auto">
            <a:xfrm>
              <a:off x="2701" y="391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182" name="Rectangle 227"/>
            <p:cNvSpPr>
              <a:spLocks noChangeArrowheads="1"/>
            </p:cNvSpPr>
            <p:nvPr/>
          </p:nvSpPr>
          <p:spPr bwMode="auto">
            <a:xfrm>
              <a:off x="2728" y="3921"/>
              <a:ext cx="15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220183" name="Rectangle 228"/>
            <p:cNvSpPr>
              <a:spLocks noChangeArrowheads="1"/>
            </p:cNvSpPr>
            <p:nvPr/>
          </p:nvSpPr>
          <p:spPr bwMode="auto">
            <a:xfrm>
              <a:off x="2984" y="3921"/>
              <a:ext cx="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20184" name="Rectangle 229"/>
            <p:cNvSpPr>
              <a:spLocks noChangeArrowheads="1"/>
            </p:cNvSpPr>
            <p:nvPr/>
          </p:nvSpPr>
          <p:spPr bwMode="auto">
            <a:xfrm>
              <a:off x="1488" y="3917"/>
              <a:ext cx="121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J   K   1   J   K   1</a:t>
              </a:r>
            </a:p>
          </p:txBody>
        </p:sp>
      </p:grpSp>
      <p:sp>
        <p:nvSpPr>
          <p:cNvPr id="588007" name="Oval 231"/>
          <p:cNvSpPr>
            <a:spLocks noChangeArrowheads="1"/>
          </p:cNvSpPr>
          <p:nvPr/>
        </p:nvSpPr>
        <p:spPr bwMode="auto">
          <a:xfrm>
            <a:off x="3067050" y="5240338"/>
            <a:ext cx="695325" cy="7239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8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8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8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87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8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8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8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58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588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9" dur="500"/>
                                        <p:tgtEl>
                                          <p:spTgt spid="588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8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587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932" grpId="0"/>
      <p:bldP spid="587974" grpId="0" animBg="1"/>
      <p:bldP spid="587975" grpId="0" animBg="1"/>
      <p:bldP spid="587976" grpId="0" animBg="1"/>
      <p:bldP spid="587986" grpId="0"/>
      <p:bldP spid="587987" grpId="0"/>
      <p:bldP spid="587988" grpId="0"/>
      <p:bldP spid="587989" grpId="0"/>
      <p:bldP spid="587997" grpId="0"/>
      <p:bldP spid="587998" grpId="0"/>
      <p:bldP spid="588007" grpId="0" animBg="1"/>
      <p:bldP spid="58800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Parity Checking</a:t>
            </a:r>
          </a:p>
        </p:txBody>
      </p:sp>
      <p:sp>
        <p:nvSpPr>
          <p:cNvPr id="1085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949DE5-6BDA-4539-A037-C1A9CE129DBC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grpSp>
        <p:nvGrpSpPr>
          <p:cNvPr id="108547" name="组合 4"/>
          <p:cNvGrpSpPr>
            <a:grpSpLocks/>
          </p:cNvGrpSpPr>
          <p:nvPr/>
        </p:nvGrpSpPr>
        <p:grpSpPr bwMode="auto">
          <a:xfrm>
            <a:off x="142875" y="1460500"/>
            <a:ext cx="3071813" cy="1930400"/>
            <a:chOff x="361950" y="1460500"/>
            <a:chExt cx="3071834" cy="1930400"/>
          </a:xfrm>
        </p:grpSpPr>
        <p:pic>
          <p:nvPicPr>
            <p:cNvPr id="108550" name="Picture 3" descr="522 Single Bit Parit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1950" y="2482850"/>
              <a:ext cx="3071834" cy="90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551" name="Text Box 4"/>
            <p:cNvSpPr txBox="1">
              <a:spLocks noChangeArrowheads="1"/>
            </p:cNvSpPr>
            <p:nvPr/>
          </p:nvSpPr>
          <p:spPr bwMode="auto">
            <a:xfrm>
              <a:off x="361950" y="1460500"/>
              <a:ext cx="28194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400" u="sng">
                  <a:solidFill>
                    <a:srgbClr val="FF0000"/>
                  </a:solidFill>
                  <a:latin typeface="Tahoma" pitchFamily="34" charset="0"/>
                </a:rPr>
                <a:t>Single Bit Parity:</a:t>
              </a:r>
              <a:endParaRPr lang="en-US" altLang="zh-CN" sz="2400">
                <a:latin typeface="Tahoma" pitchFamily="34" charset="0"/>
              </a:endParaRPr>
            </a:p>
            <a:p>
              <a:r>
                <a:rPr lang="en-US" altLang="zh-CN">
                  <a:latin typeface="Tahoma" pitchFamily="34" charset="0"/>
                </a:rPr>
                <a:t>Detect single bit errors</a:t>
              </a:r>
              <a:endParaRPr lang="en-US" altLang="zh-CN" sz="3600">
                <a:latin typeface="Tahoma" pitchFamily="34" charset="0"/>
              </a:endParaRPr>
            </a:p>
          </p:txBody>
        </p:sp>
      </p:grp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643313" y="1408113"/>
            <a:ext cx="38989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u="sng">
                <a:solidFill>
                  <a:srgbClr val="FF0000"/>
                </a:solidFill>
                <a:latin typeface="Tahoma" pitchFamily="34" charset="0"/>
              </a:rPr>
              <a:t>Two Dimensional Bit Parity</a:t>
            </a:r>
            <a:r>
              <a:rPr lang="en-US" altLang="zh-CN" sz="2400" b="1" u="sng">
                <a:solidFill>
                  <a:srgbClr val="FF0000"/>
                </a:solidFill>
                <a:latin typeface="Tahoma" pitchFamily="34" charset="0"/>
              </a:rPr>
              <a:t>:</a:t>
            </a:r>
            <a:endParaRPr lang="en-US" altLang="zh-CN" sz="2400" b="1">
              <a:latin typeface="Tahoma" pitchFamily="34" charset="0"/>
            </a:endParaRPr>
          </a:p>
          <a:p>
            <a:r>
              <a:rPr lang="en-US" altLang="zh-CN">
                <a:latin typeface="Tahoma" pitchFamily="34" charset="0"/>
              </a:rPr>
              <a:t>Detect and correct single bit errors</a:t>
            </a:r>
            <a:endParaRPr lang="en-US" altLang="zh-CN" sz="3600">
              <a:latin typeface="Tahoma" pitchFamily="34" charset="0"/>
            </a:endParaRPr>
          </a:p>
        </p:txBody>
      </p:sp>
      <p:pic>
        <p:nvPicPr>
          <p:cNvPr id="9" name="Picture 5" descr="523 Double Bit Par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738" y="2143125"/>
            <a:ext cx="3240087" cy="4246563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774AEE-FFA4-4EA6-85F4-7CA38EC46BEB}" type="slidenum">
              <a:rPr lang="en-US" altLang="zh-CN" b="1"/>
              <a:pPr/>
              <a:t>90</a:t>
            </a:fld>
            <a:endParaRPr lang="en-US" altLang="zh-CN" b="1"/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Token Ring Frame Format (2)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806450" y="3308350"/>
            <a:ext cx="8308975" cy="822325"/>
            <a:chOff x="363" y="2627"/>
            <a:chExt cx="5234" cy="518"/>
          </a:xfrm>
        </p:grpSpPr>
        <p:sp>
          <p:nvSpPr>
            <p:cNvPr id="221241" name="Rectangle 65"/>
            <p:cNvSpPr>
              <a:spLocks noChangeArrowheads="1"/>
            </p:cNvSpPr>
            <p:nvPr/>
          </p:nvSpPr>
          <p:spPr bwMode="auto">
            <a:xfrm>
              <a:off x="1482" y="2699"/>
              <a:ext cx="1744" cy="288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42" name="Line 66"/>
            <p:cNvSpPr>
              <a:spLocks noChangeShapeType="1"/>
            </p:cNvSpPr>
            <p:nvPr/>
          </p:nvSpPr>
          <p:spPr bwMode="auto">
            <a:xfrm>
              <a:off x="1838" y="2699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43" name="Rectangle 67"/>
            <p:cNvSpPr>
              <a:spLocks noChangeArrowheads="1"/>
            </p:cNvSpPr>
            <p:nvPr/>
          </p:nvSpPr>
          <p:spPr bwMode="auto">
            <a:xfrm>
              <a:off x="363" y="2656"/>
              <a:ext cx="570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Frame </a:t>
              </a:r>
            </a:p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control</a:t>
              </a:r>
            </a:p>
          </p:txBody>
        </p:sp>
        <p:sp>
          <p:nvSpPr>
            <p:cNvPr id="221244" name="Rectangle 68"/>
            <p:cNvSpPr>
              <a:spLocks noChangeArrowheads="1"/>
            </p:cNvSpPr>
            <p:nvPr/>
          </p:nvSpPr>
          <p:spPr bwMode="auto">
            <a:xfrm>
              <a:off x="3444" y="2627"/>
              <a:ext cx="2153" cy="5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</a:rPr>
                <a:t>FF = frame type;  FF=01 data frame</a:t>
              </a:r>
            </a:p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</a:rPr>
                <a:t>FF=00 MAC control frame</a:t>
              </a:r>
            </a:p>
            <a:p>
              <a:pPr eaLnBrk="0" hangingPunct="0"/>
              <a:r>
                <a:rPr lang="en-US" altLang="zh-CN" sz="1600">
                  <a:solidFill>
                    <a:srgbClr val="000000"/>
                  </a:solidFill>
                </a:rPr>
                <a:t>ZZZZZZ type of MAC control</a:t>
              </a:r>
            </a:p>
          </p:txBody>
        </p:sp>
        <p:sp>
          <p:nvSpPr>
            <p:cNvPr id="221245" name="Rectangle 69"/>
            <p:cNvSpPr>
              <a:spLocks noChangeArrowheads="1"/>
            </p:cNvSpPr>
            <p:nvPr/>
          </p:nvSpPr>
          <p:spPr bwMode="auto">
            <a:xfrm>
              <a:off x="1529" y="2738"/>
              <a:ext cx="370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 F </a:t>
              </a:r>
            </a:p>
          </p:txBody>
        </p:sp>
        <p:sp>
          <p:nvSpPr>
            <p:cNvPr id="221246" name="Rectangle 70"/>
            <p:cNvSpPr>
              <a:spLocks noChangeArrowheads="1"/>
            </p:cNvSpPr>
            <p:nvPr/>
          </p:nvSpPr>
          <p:spPr bwMode="auto">
            <a:xfrm>
              <a:off x="1921" y="2733"/>
              <a:ext cx="124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Z   Z   Z   Z   Z   Z</a:t>
              </a:r>
            </a:p>
          </p:txBody>
        </p:sp>
      </p:grpSp>
      <p:sp>
        <p:nvSpPr>
          <p:cNvPr id="588871" name="Rectangle 71"/>
          <p:cNvSpPr>
            <a:spLocks noChangeArrowheads="1"/>
          </p:cNvSpPr>
          <p:nvPr/>
        </p:nvSpPr>
        <p:spPr bwMode="auto">
          <a:xfrm>
            <a:off x="2514600" y="5962650"/>
            <a:ext cx="2768600" cy="457200"/>
          </a:xfrm>
          <a:prstGeom prst="rect">
            <a:avLst/>
          </a:prstGeom>
          <a:solidFill>
            <a:srgbClr val="CCCC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88872" name="Line 72"/>
          <p:cNvSpPr>
            <a:spLocks noChangeShapeType="1"/>
          </p:cNvSpPr>
          <p:nvPr/>
        </p:nvSpPr>
        <p:spPr bwMode="auto">
          <a:xfrm>
            <a:off x="3232150" y="5962650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73" name="Rectangle 73"/>
          <p:cNvSpPr>
            <a:spLocks noChangeArrowheads="1"/>
          </p:cNvSpPr>
          <p:nvPr/>
        </p:nvSpPr>
        <p:spPr bwMode="auto">
          <a:xfrm>
            <a:off x="711200" y="5848350"/>
            <a:ext cx="8413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Frame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status</a:t>
            </a:r>
          </a:p>
        </p:txBody>
      </p:sp>
      <p:sp>
        <p:nvSpPr>
          <p:cNvPr id="588874" name="Rectangle 74"/>
          <p:cNvSpPr>
            <a:spLocks noChangeArrowheads="1"/>
          </p:cNvSpPr>
          <p:nvPr/>
        </p:nvSpPr>
        <p:spPr bwMode="auto">
          <a:xfrm>
            <a:off x="5581650" y="5773738"/>
            <a:ext cx="26035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A = address-recognized bit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xx = undefined</a:t>
            </a:r>
          </a:p>
          <a:p>
            <a:pPr eaLnBrk="0" hangingPunct="0"/>
            <a:r>
              <a:rPr lang="en-US" altLang="zh-CN" sz="1600">
                <a:solidFill>
                  <a:srgbClr val="000000"/>
                </a:solidFill>
              </a:rPr>
              <a:t>C  = frame-copied bit</a:t>
            </a:r>
          </a:p>
        </p:txBody>
      </p:sp>
      <p:sp>
        <p:nvSpPr>
          <p:cNvPr id="588875" name="Line 75"/>
          <p:cNvSpPr>
            <a:spLocks noChangeShapeType="1"/>
          </p:cNvSpPr>
          <p:nvPr/>
        </p:nvSpPr>
        <p:spPr bwMode="auto">
          <a:xfrm>
            <a:off x="2863850" y="5962650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76" name="Rectangle 76"/>
          <p:cNvSpPr>
            <a:spLocks noChangeArrowheads="1"/>
          </p:cNvSpPr>
          <p:nvPr/>
        </p:nvSpPr>
        <p:spPr bwMode="auto">
          <a:xfrm>
            <a:off x="2487613" y="6003925"/>
            <a:ext cx="3333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88877" name="Rectangle 77"/>
          <p:cNvSpPr>
            <a:spLocks noChangeArrowheads="1"/>
          </p:cNvSpPr>
          <p:nvPr/>
        </p:nvSpPr>
        <p:spPr bwMode="auto">
          <a:xfrm>
            <a:off x="2894013" y="6003925"/>
            <a:ext cx="346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88878" name="Rectangle 78"/>
          <p:cNvSpPr>
            <a:spLocks noChangeArrowheads="1"/>
          </p:cNvSpPr>
          <p:nvPr/>
        </p:nvSpPr>
        <p:spPr bwMode="auto">
          <a:xfrm>
            <a:off x="3313113" y="6003925"/>
            <a:ext cx="473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x x</a:t>
            </a:r>
          </a:p>
        </p:txBody>
      </p:sp>
      <p:sp>
        <p:nvSpPr>
          <p:cNvPr id="588879" name="Line 79"/>
          <p:cNvSpPr>
            <a:spLocks noChangeShapeType="1"/>
          </p:cNvSpPr>
          <p:nvPr/>
        </p:nvSpPr>
        <p:spPr bwMode="auto">
          <a:xfrm>
            <a:off x="3867150" y="5975350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80" name="Line 80"/>
          <p:cNvSpPr>
            <a:spLocks noChangeShapeType="1"/>
          </p:cNvSpPr>
          <p:nvPr/>
        </p:nvSpPr>
        <p:spPr bwMode="auto">
          <a:xfrm>
            <a:off x="4667250" y="5975350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81" name="Line 81"/>
          <p:cNvSpPr>
            <a:spLocks noChangeShapeType="1"/>
          </p:cNvSpPr>
          <p:nvPr/>
        </p:nvSpPr>
        <p:spPr bwMode="auto">
          <a:xfrm>
            <a:off x="4298950" y="5975350"/>
            <a:ext cx="0" cy="469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82" name="Rectangle 82"/>
          <p:cNvSpPr>
            <a:spLocks noChangeArrowheads="1"/>
          </p:cNvSpPr>
          <p:nvPr/>
        </p:nvSpPr>
        <p:spPr bwMode="auto">
          <a:xfrm>
            <a:off x="3922713" y="6016625"/>
            <a:ext cx="3333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88883" name="Rectangle 83"/>
          <p:cNvSpPr>
            <a:spLocks noChangeArrowheads="1"/>
          </p:cNvSpPr>
          <p:nvPr/>
        </p:nvSpPr>
        <p:spPr bwMode="auto">
          <a:xfrm>
            <a:off x="4329113" y="6016625"/>
            <a:ext cx="346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88884" name="Rectangle 84"/>
          <p:cNvSpPr>
            <a:spLocks noChangeArrowheads="1"/>
          </p:cNvSpPr>
          <p:nvPr/>
        </p:nvSpPr>
        <p:spPr bwMode="auto">
          <a:xfrm>
            <a:off x="4748213" y="6016625"/>
            <a:ext cx="5365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x  x</a:t>
            </a:r>
          </a:p>
        </p:txBody>
      </p:sp>
      <p:grpSp>
        <p:nvGrpSpPr>
          <p:cNvPr id="221202" name="Group 85"/>
          <p:cNvGrpSpPr>
            <a:grpSpLocks/>
          </p:cNvGrpSpPr>
          <p:nvPr/>
        </p:nvGrpSpPr>
        <p:grpSpPr bwMode="auto">
          <a:xfrm>
            <a:off x="684213" y="1304925"/>
            <a:ext cx="7569200" cy="1343025"/>
            <a:chOff x="364" y="441"/>
            <a:chExt cx="4768" cy="846"/>
          </a:xfrm>
        </p:grpSpPr>
        <p:sp>
          <p:nvSpPr>
            <p:cNvPr id="221209" name="Rectangle 86"/>
            <p:cNvSpPr>
              <a:spLocks noChangeArrowheads="1"/>
            </p:cNvSpPr>
            <p:nvPr/>
          </p:nvSpPr>
          <p:spPr bwMode="auto">
            <a:xfrm>
              <a:off x="364" y="923"/>
              <a:ext cx="4768" cy="320"/>
            </a:xfrm>
            <a:prstGeom prst="rect">
              <a:avLst/>
            </a:prstGeom>
            <a:solidFill>
              <a:srgbClr val="7E9CE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10" name="Rectangle 87"/>
            <p:cNvSpPr>
              <a:spLocks noChangeArrowheads="1"/>
            </p:cNvSpPr>
            <p:nvPr/>
          </p:nvSpPr>
          <p:spPr bwMode="auto">
            <a:xfrm>
              <a:off x="4688" y="928"/>
              <a:ext cx="440" cy="312"/>
            </a:xfrm>
            <a:prstGeom prst="rect">
              <a:avLst/>
            </a:prstGeom>
            <a:solidFill>
              <a:srgbClr val="CCCC00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11" name="Rectangle 88"/>
            <p:cNvSpPr>
              <a:spLocks noChangeArrowheads="1"/>
            </p:cNvSpPr>
            <p:nvPr/>
          </p:nvSpPr>
          <p:spPr bwMode="auto">
            <a:xfrm>
              <a:off x="4352" y="928"/>
              <a:ext cx="328" cy="312"/>
            </a:xfrm>
            <a:prstGeom prst="rect">
              <a:avLst/>
            </a:prstGeom>
            <a:solidFill>
              <a:srgbClr val="B1CCCB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12" name="Rectangle 89"/>
            <p:cNvSpPr>
              <a:spLocks noChangeArrowheads="1"/>
            </p:cNvSpPr>
            <p:nvPr/>
          </p:nvSpPr>
          <p:spPr bwMode="auto">
            <a:xfrm>
              <a:off x="1120" y="928"/>
              <a:ext cx="376" cy="312"/>
            </a:xfrm>
            <a:prstGeom prst="rect">
              <a:avLst/>
            </a:prstGeom>
            <a:solidFill>
              <a:srgbClr val="FF9900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13" name="Rectangle 90"/>
            <p:cNvSpPr>
              <a:spLocks noChangeArrowheads="1"/>
            </p:cNvSpPr>
            <p:nvPr/>
          </p:nvSpPr>
          <p:spPr bwMode="auto">
            <a:xfrm>
              <a:off x="368" y="928"/>
              <a:ext cx="384" cy="312"/>
            </a:xfrm>
            <a:prstGeom prst="rect">
              <a:avLst/>
            </a:prstGeom>
            <a:solidFill>
              <a:srgbClr val="669999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14" name="Line 91"/>
            <p:cNvSpPr>
              <a:spLocks noChangeShapeType="1"/>
            </p:cNvSpPr>
            <p:nvPr/>
          </p:nvSpPr>
          <p:spPr bwMode="auto">
            <a:xfrm>
              <a:off x="752" y="923"/>
              <a:ext cx="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5" name="Rectangle 92"/>
            <p:cNvSpPr>
              <a:spLocks noChangeArrowheads="1"/>
            </p:cNvSpPr>
            <p:nvPr/>
          </p:nvSpPr>
          <p:spPr bwMode="auto">
            <a:xfrm>
              <a:off x="411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SD</a:t>
              </a:r>
            </a:p>
          </p:txBody>
        </p:sp>
        <p:sp>
          <p:nvSpPr>
            <p:cNvPr id="221216" name="Line 93"/>
            <p:cNvSpPr>
              <a:spLocks noChangeShapeType="1"/>
            </p:cNvSpPr>
            <p:nvPr/>
          </p:nvSpPr>
          <p:spPr bwMode="auto">
            <a:xfrm>
              <a:off x="1112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7" name="Line 94"/>
            <p:cNvSpPr>
              <a:spLocks noChangeShapeType="1"/>
            </p:cNvSpPr>
            <p:nvPr/>
          </p:nvSpPr>
          <p:spPr bwMode="auto">
            <a:xfrm>
              <a:off x="1496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18" name="Rectangle 95"/>
            <p:cNvSpPr>
              <a:spLocks noChangeArrowheads="1"/>
            </p:cNvSpPr>
            <p:nvPr/>
          </p:nvSpPr>
          <p:spPr bwMode="auto">
            <a:xfrm>
              <a:off x="1179" y="957"/>
              <a:ext cx="306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FC</a:t>
              </a:r>
            </a:p>
          </p:txBody>
        </p:sp>
        <p:sp>
          <p:nvSpPr>
            <p:cNvPr id="221219" name="Rectangle 96"/>
            <p:cNvSpPr>
              <a:spLocks noChangeArrowheads="1"/>
            </p:cNvSpPr>
            <p:nvPr/>
          </p:nvSpPr>
          <p:spPr bwMode="auto">
            <a:xfrm>
              <a:off x="760" y="928"/>
              <a:ext cx="352" cy="312"/>
            </a:xfrm>
            <a:prstGeom prst="rect">
              <a:avLst/>
            </a:prstGeom>
            <a:solidFill>
              <a:srgbClr val="D8D8EC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altLang="zh-CN" sz="1600" b="1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1220" name="Rectangle 97"/>
            <p:cNvSpPr>
              <a:spLocks noChangeArrowheads="1"/>
            </p:cNvSpPr>
            <p:nvPr/>
          </p:nvSpPr>
          <p:spPr bwMode="auto">
            <a:xfrm>
              <a:off x="787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AC</a:t>
              </a:r>
            </a:p>
          </p:txBody>
        </p:sp>
        <p:sp>
          <p:nvSpPr>
            <p:cNvPr id="221221" name="Rectangle 98"/>
            <p:cNvSpPr>
              <a:spLocks noChangeArrowheads="1"/>
            </p:cNvSpPr>
            <p:nvPr/>
          </p:nvSpPr>
          <p:spPr bwMode="auto">
            <a:xfrm>
              <a:off x="1571" y="885"/>
              <a:ext cx="834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Destination</a:t>
              </a:r>
            </a:p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address</a:t>
              </a:r>
            </a:p>
          </p:txBody>
        </p:sp>
        <p:sp>
          <p:nvSpPr>
            <p:cNvPr id="221222" name="Line 99"/>
            <p:cNvSpPr>
              <a:spLocks noChangeShapeType="1"/>
            </p:cNvSpPr>
            <p:nvPr/>
          </p:nvSpPr>
          <p:spPr bwMode="auto">
            <a:xfrm>
              <a:off x="2408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3" name="Rectangle 100"/>
            <p:cNvSpPr>
              <a:spLocks noChangeArrowheads="1"/>
            </p:cNvSpPr>
            <p:nvPr/>
          </p:nvSpPr>
          <p:spPr bwMode="auto">
            <a:xfrm>
              <a:off x="2451" y="885"/>
              <a:ext cx="626" cy="4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Source </a:t>
              </a:r>
            </a:p>
            <a:p>
              <a:pPr algn="ctr" eaLnBrk="0" hangingPunct="0"/>
              <a:r>
                <a:rPr lang="en-US" altLang="zh-CN">
                  <a:solidFill>
                    <a:srgbClr val="000000"/>
                  </a:solidFill>
                </a:rPr>
                <a:t>address</a:t>
              </a:r>
            </a:p>
          </p:txBody>
        </p:sp>
        <p:sp>
          <p:nvSpPr>
            <p:cNvPr id="221224" name="Line 101"/>
            <p:cNvSpPr>
              <a:spLocks noChangeShapeType="1"/>
            </p:cNvSpPr>
            <p:nvPr/>
          </p:nvSpPr>
          <p:spPr bwMode="auto">
            <a:xfrm>
              <a:off x="3120" y="915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5" name="Rectangle 102"/>
            <p:cNvSpPr>
              <a:spLocks noChangeArrowheads="1"/>
            </p:cNvSpPr>
            <p:nvPr/>
          </p:nvSpPr>
          <p:spPr bwMode="auto">
            <a:xfrm>
              <a:off x="3131" y="957"/>
              <a:ext cx="83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Information</a:t>
              </a:r>
            </a:p>
          </p:txBody>
        </p:sp>
        <p:sp>
          <p:nvSpPr>
            <p:cNvPr id="221226" name="Line 103"/>
            <p:cNvSpPr>
              <a:spLocks noChangeShapeType="1"/>
            </p:cNvSpPr>
            <p:nvPr/>
          </p:nvSpPr>
          <p:spPr bwMode="auto">
            <a:xfrm>
              <a:off x="3944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27" name="Rectangle 104"/>
            <p:cNvSpPr>
              <a:spLocks noChangeArrowheads="1"/>
            </p:cNvSpPr>
            <p:nvPr/>
          </p:nvSpPr>
          <p:spPr bwMode="auto">
            <a:xfrm>
              <a:off x="3939" y="957"/>
              <a:ext cx="4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FCS</a:t>
              </a:r>
            </a:p>
          </p:txBody>
        </p:sp>
        <p:sp>
          <p:nvSpPr>
            <p:cNvPr id="221228" name="Rectangle 105"/>
            <p:cNvSpPr>
              <a:spLocks noChangeArrowheads="1"/>
            </p:cNvSpPr>
            <p:nvPr/>
          </p:nvSpPr>
          <p:spPr bwMode="auto">
            <a:xfrm>
              <a:off x="459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29" name="Rectangle 106"/>
            <p:cNvSpPr>
              <a:spLocks noChangeArrowheads="1"/>
            </p:cNvSpPr>
            <p:nvPr/>
          </p:nvSpPr>
          <p:spPr bwMode="auto">
            <a:xfrm>
              <a:off x="3995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21230" name="Line 107"/>
            <p:cNvSpPr>
              <a:spLocks noChangeShapeType="1"/>
            </p:cNvSpPr>
            <p:nvPr/>
          </p:nvSpPr>
          <p:spPr bwMode="auto">
            <a:xfrm>
              <a:off x="4344" y="923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31" name="Rectangle 108"/>
            <p:cNvSpPr>
              <a:spLocks noChangeArrowheads="1"/>
            </p:cNvSpPr>
            <p:nvPr/>
          </p:nvSpPr>
          <p:spPr bwMode="auto">
            <a:xfrm>
              <a:off x="4355" y="957"/>
              <a:ext cx="31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ED</a:t>
              </a:r>
            </a:p>
          </p:txBody>
        </p:sp>
        <p:sp>
          <p:nvSpPr>
            <p:cNvPr id="221232" name="Rectangle 109"/>
            <p:cNvSpPr>
              <a:spLocks noChangeArrowheads="1"/>
            </p:cNvSpPr>
            <p:nvPr/>
          </p:nvSpPr>
          <p:spPr bwMode="auto">
            <a:xfrm>
              <a:off x="1779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21233" name="Rectangle 110"/>
            <p:cNvSpPr>
              <a:spLocks noChangeArrowheads="1"/>
            </p:cNvSpPr>
            <p:nvPr/>
          </p:nvSpPr>
          <p:spPr bwMode="auto">
            <a:xfrm>
              <a:off x="2651" y="733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21234" name="Rectangle 111"/>
            <p:cNvSpPr>
              <a:spLocks noChangeArrowheads="1"/>
            </p:cNvSpPr>
            <p:nvPr/>
          </p:nvSpPr>
          <p:spPr bwMode="auto">
            <a:xfrm>
              <a:off x="1179" y="741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35" name="Rectangle 112"/>
            <p:cNvSpPr>
              <a:spLocks noChangeArrowheads="1"/>
            </p:cNvSpPr>
            <p:nvPr/>
          </p:nvSpPr>
          <p:spPr bwMode="auto">
            <a:xfrm>
              <a:off x="4363" y="717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36" name="Rectangle 113"/>
            <p:cNvSpPr>
              <a:spLocks noChangeArrowheads="1"/>
            </p:cNvSpPr>
            <p:nvPr/>
          </p:nvSpPr>
          <p:spPr bwMode="auto">
            <a:xfrm>
              <a:off x="843" y="733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37" name="Line 114"/>
            <p:cNvSpPr>
              <a:spLocks noChangeShapeType="1"/>
            </p:cNvSpPr>
            <p:nvPr/>
          </p:nvSpPr>
          <p:spPr bwMode="auto">
            <a:xfrm>
              <a:off x="4680" y="931"/>
              <a:ext cx="0" cy="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38" name="Rectangle 115"/>
            <p:cNvSpPr>
              <a:spLocks noChangeArrowheads="1"/>
            </p:cNvSpPr>
            <p:nvPr/>
          </p:nvSpPr>
          <p:spPr bwMode="auto">
            <a:xfrm>
              <a:off x="4731" y="957"/>
              <a:ext cx="298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FS</a:t>
              </a:r>
            </a:p>
          </p:txBody>
        </p:sp>
        <p:sp>
          <p:nvSpPr>
            <p:cNvPr id="221239" name="Rectangle 116"/>
            <p:cNvSpPr>
              <a:spLocks noChangeArrowheads="1"/>
            </p:cNvSpPr>
            <p:nvPr/>
          </p:nvSpPr>
          <p:spPr bwMode="auto">
            <a:xfrm>
              <a:off x="4795" y="725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1240" name="Rectangle 117"/>
            <p:cNvSpPr>
              <a:spLocks noChangeArrowheads="1"/>
            </p:cNvSpPr>
            <p:nvPr/>
          </p:nvSpPr>
          <p:spPr bwMode="auto">
            <a:xfrm>
              <a:off x="383" y="441"/>
              <a:ext cx="1400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zh-CN" sz="2000">
                  <a:solidFill>
                    <a:srgbClr val="000000"/>
                  </a:solidFill>
                </a:rPr>
                <a:t>Data frame format</a:t>
              </a:r>
            </a:p>
          </p:txBody>
        </p:sp>
      </p:grpSp>
      <p:sp>
        <p:nvSpPr>
          <p:cNvPr id="588918" name="Rectangle 118"/>
          <p:cNvSpPr>
            <a:spLocks noChangeArrowheads="1"/>
          </p:cNvSpPr>
          <p:nvPr/>
        </p:nvSpPr>
        <p:spPr bwMode="auto">
          <a:xfrm>
            <a:off x="806450" y="4333875"/>
            <a:ext cx="1323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Addressing</a:t>
            </a:r>
          </a:p>
        </p:txBody>
      </p:sp>
      <p:sp>
        <p:nvSpPr>
          <p:cNvPr id="588919" name="Rectangle 119"/>
          <p:cNvSpPr>
            <a:spLocks noChangeArrowheads="1"/>
          </p:cNvSpPr>
          <p:nvPr/>
        </p:nvSpPr>
        <p:spPr bwMode="auto">
          <a:xfrm>
            <a:off x="2647950" y="4335463"/>
            <a:ext cx="2632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48 bit format as in 802.3</a:t>
            </a:r>
          </a:p>
        </p:txBody>
      </p:sp>
      <p:sp>
        <p:nvSpPr>
          <p:cNvPr id="588920" name="Rectangle 120"/>
          <p:cNvSpPr>
            <a:spLocks noChangeArrowheads="1"/>
          </p:cNvSpPr>
          <p:nvPr/>
        </p:nvSpPr>
        <p:spPr bwMode="auto">
          <a:xfrm>
            <a:off x="796925" y="4867275"/>
            <a:ext cx="1323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Information</a:t>
            </a:r>
          </a:p>
        </p:txBody>
      </p:sp>
      <p:sp>
        <p:nvSpPr>
          <p:cNvPr id="588921" name="Rectangle 121"/>
          <p:cNvSpPr>
            <a:spLocks noChangeArrowheads="1"/>
          </p:cNvSpPr>
          <p:nvPr/>
        </p:nvSpPr>
        <p:spPr bwMode="auto">
          <a:xfrm>
            <a:off x="2638425" y="4868863"/>
            <a:ext cx="48418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Length limited by allowable token holding time</a:t>
            </a:r>
          </a:p>
        </p:txBody>
      </p:sp>
      <p:sp>
        <p:nvSpPr>
          <p:cNvPr id="588922" name="Rectangle 122"/>
          <p:cNvSpPr>
            <a:spLocks noChangeArrowheads="1"/>
          </p:cNvSpPr>
          <p:nvPr/>
        </p:nvSpPr>
        <p:spPr bwMode="auto">
          <a:xfrm>
            <a:off x="796925" y="5314950"/>
            <a:ext cx="6381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FCS</a:t>
            </a:r>
          </a:p>
        </p:txBody>
      </p:sp>
      <p:sp>
        <p:nvSpPr>
          <p:cNvPr id="588923" name="Rectangle 123"/>
          <p:cNvSpPr>
            <a:spLocks noChangeArrowheads="1"/>
          </p:cNvSpPr>
          <p:nvPr/>
        </p:nvSpPr>
        <p:spPr bwMode="auto">
          <a:xfrm>
            <a:off x="2638425" y="5316538"/>
            <a:ext cx="1743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</a:rPr>
              <a:t>CCITT-32 CRC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8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8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8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8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8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8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8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8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8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58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8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8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58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8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8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58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58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58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8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58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71" grpId="0" animBg="1"/>
      <p:bldP spid="588872" grpId="0" animBg="1"/>
      <p:bldP spid="588873" grpId="0"/>
      <p:bldP spid="588874" grpId="0"/>
      <p:bldP spid="588875" grpId="0" animBg="1"/>
      <p:bldP spid="588876" grpId="0"/>
      <p:bldP spid="588877" grpId="0"/>
      <p:bldP spid="588878" grpId="0"/>
      <p:bldP spid="588879" grpId="0" animBg="1"/>
      <p:bldP spid="588880" grpId="0" animBg="1"/>
      <p:bldP spid="588881" grpId="0" animBg="1"/>
      <p:bldP spid="588882" grpId="0"/>
      <p:bldP spid="588883" grpId="0"/>
      <p:bldP spid="588884" grpId="0"/>
      <p:bldP spid="588918" grpId="0"/>
      <p:bldP spid="588919" grpId="0"/>
      <p:bldP spid="588920" grpId="0"/>
      <p:bldP spid="588921" grpId="0"/>
      <p:bldP spid="588922" grpId="0"/>
      <p:bldP spid="58892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40EF5AC-D530-4CCD-A9B4-139AE6A164D9}" type="slidenum">
              <a:rPr lang="en-US" altLang="zh-CN" b="1"/>
              <a:pPr/>
              <a:t>91</a:t>
            </a:fld>
            <a:endParaRPr lang="en-US" altLang="zh-CN" b="1"/>
          </a:p>
        </p:txBody>
      </p:sp>
      <p:sp>
        <p:nvSpPr>
          <p:cNvPr id="223234" name="Rectangle 39"/>
          <p:cNvSpPr>
            <a:spLocks noChangeArrowheads="1"/>
          </p:cNvSpPr>
          <p:nvPr/>
        </p:nvSpPr>
        <p:spPr bwMode="auto">
          <a:xfrm>
            <a:off x="4538663" y="1616075"/>
            <a:ext cx="681037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PRE</a:t>
            </a:r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FDDI Frame Format</a:t>
            </a:r>
          </a:p>
        </p:txBody>
      </p:sp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628650" y="3221038"/>
            <a:ext cx="7569200" cy="50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3237" name="Line 5"/>
          <p:cNvSpPr>
            <a:spLocks noChangeShapeType="1"/>
          </p:cNvSpPr>
          <p:nvPr/>
        </p:nvSpPr>
        <p:spPr bwMode="auto">
          <a:xfrm>
            <a:off x="1244600" y="3221038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38" name="Rectangle 6"/>
          <p:cNvSpPr>
            <a:spLocks noChangeArrowheads="1"/>
          </p:cNvSpPr>
          <p:nvPr/>
        </p:nvSpPr>
        <p:spPr bwMode="auto">
          <a:xfrm>
            <a:off x="1287463" y="3287713"/>
            <a:ext cx="473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SD</a:t>
            </a:r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>
            <a:off x="1816100" y="32083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40" name="Rectangle 8"/>
          <p:cNvSpPr>
            <a:spLocks noChangeArrowheads="1"/>
          </p:cNvSpPr>
          <p:nvPr/>
        </p:nvSpPr>
        <p:spPr bwMode="auto">
          <a:xfrm>
            <a:off x="2589213" y="3160713"/>
            <a:ext cx="12350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Destination</a:t>
            </a:r>
          </a:p>
          <a:p>
            <a:pPr algn="ctr"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Address</a:t>
            </a:r>
          </a:p>
        </p:txBody>
      </p:sp>
      <p:sp>
        <p:nvSpPr>
          <p:cNvPr id="223241" name="Line 9"/>
          <p:cNvSpPr>
            <a:spLocks noChangeShapeType="1"/>
          </p:cNvSpPr>
          <p:nvPr/>
        </p:nvSpPr>
        <p:spPr bwMode="auto">
          <a:xfrm>
            <a:off x="3873500" y="32083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42" name="Rectangle 10"/>
          <p:cNvSpPr>
            <a:spLocks noChangeArrowheads="1"/>
          </p:cNvSpPr>
          <p:nvPr/>
        </p:nvSpPr>
        <p:spPr bwMode="auto">
          <a:xfrm>
            <a:off x="3973513" y="3160713"/>
            <a:ext cx="9302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Source </a:t>
            </a:r>
          </a:p>
          <a:p>
            <a:pPr algn="ctr"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Address</a:t>
            </a:r>
          </a:p>
        </p:txBody>
      </p:sp>
      <p:sp>
        <p:nvSpPr>
          <p:cNvPr id="223243" name="Line 11"/>
          <p:cNvSpPr>
            <a:spLocks noChangeShapeType="1"/>
          </p:cNvSpPr>
          <p:nvPr/>
        </p:nvSpPr>
        <p:spPr bwMode="auto">
          <a:xfrm>
            <a:off x="5003800" y="32083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44" name="Rectangle 12"/>
          <p:cNvSpPr>
            <a:spLocks noChangeArrowheads="1"/>
          </p:cNvSpPr>
          <p:nvPr/>
        </p:nvSpPr>
        <p:spPr bwMode="auto">
          <a:xfrm>
            <a:off x="5021263" y="3275013"/>
            <a:ext cx="12731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Information</a:t>
            </a:r>
          </a:p>
        </p:txBody>
      </p:sp>
      <p:sp>
        <p:nvSpPr>
          <p:cNvPr id="223245" name="Line 13"/>
          <p:cNvSpPr>
            <a:spLocks noChangeShapeType="1"/>
          </p:cNvSpPr>
          <p:nvPr/>
        </p:nvSpPr>
        <p:spPr bwMode="auto">
          <a:xfrm>
            <a:off x="6311900" y="32210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6303963" y="3313113"/>
            <a:ext cx="5873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FCS</a:t>
            </a:r>
          </a:p>
        </p:txBody>
      </p:sp>
      <p:sp>
        <p:nvSpPr>
          <p:cNvPr id="223247" name="Rectangle 15"/>
          <p:cNvSpPr>
            <a:spLocks noChangeArrowheads="1"/>
          </p:cNvSpPr>
          <p:nvPr/>
        </p:nvSpPr>
        <p:spPr bwMode="auto">
          <a:xfrm>
            <a:off x="779463" y="29067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8</a:t>
            </a:r>
          </a:p>
        </p:txBody>
      </p:sp>
      <p:sp>
        <p:nvSpPr>
          <p:cNvPr id="223248" name="Rectangle 16"/>
          <p:cNvSpPr>
            <a:spLocks noChangeArrowheads="1"/>
          </p:cNvSpPr>
          <p:nvPr/>
        </p:nvSpPr>
        <p:spPr bwMode="auto">
          <a:xfrm>
            <a:off x="6392863" y="29067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</p:txBody>
      </p:sp>
      <p:sp>
        <p:nvSpPr>
          <p:cNvPr id="223249" name="Line 17"/>
          <p:cNvSpPr>
            <a:spLocks noChangeShapeType="1"/>
          </p:cNvSpPr>
          <p:nvPr/>
        </p:nvSpPr>
        <p:spPr bwMode="auto">
          <a:xfrm>
            <a:off x="6946900" y="32210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50" name="Rectangle 18"/>
          <p:cNvSpPr>
            <a:spLocks noChangeArrowheads="1"/>
          </p:cNvSpPr>
          <p:nvPr/>
        </p:nvSpPr>
        <p:spPr bwMode="auto">
          <a:xfrm>
            <a:off x="6964363" y="3325813"/>
            <a:ext cx="4857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ED</a:t>
            </a:r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>
            <a:off x="2425700" y="32210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52" name="Rectangle 20"/>
          <p:cNvSpPr>
            <a:spLocks noChangeArrowheads="1"/>
          </p:cNvSpPr>
          <p:nvPr/>
        </p:nvSpPr>
        <p:spPr bwMode="auto">
          <a:xfrm>
            <a:off x="1922463" y="3290888"/>
            <a:ext cx="4603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FC</a:t>
            </a:r>
          </a:p>
        </p:txBody>
      </p:sp>
      <p:sp>
        <p:nvSpPr>
          <p:cNvPr id="223253" name="Rectangle 21"/>
          <p:cNvSpPr>
            <a:spLocks noChangeArrowheads="1"/>
          </p:cNvSpPr>
          <p:nvPr/>
        </p:nvSpPr>
        <p:spPr bwMode="auto">
          <a:xfrm>
            <a:off x="2697163" y="2906713"/>
            <a:ext cx="7143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2 or 6</a:t>
            </a:r>
          </a:p>
        </p:txBody>
      </p:sp>
      <p:sp>
        <p:nvSpPr>
          <p:cNvPr id="223254" name="Rectangle 22"/>
          <p:cNvSpPr>
            <a:spLocks noChangeArrowheads="1"/>
          </p:cNvSpPr>
          <p:nvPr/>
        </p:nvSpPr>
        <p:spPr bwMode="auto">
          <a:xfrm>
            <a:off x="4081463" y="2919413"/>
            <a:ext cx="7143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2 or 6</a:t>
            </a:r>
          </a:p>
        </p:txBody>
      </p:sp>
      <p:sp>
        <p:nvSpPr>
          <p:cNvPr id="223255" name="Rectangle 23"/>
          <p:cNvSpPr>
            <a:spLocks noChangeArrowheads="1"/>
          </p:cNvSpPr>
          <p:nvPr/>
        </p:nvSpPr>
        <p:spPr bwMode="auto">
          <a:xfrm>
            <a:off x="1922463" y="29321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23256" name="Rectangle 24"/>
          <p:cNvSpPr>
            <a:spLocks noChangeArrowheads="1"/>
          </p:cNvSpPr>
          <p:nvPr/>
        </p:nvSpPr>
        <p:spPr bwMode="auto">
          <a:xfrm>
            <a:off x="6977063" y="28940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23257" name="Rectangle 25"/>
          <p:cNvSpPr>
            <a:spLocks noChangeArrowheads="1"/>
          </p:cNvSpPr>
          <p:nvPr/>
        </p:nvSpPr>
        <p:spPr bwMode="auto">
          <a:xfrm>
            <a:off x="1389063" y="29194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23258" name="Line 26"/>
          <p:cNvSpPr>
            <a:spLocks noChangeShapeType="1"/>
          </p:cNvSpPr>
          <p:nvPr/>
        </p:nvSpPr>
        <p:spPr bwMode="auto">
          <a:xfrm>
            <a:off x="7480300" y="3233738"/>
            <a:ext cx="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59" name="Rectangle 27"/>
          <p:cNvSpPr>
            <a:spLocks noChangeArrowheads="1"/>
          </p:cNvSpPr>
          <p:nvPr/>
        </p:nvSpPr>
        <p:spPr bwMode="auto">
          <a:xfrm>
            <a:off x="7561263" y="3308350"/>
            <a:ext cx="434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FS</a:t>
            </a:r>
          </a:p>
        </p:txBody>
      </p:sp>
      <p:sp>
        <p:nvSpPr>
          <p:cNvPr id="223260" name="Rectangle 28"/>
          <p:cNvSpPr>
            <a:spLocks noChangeArrowheads="1"/>
          </p:cNvSpPr>
          <p:nvPr/>
        </p:nvSpPr>
        <p:spPr bwMode="auto">
          <a:xfrm>
            <a:off x="7662863" y="2906713"/>
            <a:ext cx="2952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223261" name="Rectangle 29"/>
          <p:cNvSpPr>
            <a:spLocks noChangeArrowheads="1"/>
          </p:cNvSpPr>
          <p:nvPr/>
        </p:nvSpPr>
        <p:spPr bwMode="auto">
          <a:xfrm>
            <a:off x="627063" y="3287713"/>
            <a:ext cx="6000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PRE</a:t>
            </a:r>
          </a:p>
        </p:txBody>
      </p:sp>
      <p:sp>
        <p:nvSpPr>
          <p:cNvPr id="223262" name="Rectangle 30"/>
          <p:cNvSpPr>
            <a:spLocks noChangeArrowheads="1"/>
          </p:cNvSpPr>
          <p:nvPr/>
        </p:nvSpPr>
        <p:spPr bwMode="auto">
          <a:xfrm>
            <a:off x="488950" y="3808413"/>
            <a:ext cx="10445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Preamble</a:t>
            </a:r>
          </a:p>
        </p:txBody>
      </p:sp>
      <p:sp>
        <p:nvSpPr>
          <p:cNvPr id="223263" name="Rectangle 31"/>
          <p:cNvSpPr>
            <a:spLocks noChangeArrowheads="1"/>
          </p:cNvSpPr>
          <p:nvPr/>
        </p:nvSpPr>
        <p:spPr bwMode="auto">
          <a:xfrm>
            <a:off x="4489450" y="1574800"/>
            <a:ext cx="25273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zh-CN" sz="16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3264" name="Line 32"/>
          <p:cNvSpPr>
            <a:spLocks noChangeShapeType="1"/>
          </p:cNvSpPr>
          <p:nvPr/>
        </p:nvSpPr>
        <p:spPr bwMode="auto">
          <a:xfrm>
            <a:off x="5791200" y="157480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65" name="Line 33"/>
          <p:cNvSpPr>
            <a:spLocks noChangeShapeType="1"/>
          </p:cNvSpPr>
          <p:nvPr/>
        </p:nvSpPr>
        <p:spPr bwMode="auto">
          <a:xfrm>
            <a:off x="6426200" y="158750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66" name="Rectangle 34"/>
          <p:cNvSpPr>
            <a:spLocks noChangeArrowheads="1"/>
          </p:cNvSpPr>
          <p:nvPr/>
        </p:nvSpPr>
        <p:spPr bwMode="auto">
          <a:xfrm>
            <a:off x="5262563" y="1616075"/>
            <a:ext cx="473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SD</a:t>
            </a:r>
          </a:p>
        </p:txBody>
      </p:sp>
      <p:sp>
        <p:nvSpPr>
          <p:cNvPr id="223267" name="Rectangle 35"/>
          <p:cNvSpPr>
            <a:spLocks noChangeArrowheads="1"/>
          </p:cNvSpPr>
          <p:nvPr/>
        </p:nvSpPr>
        <p:spPr bwMode="auto">
          <a:xfrm>
            <a:off x="5872163" y="1616075"/>
            <a:ext cx="4603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FC</a:t>
            </a:r>
          </a:p>
        </p:txBody>
      </p:sp>
      <p:sp>
        <p:nvSpPr>
          <p:cNvPr id="223268" name="Rectangle 36"/>
          <p:cNvSpPr>
            <a:spLocks noChangeArrowheads="1"/>
          </p:cNvSpPr>
          <p:nvPr/>
        </p:nvSpPr>
        <p:spPr bwMode="auto">
          <a:xfrm>
            <a:off x="6519863" y="1619250"/>
            <a:ext cx="4857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ED</a:t>
            </a:r>
          </a:p>
        </p:txBody>
      </p:sp>
      <p:sp>
        <p:nvSpPr>
          <p:cNvPr id="223269" name="Rectangle 37"/>
          <p:cNvSpPr>
            <a:spLocks noChangeArrowheads="1"/>
          </p:cNvSpPr>
          <p:nvPr/>
        </p:nvSpPr>
        <p:spPr bwMode="auto">
          <a:xfrm>
            <a:off x="1338263" y="1597025"/>
            <a:ext cx="21240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Token Frame Format</a:t>
            </a:r>
          </a:p>
        </p:txBody>
      </p:sp>
      <p:sp>
        <p:nvSpPr>
          <p:cNvPr id="223270" name="Line 38"/>
          <p:cNvSpPr>
            <a:spLocks noChangeShapeType="1"/>
          </p:cNvSpPr>
          <p:nvPr/>
        </p:nvSpPr>
        <p:spPr bwMode="auto">
          <a:xfrm>
            <a:off x="5245100" y="1574800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71" name="Rectangle 40"/>
          <p:cNvSpPr>
            <a:spLocks noChangeArrowheads="1"/>
          </p:cNvSpPr>
          <p:nvPr/>
        </p:nvSpPr>
        <p:spPr bwMode="auto">
          <a:xfrm>
            <a:off x="669925" y="4365625"/>
            <a:ext cx="87947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Frame 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Control</a:t>
            </a:r>
          </a:p>
        </p:txBody>
      </p:sp>
      <p:sp>
        <p:nvSpPr>
          <p:cNvPr id="223272" name="Rectangle 41"/>
          <p:cNvSpPr>
            <a:spLocks noChangeArrowheads="1"/>
          </p:cNvSpPr>
          <p:nvPr/>
        </p:nvSpPr>
        <p:spPr bwMode="auto">
          <a:xfrm>
            <a:off x="1357313" y="2314575"/>
            <a:ext cx="1971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Data Frame Format</a:t>
            </a:r>
          </a:p>
        </p:txBody>
      </p:sp>
      <p:sp>
        <p:nvSpPr>
          <p:cNvPr id="223273" name="Rectangle 42"/>
          <p:cNvSpPr>
            <a:spLocks noChangeArrowheads="1"/>
          </p:cNvSpPr>
          <p:nvPr/>
        </p:nvSpPr>
        <p:spPr bwMode="auto">
          <a:xfrm>
            <a:off x="1824038" y="4392613"/>
            <a:ext cx="6467475" cy="912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CLFFZZZZ  	C = Sync / Async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		L = Address length (16 or 48 bits)</a:t>
            </a:r>
          </a:p>
          <a:p>
            <a:pPr eaLnBrk="0" hangingPunct="0"/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		FF = LLC/MAC control/reserved frame type</a:t>
            </a:r>
          </a:p>
        </p:txBody>
      </p:sp>
      <p:sp>
        <p:nvSpPr>
          <p:cNvPr id="589872" name="AutoShape 48"/>
          <p:cNvSpPr>
            <a:spLocks/>
          </p:cNvSpPr>
          <p:nvPr/>
        </p:nvSpPr>
        <p:spPr bwMode="auto">
          <a:xfrm>
            <a:off x="2092325" y="5367338"/>
            <a:ext cx="4495800" cy="1085850"/>
          </a:xfrm>
          <a:prstGeom prst="borderCallout1">
            <a:avLst>
              <a:gd name="adj1" fmla="val 10528"/>
              <a:gd name="adj2" fmla="val -1694"/>
              <a:gd name="adj3" fmla="val -161986"/>
              <a:gd name="adj4" fmla="val -6495"/>
            </a:avLst>
          </a:prstGeom>
          <a:solidFill>
            <a:schemeClr val="accent2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Tahoma" pitchFamily="34" charset="0"/>
              </a:rPr>
              <a:t>No AC field</a:t>
            </a:r>
          </a:p>
          <a:p>
            <a:pPr>
              <a:buFontTx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Tahoma" pitchFamily="34" charset="0"/>
              </a:rPr>
              <a:t>FC changed</a:t>
            </a:r>
          </a:p>
          <a:p>
            <a:pPr>
              <a:buFontTx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Tahoma" pitchFamily="34" charset="0"/>
              </a:rPr>
              <a:t>Add PRE field</a:t>
            </a:r>
          </a:p>
          <a:p>
            <a:pPr>
              <a:buFontTx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Tahoma" pitchFamily="34" charset="0"/>
              </a:rPr>
              <a:t>DA and SA 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9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7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A7B316-C8F7-46EC-9A52-C203560BCF2A}" type="slidenum">
              <a:rPr lang="en-US" altLang="zh-CN" smtClean="0">
                <a:ea typeface="宋体" charset="-122"/>
              </a:rPr>
              <a:pPr/>
              <a:t>92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802.5 Physical Layer</a:t>
            </a:r>
          </a:p>
        </p:txBody>
      </p:sp>
      <p:sp>
        <p:nvSpPr>
          <p:cNvPr id="22425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287338" y="4292600"/>
            <a:ext cx="8569325" cy="823913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Note: </a:t>
            </a:r>
            <a:r>
              <a:rPr lang="en-US" altLang="zh-CN" sz="2400" smtClean="0">
                <a:latin typeface="Comic Sans MS" pitchFamily="66" charset="0"/>
              </a:rPr>
              <a:t>1 Gbit</a:t>
            </a:r>
            <a:r>
              <a:rPr lang="en-US" altLang="zh-CN" sz="2400" smtClean="0"/>
              <a:t> </a:t>
            </a:r>
            <a:r>
              <a:rPr lang="en-GB" altLang="zh-CN" sz="2400" smtClean="0"/>
              <a:t>specified in 2001</a:t>
            </a:r>
          </a:p>
          <a:p>
            <a:pPr lvl="1" eaLnBrk="1" hangingPunct="1"/>
            <a:r>
              <a:rPr lang="en-GB" altLang="zh-CN" sz="2000" smtClean="0"/>
              <a:t>Uses 802.3 physical layer specification</a:t>
            </a:r>
            <a:endParaRPr lang="en-US" altLang="zh-CN" sz="2000" smtClean="0"/>
          </a:p>
        </p:txBody>
      </p:sp>
      <p:graphicFrame>
        <p:nvGraphicFramePr>
          <p:cNvPr id="582731" name="Group 75"/>
          <p:cNvGraphicFramePr>
            <a:graphicFrameLocks noGrp="1"/>
          </p:cNvGraphicFramePr>
          <p:nvPr/>
        </p:nvGraphicFramePr>
        <p:xfrm>
          <a:off x="323850" y="1808163"/>
          <a:ext cx="8569325" cy="2174875"/>
        </p:xfrm>
        <a:graphic>
          <a:graphicData uri="http://schemas.openxmlformats.org/drawingml/2006/table">
            <a:tbl>
              <a:tblPr/>
              <a:tblGrid>
                <a:gridCol w="1708150"/>
                <a:gridCol w="1371600"/>
                <a:gridCol w="1371600"/>
                <a:gridCol w="1373188"/>
                <a:gridCol w="1371600"/>
                <a:gridCol w="1373187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Data Rate (Mbps)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Medium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sym typeface="Symbol" pitchFamily="18" charset="2"/>
                        </a:rPr>
                        <a:t>UTP, STP, Fiber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  <a:sym typeface="Symbol" pitchFamily="18" charset="2"/>
                        </a:rPr>
                        <a:t>UTP, STP, Fiber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UTP, STP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Fiber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Fiber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Signaling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Differential Manchester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Differential Manchester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MLT-3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4B5B NRZI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8B/10B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Max Frame Len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4,550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18,200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18,200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18,200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18,200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Access Control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TR or DTR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TR or DTR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DTR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DTR</a:t>
                      </a: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DTR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  <a:sym typeface="Symbol" pitchFamily="18" charset="2"/>
                      </a:endParaRPr>
                    </a:p>
                  </a:txBody>
                  <a:tcPr marL="54000" marR="54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DD149B-4DBF-48EF-9AB6-BA9E31731CCF}" type="slidenum">
              <a:rPr lang="en-US" altLang="zh-CN" smtClean="0">
                <a:solidFill>
                  <a:schemeClr val="tx1"/>
                </a:solidFill>
              </a:rPr>
              <a:pPr/>
              <a:t>93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Bridges and Layer-2 switch</a:t>
            </a:r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Ability to </a:t>
            </a:r>
            <a:r>
              <a:rPr lang="en-US" altLang="zh-CN" sz="2800" smtClean="0">
                <a:solidFill>
                  <a:schemeClr val="hlink"/>
                </a:solidFill>
              </a:rPr>
              <a:t>expand beyond single LAN</a:t>
            </a:r>
          </a:p>
          <a:p>
            <a:pPr eaLnBrk="1" hangingPunct="1"/>
            <a:r>
              <a:rPr lang="en-US" altLang="zh-CN" sz="2800" smtClean="0"/>
              <a:t>Provide interconnection to other LANs/WANs</a:t>
            </a:r>
          </a:p>
          <a:p>
            <a:pPr lvl="2" eaLnBrk="1" hangingPunct="1"/>
            <a:endParaRPr lang="en-US" altLang="zh-CN" sz="200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smtClean="0">
                <a:solidFill>
                  <a:schemeClr val="folHlink"/>
                </a:solidFill>
              </a:rPr>
              <a:t>Bridge</a:t>
            </a:r>
            <a:r>
              <a:rPr lang="en-US" altLang="zh-CN" sz="2800" smtClean="0"/>
              <a:t> is used (later Layer-2 switch)</a:t>
            </a:r>
          </a:p>
          <a:p>
            <a:pPr lvl="1" eaLnBrk="1" hangingPunct="1"/>
            <a:r>
              <a:rPr lang="en-US" altLang="zh-CN" sz="2400" smtClean="0"/>
              <a:t>Connects </a:t>
            </a:r>
            <a:r>
              <a:rPr lang="en-US" altLang="zh-CN" sz="2400" smtClean="0">
                <a:solidFill>
                  <a:schemeClr val="hlink"/>
                </a:solidFill>
              </a:rPr>
              <a:t>LANs, </a:t>
            </a:r>
            <a:r>
              <a:rPr lang="en-US" altLang="zh-CN" sz="2400" smtClean="0"/>
              <a:t>usually </a:t>
            </a:r>
            <a:r>
              <a:rPr lang="en-US" altLang="zh-CN" sz="2400" smtClean="0">
                <a:solidFill>
                  <a:schemeClr val="hlink"/>
                </a:solidFill>
              </a:rPr>
              <a:t>more than two LANs</a:t>
            </a:r>
          </a:p>
          <a:p>
            <a:pPr lvl="1" eaLnBrk="1" hangingPunct="1"/>
            <a:r>
              <a:rPr lang="en-US" altLang="zh-CN" sz="2400" smtClean="0"/>
              <a:t>Identical protocols for physical and MAC layers</a:t>
            </a:r>
          </a:p>
          <a:p>
            <a:pPr lvl="3" eaLnBrk="1" hangingPunct="1"/>
            <a:endParaRPr lang="en-US" altLang="zh-CN" sz="1600" smtClean="0"/>
          </a:p>
          <a:p>
            <a:pPr lvl="1" eaLnBrk="1" hangingPunct="1"/>
            <a:r>
              <a:rPr lang="en-US" altLang="zh-CN" sz="2400" smtClean="0"/>
              <a:t>Store, forward LAN frames</a:t>
            </a:r>
          </a:p>
          <a:p>
            <a:pPr lvl="1" eaLnBrk="1" hangingPunct="1"/>
            <a:r>
              <a:rPr lang="en-US" altLang="zh-CN" sz="2400" smtClean="0">
                <a:solidFill>
                  <a:schemeClr val="folHlink"/>
                </a:solidFill>
              </a:rPr>
              <a:t>Exact bitwise copy</a:t>
            </a:r>
            <a:r>
              <a:rPr lang="en-US" altLang="zh-CN" sz="2400" smtClean="0"/>
              <a:t> of frame</a:t>
            </a:r>
          </a:p>
          <a:p>
            <a:pPr lvl="3" eaLnBrk="1" hangingPunct="1"/>
            <a:endParaRPr lang="en-US" altLang="zh-CN" sz="1600" smtClean="0"/>
          </a:p>
          <a:p>
            <a:pPr lvl="1" eaLnBrk="1" hangingPunct="1"/>
            <a:r>
              <a:rPr lang="en-US" altLang="zh-CN" sz="2400" smtClean="0"/>
              <a:t>Switch (route) functions needed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4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4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94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B2525A-DC03-4D77-B1F7-9022A9CD3E21}" type="slidenum">
              <a:rPr lang="en-US" altLang="zh-CN" smtClean="0">
                <a:solidFill>
                  <a:schemeClr val="tx1"/>
                </a:solidFill>
              </a:rPr>
              <a:pPr/>
              <a:t>94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Requirements of a Bridge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Store and Forward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/>
              <a:t>Read frames transmitted on one LAN, </a:t>
            </a:r>
            <a:r>
              <a:rPr lang="en-US" sz="2400" dirty="0" smtClean="0"/>
              <a:t>Examine frames’ MAC address, </a:t>
            </a:r>
            <a:r>
              <a:rPr lang="en-US" sz="2400" dirty="0" smtClean="0">
                <a:solidFill>
                  <a:srgbClr val="FF0000"/>
                </a:solidFill>
              </a:rPr>
              <a:t>selectively</a:t>
            </a:r>
            <a:r>
              <a:rPr lang="en-US" sz="2400" dirty="0" smtClean="0"/>
              <a:t> </a:t>
            </a:r>
            <a:r>
              <a:rPr lang="en-US" altLang="zh-CN" sz="2400" dirty="0" smtClean="0">
                <a:solidFill>
                  <a:schemeClr val="hlink"/>
                </a:solidFill>
              </a:rPr>
              <a:t>store</a:t>
            </a:r>
            <a:r>
              <a:rPr lang="en-US" altLang="zh-CN" sz="2400" dirty="0" smtClean="0"/>
              <a:t> those address to other LANs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/>
              <a:t>Using MAC protocol of second LAN, </a:t>
            </a:r>
            <a:r>
              <a:rPr lang="en-US" altLang="zh-CN" sz="2400" dirty="0" smtClean="0">
                <a:solidFill>
                  <a:schemeClr val="hlink"/>
                </a:solidFill>
              </a:rPr>
              <a:t>retransmit</a:t>
            </a:r>
            <a:r>
              <a:rPr lang="en-US" altLang="zh-CN" sz="2400" dirty="0" smtClean="0"/>
              <a:t> each frame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Transparent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/>
              <a:t>Stations are unaware of presence of bridges</a:t>
            </a:r>
          </a:p>
          <a:p>
            <a:pPr lvl="3" eaLnBrk="1" hangingPunct="1">
              <a:lnSpc>
                <a:spcPct val="110000"/>
              </a:lnSpc>
              <a:defRPr/>
            </a:pPr>
            <a:endParaRPr lang="en-US" altLang="zh-CN" sz="1600" dirty="0" smtClean="0"/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800" dirty="0" smtClean="0">
                <a:solidFill>
                  <a:srgbClr val="0000FF"/>
                </a:solidFill>
              </a:rPr>
              <a:t>Plug-and-play, self-learning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/>
              <a:t>Bridges do not need to be configured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E39E1D-69D8-4ED1-83CD-254DDEF49D3D}" type="slidenum">
              <a:rPr lang="en-US" altLang="zh-CN" smtClean="0">
                <a:solidFill>
                  <a:schemeClr val="tx1"/>
                </a:solidFill>
              </a:rPr>
              <a:pPr/>
              <a:t>95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Bridge Operation</a:t>
            </a:r>
          </a:p>
        </p:txBody>
      </p:sp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796"/>
          <a:stretch>
            <a:fillRect/>
          </a:stretch>
        </p:blipFill>
        <p:spPr bwMode="auto">
          <a:xfrm>
            <a:off x="1109663" y="1341438"/>
            <a:ext cx="677545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22A09D-4DBF-46B3-BFC7-9C11D66A30DF}" type="slidenum">
              <a:rPr lang="en-US" altLang="zh-CN" smtClean="0">
                <a:solidFill>
                  <a:schemeClr val="tx1"/>
                </a:solidFill>
              </a:rPr>
              <a:pPr/>
              <a:t>96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Bridge Protocol Architecture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IEEE 802.1D, MAC level</a:t>
            </a:r>
          </a:p>
          <a:p>
            <a:pPr lvl="1" eaLnBrk="1" hangingPunct="1"/>
            <a:r>
              <a:rPr lang="en-US" altLang="zh-CN" sz="2400" smtClean="0"/>
              <a:t>Use </a:t>
            </a:r>
            <a:r>
              <a:rPr lang="en-US" altLang="zh-CN" sz="2400" smtClean="0">
                <a:solidFill>
                  <a:schemeClr val="folHlink"/>
                </a:solidFill>
              </a:rPr>
              <a:t>MAC address</a:t>
            </a:r>
            <a:r>
              <a:rPr lang="en-US" altLang="zh-CN" sz="2400" smtClean="0"/>
              <a:t> for switching</a:t>
            </a:r>
          </a:p>
          <a:p>
            <a:pPr lvl="3" eaLnBrk="1" hangingPunct="1"/>
            <a:endParaRPr lang="en-US" altLang="zh-CN" sz="1600" smtClean="0"/>
          </a:p>
          <a:p>
            <a:pPr eaLnBrk="1" hangingPunct="1"/>
            <a:r>
              <a:rPr lang="en-US" altLang="zh-CN" sz="2800" smtClean="0"/>
              <a:t>Bridge does </a:t>
            </a:r>
            <a:r>
              <a:rPr lang="en-US" altLang="zh-CN" sz="2800" smtClean="0">
                <a:solidFill>
                  <a:schemeClr val="hlink"/>
                </a:solidFill>
              </a:rPr>
              <a:t>not need LLC</a:t>
            </a:r>
            <a:r>
              <a:rPr lang="en-US" altLang="zh-CN" sz="2800" smtClean="0"/>
              <a:t> layer</a:t>
            </a:r>
          </a:p>
          <a:p>
            <a:pPr lvl="1" eaLnBrk="1" hangingPunct="1"/>
            <a:r>
              <a:rPr lang="en-US" altLang="zh-CN" sz="2400" smtClean="0"/>
              <a:t>Relaying MAC frames</a:t>
            </a:r>
          </a:p>
          <a:p>
            <a:pPr lvl="3" eaLnBrk="1" hangingPunct="1"/>
            <a:endParaRPr lang="en-US" altLang="zh-CN" sz="1600" smtClean="0"/>
          </a:p>
          <a:p>
            <a:pPr eaLnBrk="1" hangingPunct="1"/>
            <a:r>
              <a:rPr lang="en-US" altLang="zh-CN" sz="2800" smtClean="0"/>
              <a:t>Can pass frame </a:t>
            </a:r>
            <a:r>
              <a:rPr lang="en-US" altLang="zh-CN" sz="2800" smtClean="0">
                <a:solidFill>
                  <a:schemeClr val="folHlink"/>
                </a:solidFill>
              </a:rPr>
              <a:t>over external WAN or links</a:t>
            </a:r>
          </a:p>
          <a:p>
            <a:pPr lvl="1" eaLnBrk="1" hangingPunct="1"/>
            <a:r>
              <a:rPr lang="en-US" altLang="zh-CN" sz="2400" smtClean="0"/>
              <a:t>Capture LAN frame, encapsulate it</a:t>
            </a:r>
          </a:p>
          <a:p>
            <a:pPr lvl="1" eaLnBrk="1" hangingPunct="1"/>
            <a:r>
              <a:rPr lang="en-US" altLang="zh-CN" sz="2400" smtClean="0"/>
              <a:t>Forward it across WAN link</a:t>
            </a:r>
          </a:p>
          <a:p>
            <a:pPr lvl="1" eaLnBrk="1" hangingPunct="1"/>
            <a:r>
              <a:rPr lang="en-US" altLang="zh-CN" sz="2400" smtClean="0"/>
              <a:t>Remove encapsulation and forward over LAN link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7DF8DC-43CE-4D13-BA92-4B5CDE180F45}" type="slidenum">
              <a:rPr lang="en-US" altLang="zh-CN" smtClean="0">
                <a:solidFill>
                  <a:schemeClr val="tx1"/>
                </a:solidFill>
              </a:rPr>
              <a:pPr/>
              <a:t>97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 Simple Connection of LANs</a:t>
            </a:r>
          </a:p>
        </p:txBody>
      </p:sp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5108"/>
          <a:stretch>
            <a:fillRect/>
          </a:stretch>
        </p:blipFill>
        <p:spPr bwMode="auto">
          <a:xfrm>
            <a:off x="611188" y="1412875"/>
            <a:ext cx="8027987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E83919-63F0-4175-A3F7-302EE09297C2}" type="slidenum">
              <a:rPr lang="en-US" altLang="zh-CN" smtClean="0">
                <a:solidFill>
                  <a:schemeClr val="tx1"/>
                </a:solidFill>
              </a:rPr>
              <a:pPr/>
              <a:t>98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Routing for Bridges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Complex LANs configuration cause </a:t>
            </a:r>
            <a:r>
              <a:rPr lang="en-US" altLang="zh-CN" sz="2800" smtClean="0">
                <a:solidFill>
                  <a:schemeClr val="hlink"/>
                </a:solidFill>
              </a:rPr>
              <a:t>alternative routes</a:t>
            </a:r>
          </a:p>
          <a:p>
            <a:pPr lvl="3" eaLnBrk="1" hangingPunct="1">
              <a:lnSpc>
                <a:spcPct val="90000"/>
              </a:lnSpc>
            </a:pPr>
            <a:endParaRPr lang="en-US" altLang="zh-CN" sz="160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Bridge must </a:t>
            </a:r>
            <a:r>
              <a:rPr lang="en-US" altLang="zh-CN" sz="2800" smtClean="0">
                <a:solidFill>
                  <a:schemeClr val="folHlink"/>
                </a:solidFill>
              </a:rPr>
              <a:t>decide (Switching)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Whether to forward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Which LAN to forward frame on</a:t>
            </a:r>
          </a:p>
          <a:p>
            <a:pPr lvl="3" eaLnBrk="1" hangingPunct="1">
              <a:lnSpc>
                <a:spcPct val="90000"/>
              </a:lnSpc>
            </a:pPr>
            <a:endParaRPr lang="en-US" altLang="zh-CN" sz="16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solidFill>
                  <a:schemeClr val="hlink"/>
                </a:solidFill>
              </a:rPr>
              <a:t>Fixed routing</a:t>
            </a:r>
            <a:r>
              <a:rPr lang="en-US" altLang="zh-CN" sz="2800" smtClean="0"/>
              <a:t> for each source-destination pair of LANs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Done in 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Station cannot be moved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1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1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1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773DC5-1EE6-4B54-9B77-808FF4E928FD}" type="slidenum">
              <a:rPr lang="en-US" altLang="zh-CN" smtClean="0">
                <a:solidFill>
                  <a:schemeClr val="tx1"/>
                </a:solidFill>
              </a:rPr>
              <a:pPr/>
              <a:t>99</a:t>
            </a:fld>
            <a:endParaRPr lang="en-US" altLang="zh-CN" smtClean="0">
              <a:solidFill>
                <a:schemeClr val="tx1"/>
              </a:solidFill>
            </a:endParaRPr>
          </a:p>
        </p:txBody>
      </p:sp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502"/>
          <a:stretch>
            <a:fillRect/>
          </a:stretch>
        </p:blipFill>
        <p:spPr bwMode="auto">
          <a:xfrm>
            <a:off x="3221038" y="333375"/>
            <a:ext cx="5341937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2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692150"/>
            <a:ext cx="2879725" cy="2438400"/>
          </a:xfrm>
        </p:spPr>
        <p:txBody>
          <a:bodyPr/>
          <a:lstStyle/>
          <a:p>
            <a:pPr eaLnBrk="1" hangingPunct="1"/>
            <a:r>
              <a:rPr lang="en-GB" altLang="zh-CN" smtClean="0"/>
              <a:t>Bridges and</a:t>
            </a:r>
            <a:r>
              <a:rPr lang="en-US" altLang="zh-CN" smtClean="0"/>
              <a:t> LANs</a:t>
            </a:r>
            <a:r>
              <a:rPr lang="en-GB" altLang="zh-CN" smtClean="0"/>
              <a:t> with Alternative Routes</a:t>
            </a:r>
            <a:endParaRPr lang="en-US" altLang="zh-CN" smtClean="0"/>
          </a:p>
        </p:txBody>
      </p:sp>
      <p:sp>
        <p:nvSpPr>
          <p:cNvPr id="402436" name="Text Box 4"/>
          <p:cNvSpPr txBox="1">
            <a:spLocks noChangeArrowheads="1"/>
          </p:cNvSpPr>
          <p:nvPr/>
        </p:nvSpPr>
        <p:spPr bwMode="auto">
          <a:xfrm>
            <a:off x="735013" y="3873500"/>
            <a:ext cx="350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folHlink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402437" name="Line 5"/>
          <p:cNvSpPr>
            <a:spLocks noChangeShapeType="1"/>
          </p:cNvSpPr>
          <p:nvPr/>
        </p:nvSpPr>
        <p:spPr bwMode="auto">
          <a:xfrm>
            <a:off x="1044575" y="4113213"/>
            <a:ext cx="395288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arrow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38" name="Text Box 6"/>
          <p:cNvSpPr txBox="1">
            <a:spLocks noChangeArrowheads="1"/>
          </p:cNvSpPr>
          <p:nvPr/>
        </p:nvSpPr>
        <p:spPr bwMode="auto">
          <a:xfrm>
            <a:off x="1439863" y="3873500"/>
            <a:ext cx="350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folHlink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402439" name="Line 7"/>
          <p:cNvSpPr>
            <a:spLocks noChangeShapeType="1"/>
          </p:cNvSpPr>
          <p:nvPr/>
        </p:nvSpPr>
        <p:spPr bwMode="auto">
          <a:xfrm>
            <a:off x="4032250" y="1665288"/>
            <a:ext cx="0" cy="158432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40" name="Line 8"/>
          <p:cNvSpPr>
            <a:spLocks noChangeShapeType="1"/>
          </p:cNvSpPr>
          <p:nvPr/>
        </p:nvSpPr>
        <p:spPr bwMode="auto">
          <a:xfrm>
            <a:off x="4103688" y="3249613"/>
            <a:ext cx="1189037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41" name="Line 9"/>
          <p:cNvSpPr>
            <a:spLocks noChangeShapeType="1"/>
          </p:cNvSpPr>
          <p:nvPr/>
        </p:nvSpPr>
        <p:spPr bwMode="auto">
          <a:xfrm>
            <a:off x="5256213" y="3392488"/>
            <a:ext cx="0" cy="158432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42" name="Line 10"/>
          <p:cNvSpPr>
            <a:spLocks noChangeShapeType="1"/>
          </p:cNvSpPr>
          <p:nvPr/>
        </p:nvSpPr>
        <p:spPr bwMode="auto">
          <a:xfrm>
            <a:off x="5832475" y="1736725"/>
            <a:ext cx="0" cy="324008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43" name="Line 11"/>
          <p:cNvSpPr>
            <a:spLocks noChangeShapeType="1"/>
          </p:cNvSpPr>
          <p:nvPr/>
        </p:nvSpPr>
        <p:spPr bwMode="auto">
          <a:xfrm flipH="1">
            <a:off x="5327650" y="4976813"/>
            <a:ext cx="4318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444" name="Line 12"/>
          <p:cNvSpPr>
            <a:spLocks noChangeShapeType="1"/>
          </p:cNvSpPr>
          <p:nvPr/>
        </p:nvSpPr>
        <p:spPr bwMode="auto">
          <a:xfrm>
            <a:off x="4284663" y="1700213"/>
            <a:ext cx="1474787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2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2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6" grpId="0"/>
      <p:bldP spid="402437" grpId="0" animBg="1"/>
      <p:bldP spid="402438" grpId="0"/>
      <p:bldP spid="402439" grpId="0" animBg="1"/>
      <p:bldP spid="402440" grpId="0" animBg="1"/>
      <p:bldP spid="402441" grpId="0" animBg="1"/>
      <p:bldP spid="402442" grpId="0" animBg="1"/>
      <p:bldP spid="402443" grpId="0" animBg="1"/>
      <p:bldP spid="402444" grpId="0" animBg="1"/>
    </p:bldLst>
  </p:timing>
</p:sld>
</file>

<file path=ppt/theme/theme1.xml><?xml version="1.0" encoding="utf-8"?>
<a:theme xmlns:a="http://schemas.openxmlformats.org/drawingml/2006/main" name="1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Network">
  <a:themeElements>
    <a:clrScheme name="1_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8478</Words>
  <Application>Microsoft Office PowerPoint</Application>
  <PresentationFormat>On-screen Show (4:3)</PresentationFormat>
  <Paragraphs>2675</Paragraphs>
  <Slides>199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演示文稿设计模板</vt:lpstr>
      </vt:variant>
      <vt:variant>
        <vt:i4>76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199</vt:i4>
      </vt:variant>
    </vt:vector>
  </HeadingPairs>
  <TitlesOfParts>
    <vt:vector size="289" baseType="lpstr">
      <vt:lpstr>Tahoma</vt:lpstr>
      <vt:lpstr>宋体</vt:lpstr>
      <vt:lpstr>Arial</vt:lpstr>
      <vt:lpstr>Wingdings</vt:lpstr>
      <vt:lpstr>Calibri</vt:lpstr>
      <vt:lpstr>Comic Sans MS</vt:lpstr>
      <vt:lpstr>ZapfDingbats</vt:lpstr>
      <vt:lpstr>Times New Roman</vt:lpstr>
      <vt:lpstr>Symbol</vt:lpstr>
      <vt:lpstr>1_Blends</vt:lpstr>
      <vt:lpstr>2_Blends</vt:lpstr>
      <vt:lpstr>3_Blends</vt:lpstr>
      <vt:lpstr>Network</vt:lpstr>
      <vt:lpstr>1_Network</vt:lpstr>
      <vt:lpstr>4_Blends</vt:lpstr>
      <vt:lpstr>6_Blends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1_Blends</vt:lpstr>
      <vt:lpstr>2_Blends</vt:lpstr>
      <vt:lpstr>2_Blends</vt:lpstr>
      <vt:lpstr>2_Blends</vt:lpstr>
      <vt:lpstr>2_Blends</vt:lpstr>
      <vt:lpstr>2_Blends</vt:lpstr>
      <vt:lpstr>2_Blends</vt:lpstr>
      <vt:lpstr>3_Blends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1_Network</vt:lpstr>
      <vt:lpstr>1_Network</vt:lpstr>
      <vt:lpstr>1_Network</vt:lpstr>
      <vt:lpstr>1_Network</vt:lpstr>
      <vt:lpstr>1_Network</vt:lpstr>
      <vt:lpstr>1_Network</vt:lpstr>
      <vt:lpstr>1_Network</vt:lpstr>
      <vt:lpstr>1_Network</vt:lpstr>
      <vt:lpstr>1_Network</vt:lpstr>
      <vt:lpstr>1_Network</vt:lpstr>
      <vt:lpstr>1_Network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4_Blends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6_Blends</vt:lpstr>
      <vt:lpstr>Clip</vt:lpstr>
      <vt:lpstr>Visio</vt:lpstr>
      <vt:lpstr>Microsoft ClipArt Gallery</vt:lpstr>
      <vt:lpstr>Equation</vt:lpstr>
      <vt:lpstr>Formula</vt:lpstr>
      <vt:lpstr>Computer Networks</vt:lpstr>
      <vt:lpstr>Chapter 2. Direct Link Networks</vt:lpstr>
      <vt:lpstr>Link Service and Framing</vt:lpstr>
      <vt:lpstr>Link Layer Services</vt:lpstr>
      <vt:lpstr>Link Layer Services</vt:lpstr>
      <vt:lpstr>Implement the Link Layer</vt:lpstr>
      <vt:lpstr>Link Layer Framing</vt:lpstr>
      <vt:lpstr>Error Detection and Reliable Transmission</vt:lpstr>
      <vt:lpstr>Parity Checking</vt:lpstr>
      <vt:lpstr>Cyclic Redundancy Check</vt:lpstr>
      <vt:lpstr>Flow Control</vt:lpstr>
      <vt:lpstr>Stop and Wait</vt:lpstr>
      <vt:lpstr>Sliding Window</vt:lpstr>
      <vt:lpstr>Illustration of Sliding Window</vt:lpstr>
      <vt:lpstr>Illustration of Sliding Window</vt:lpstr>
      <vt:lpstr>Error Handling in Sliding Window</vt:lpstr>
      <vt:lpstr>HDLC, PPP, and SONET</vt:lpstr>
      <vt:lpstr>HDLC</vt:lpstr>
      <vt:lpstr>HDLC Transfer Modes</vt:lpstr>
      <vt:lpstr>HDLC Frame Format</vt:lpstr>
      <vt:lpstr>The Control Field</vt:lpstr>
      <vt:lpstr>Examples of HDLC Operation</vt:lpstr>
      <vt:lpstr>PPP</vt:lpstr>
      <vt:lpstr>PPP</vt:lpstr>
      <vt:lpstr>PPP Data Frame</vt:lpstr>
      <vt:lpstr>Byte Stuffing</vt:lpstr>
      <vt:lpstr>Byte Stuffing</vt:lpstr>
      <vt:lpstr>PPP Link Control Protocol</vt:lpstr>
      <vt:lpstr>SONET/SDH</vt:lpstr>
      <vt:lpstr>SONET Framing</vt:lpstr>
      <vt:lpstr>SONET Overheads</vt:lpstr>
      <vt:lpstr>SONET Framing</vt:lpstr>
      <vt:lpstr>Ethernet</vt:lpstr>
      <vt:lpstr>Multiple Access Links</vt:lpstr>
      <vt:lpstr>Local Area Network</vt:lpstr>
      <vt:lpstr>Different Topologies</vt:lpstr>
      <vt:lpstr>Handling Multiple Access</vt:lpstr>
      <vt:lpstr>Channel Partitioning with TDMA</vt:lpstr>
      <vt:lpstr>Channel Partitioning with FDMA</vt:lpstr>
      <vt:lpstr>Channel Partitioning with CDMA</vt:lpstr>
      <vt:lpstr>Channel Partitioning with CDMA</vt:lpstr>
      <vt:lpstr>Taking Turns</vt:lpstr>
      <vt:lpstr>Taking Turns</vt:lpstr>
      <vt:lpstr>Random Access Protocols</vt:lpstr>
      <vt:lpstr>ALOHA (1)</vt:lpstr>
      <vt:lpstr>ALOHA (2)</vt:lpstr>
      <vt:lpstr>Illustration of ALOHA</vt:lpstr>
      <vt:lpstr>Slotted ALOHA</vt:lpstr>
      <vt:lpstr>Illustration of Slotted-ALOHA</vt:lpstr>
      <vt:lpstr>CSMA</vt:lpstr>
      <vt:lpstr>Nonpersistent CSMA</vt:lpstr>
      <vt:lpstr>1-persistent CSMA</vt:lpstr>
      <vt:lpstr>p-Persistent CSMA</vt:lpstr>
      <vt:lpstr>Value of p</vt:lpstr>
      <vt:lpstr>Different Types of CSMA</vt:lpstr>
      <vt:lpstr>CSMA/CD</vt:lpstr>
      <vt:lpstr>CSMA/CD Operation</vt:lpstr>
      <vt:lpstr>The Persistence Algorithm</vt:lpstr>
      <vt:lpstr>Binary Exponential Backoff</vt:lpstr>
      <vt:lpstr>Collision Detection</vt:lpstr>
      <vt:lpstr>IEEE 802.3 Transmission Algorithm</vt:lpstr>
      <vt:lpstr>Ethernet</vt:lpstr>
      <vt:lpstr>Frame Format</vt:lpstr>
      <vt:lpstr>Ethernet Frame</vt:lpstr>
      <vt:lpstr>IEEE 802.3</vt:lpstr>
      <vt:lpstr>IEEE 802 – Logical Link Control</vt:lpstr>
      <vt:lpstr>LLC Services</vt:lpstr>
      <vt:lpstr>LLC PDU and MAC Frame</vt:lpstr>
      <vt:lpstr>802.3 Physical Layer</vt:lpstr>
      <vt:lpstr>802.3 Physical Layer</vt:lpstr>
      <vt:lpstr>High-Speed Ethernet</vt:lpstr>
      <vt:lpstr>100Mbps Fast Ethernet</vt:lpstr>
      <vt:lpstr>100Mbps Fast Ethernet</vt:lpstr>
      <vt:lpstr>Gigabit Ethernet</vt:lpstr>
      <vt:lpstr>Gigabit Physical Layer</vt:lpstr>
      <vt:lpstr>Gigabit Distance Options</vt:lpstr>
      <vt:lpstr>10Gbps Ethernet</vt:lpstr>
      <vt:lpstr>10Gbps Ethernet Distance Options</vt:lpstr>
      <vt:lpstr>Gigabit Ethernet Configuration</vt:lpstr>
      <vt:lpstr>Token Ring</vt:lpstr>
      <vt:lpstr>Ring Operation</vt:lpstr>
      <vt:lpstr>Ring Repeater States</vt:lpstr>
      <vt:lpstr>Listen State Functions</vt:lpstr>
      <vt:lpstr>802.5 MAC Protocol</vt:lpstr>
      <vt:lpstr>Token Ring Operation</vt:lpstr>
      <vt:lpstr>FDDI</vt:lpstr>
      <vt:lpstr>FDDI Token Ring</vt:lpstr>
      <vt:lpstr>FDDI Operation</vt:lpstr>
      <vt:lpstr>Token Ring Frame Format (1)</vt:lpstr>
      <vt:lpstr>Token Ring Frame Format (2)</vt:lpstr>
      <vt:lpstr>FDDI Frame Format</vt:lpstr>
      <vt:lpstr>802.5 Physical Layer</vt:lpstr>
      <vt:lpstr>Bridges and Layer-2 switch</vt:lpstr>
      <vt:lpstr>Requirements of a Bridge</vt:lpstr>
      <vt:lpstr>Bridge Operation</vt:lpstr>
      <vt:lpstr>Bridge Protocol Architecture</vt:lpstr>
      <vt:lpstr>A Simple Connection of LANs</vt:lpstr>
      <vt:lpstr>Routing for Bridges</vt:lpstr>
      <vt:lpstr>Bridges and LANs with Alternative Routes</vt:lpstr>
      <vt:lpstr>Spanning Tree</vt:lpstr>
      <vt:lpstr>Frame forwarding</vt:lpstr>
      <vt:lpstr>Address Learning</vt:lpstr>
      <vt:lpstr>幻灯片 103</vt:lpstr>
      <vt:lpstr>S1→S5</vt:lpstr>
      <vt:lpstr>S3→S2</vt:lpstr>
      <vt:lpstr>S4S3</vt:lpstr>
      <vt:lpstr>S2S1</vt:lpstr>
      <vt:lpstr>Spanning Tree</vt:lpstr>
      <vt:lpstr>Loop of Bridges</vt:lpstr>
      <vt:lpstr>The Algorithm</vt:lpstr>
      <vt:lpstr>幻灯片 111</vt:lpstr>
      <vt:lpstr>幻灯片 112</vt:lpstr>
      <vt:lpstr>幻灯片 113</vt:lpstr>
      <vt:lpstr>幻灯片 114</vt:lpstr>
      <vt:lpstr>幻灯片 115</vt:lpstr>
      <vt:lpstr>Source Routing Bridges</vt:lpstr>
      <vt:lpstr>Route Discovery</vt:lpstr>
      <vt:lpstr>Detailed Route Discovery (Source)</vt:lpstr>
      <vt:lpstr>Detailed Route Discovery (Destination)</vt:lpstr>
      <vt:lpstr>Find Routes from S1 to S3</vt:lpstr>
      <vt:lpstr>幻灯片 121</vt:lpstr>
      <vt:lpstr>Hubs and Switches</vt:lpstr>
      <vt:lpstr>Hubs</vt:lpstr>
      <vt:lpstr>Shared Medium Bus and Hub</vt:lpstr>
      <vt:lpstr>Layer 2 Switches</vt:lpstr>
      <vt:lpstr>Shared Medium Hub and Layer 2 Switch</vt:lpstr>
      <vt:lpstr>Shared Medium Hub and Layer 2 Switch</vt:lpstr>
      <vt:lpstr>Layer 2 Switch Benefits</vt:lpstr>
      <vt:lpstr>Types of Layer 2 Switch</vt:lpstr>
      <vt:lpstr>Layer 3 Switches</vt:lpstr>
      <vt:lpstr>Broadcast Overload</vt:lpstr>
      <vt:lpstr>Lack of Multiple Paths</vt:lpstr>
      <vt:lpstr>Two Categories of Layer 3 Switches</vt:lpstr>
      <vt:lpstr>Typical Large LANs in an Organization</vt:lpstr>
      <vt:lpstr>Wireless Networks</vt:lpstr>
      <vt:lpstr>Elements of a Wireless Network</vt:lpstr>
      <vt:lpstr>Elements of a Wireless Network</vt:lpstr>
      <vt:lpstr>Elements of a Wireless Network</vt:lpstr>
      <vt:lpstr>Various Wireless Link Standards</vt:lpstr>
      <vt:lpstr>Wireless Link Characteristics</vt:lpstr>
      <vt:lpstr>SNR vs. BER</vt:lpstr>
      <vt:lpstr>Ad-hoc Networking</vt:lpstr>
      <vt:lpstr>Standardized Wireless Networks</vt:lpstr>
      <vt:lpstr>IEEE 802.11 wireless LANs</vt:lpstr>
      <vt:lpstr>A Multi-Cell Configuration</vt:lpstr>
      <vt:lpstr>IEEE 802.11 Architecture</vt:lpstr>
      <vt:lpstr>Possible Communications</vt:lpstr>
      <vt:lpstr>IEEE 802.11 Services</vt:lpstr>
      <vt:lpstr>Different Services</vt:lpstr>
      <vt:lpstr>Supporting Handoff</vt:lpstr>
      <vt:lpstr>Scanning for Association</vt:lpstr>
      <vt:lpstr>Wireless Communication</vt:lpstr>
      <vt:lpstr>4 Frame Exchange</vt:lpstr>
      <vt:lpstr>幻灯片 154</vt:lpstr>
      <vt:lpstr>IEEE 802.11 Protocol Architecture</vt:lpstr>
      <vt:lpstr>Media Access Control</vt:lpstr>
      <vt:lpstr>Distributed Coordination Function</vt:lpstr>
      <vt:lpstr>Inter-Frame Space</vt:lpstr>
      <vt:lpstr>IEEE 802.11 Medium Access Control Logic</vt:lpstr>
      <vt:lpstr>3-level Priority</vt:lpstr>
      <vt:lpstr>SIFS Use (1)</vt:lpstr>
      <vt:lpstr>PIFS and DIFS</vt:lpstr>
      <vt:lpstr>IEEE 802.11 MAC Timing – DCF</vt:lpstr>
      <vt:lpstr>Transmission of MPDU without RTS/CTS</vt:lpstr>
      <vt:lpstr>Transmission of MPDU with RTS/CTS</vt:lpstr>
      <vt:lpstr>Point Coordination Function (PCF)</vt:lpstr>
      <vt:lpstr>Super-frame</vt:lpstr>
      <vt:lpstr>IEEE 802.11 MAC Timing – PCF</vt:lpstr>
      <vt:lpstr>PCF Frame Transfer</vt:lpstr>
      <vt:lpstr>IEEE 802.1 MAC Frames</vt:lpstr>
      <vt:lpstr>Management Frames</vt:lpstr>
      <vt:lpstr>Control Frames</vt:lpstr>
      <vt:lpstr>Data Frames – Data Carrying</vt:lpstr>
      <vt:lpstr>Data Frames – No Data Carrying</vt:lpstr>
      <vt:lpstr>Frame Control Fields (1)</vt:lpstr>
      <vt:lpstr>Frame Control Fields (2)</vt:lpstr>
      <vt:lpstr>Frame Control Fields (3)</vt:lpstr>
      <vt:lpstr>Other MAC Frame Fields (1)</vt:lpstr>
      <vt:lpstr>Other MAC Frame Fields (2)</vt:lpstr>
      <vt:lpstr>Integrate 802.11 and 802.3 nets</vt:lpstr>
      <vt:lpstr>802.11 Physical Layer</vt:lpstr>
      <vt:lpstr>802.15: Personal Area Network</vt:lpstr>
      <vt:lpstr>802.16: WiMAX</vt:lpstr>
      <vt:lpstr>802.16: WiMAX</vt:lpstr>
      <vt:lpstr>Network Performance</vt:lpstr>
      <vt:lpstr>Different Networks</vt:lpstr>
      <vt:lpstr>Point-to-Point Link with No ACK</vt:lpstr>
      <vt:lpstr>Max Utilization for Point-to-Point Link</vt:lpstr>
      <vt:lpstr>Ring LAN</vt:lpstr>
      <vt:lpstr>Max Utilization for Ring LAN</vt:lpstr>
      <vt:lpstr>Slotted ALOHA</vt:lpstr>
      <vt:lpstr>Slotted ALOHA</vt:lpstr>
      <vt:lpstr>Pure ALOHA</vt:lpstr>
      <vt:lpstr>Pure ALOHA</vt:lpstr>
      <vt:lpstr>CSMA/CD</vt:lpstr>
      <vt:lpstr>Max Utilization for CSMA/CD (1)</vt:lpstr>
      <vt:lpstr>Max Utilization for CSMA/CD (2)</vt:lpstr>
      <vt:lpstr>Max Utilization for CSMA/CD (3)</vt:lpstr>
      <vt:lpstr>Chapter Goals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2. Protocols and Architecture</dc:title>
  <cp:lastModifiedBy>微软用户</cp:lastModifiedBy>
  <cp:revision>210</cp:revision>
  <dcterms:created xsi:type="dcterms:W3CDTF">2011-05-30T13:49:11Z</dcterms:created>
  <dcterms:modified xsi:type="dcterms:W3CDTF">2011-09-13T07:45:09Z</dcterms:modified>
</cp:coreProperties>
</file>